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44"/>
  </p:notesMasterIdLst>
  <p:handoutMasterIdLst>
    <p:handoutMasterId r:id="rId45"/>
  </p:handoutMasterIdLst>
  <p:sldIdLst>
    <p:sldId id="1631" r:id="rId5"/>
    <p:sldId id="1634" r:id="rId6"/>
    <p:sldId id="1635" r:id="rId7"/>
    <p:sldId id="1558" r:id="rId8"/>
    <p:sldId id="400" r:id="rId9"/>
    <p:sldId id="402" r:id="rId10"/>
    <p:sldId id="1642" r:id="rId11"/>
    <p:sldId id="429" r:id="rId12"/>
    <p:sldId id="430" r:id="rId13"/>
    <p:sldId id="431" r:id="rId14"/>
    <p:sldId id="432" r:id="rId15"/>
    <p:sldId id="435" r:id="rId16"/>
    <p:sldId id="436" r:id="rId17"/>
    <p:sldId id="318" r:id="rId18"/>
    <p:sldId id="434" r:id="rId19"/>
    <p:sldId id="438" r:id="rId20"/>
    <p:sldId id="440" r:id="rId21"/>
    <p:sldId id="442" r:id="rId22"/>
    <p:sldId id="443" r:id="rId23"/>
    <p:sldId id="441" r:id="rId24"/>
    <p:sldId id="444" r:id="rId25"/>
    <p:sldId id="445" r:id="rId26"/>
    <p:sldId id="446" r:id="rId27"/>
    <p:sldId id="450" r:id="rId28"/>
    <p:sldId id="1637" r:id="rId29"/>
    <p:sldId id="448" r:id="rId30"/>
    <p:sldId id="452" r:id="rId31"/>
    <p:sldId id="1643" r:id="rId32"/>
    <p:sldId id="426" r:id="rId33"/>
    <p:sldId id="457" r:id="rId34"/>
    <p:sldId id="1641" r:id="rId35"/>
    <p:sldId id="1636" r:id="rId36"/>
    <p:sldId id="757" r:id="rId37"/>
    <p:sldId id="390" r:id="rId38"/>
    <p:sldId id="458" r:id="rId39"/>
    <p:sldId id="459" r:id="rId40"/>
    <p:sldId id="460" r:id="rId41"/>
    <p:sldId id="423" r:id="rId42"/>
    <p:sldId id="412" r:id="rId4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guide id="3" orient="horz" pos="864" userDrawn="1">
          <p15:clr>
            <a:srgbClr val="A4A3A4"/>
          </p15:clr>
        </p15:guide>
        <p15:guide id="4" orient="horz" pos="624" userDrawn="1">
          <p15:clr>
            <a:srgbClr val="A4A3A4"/>
          </p15:clr>
        </p15:guide>
        <p15:guide id="6" orient="horz" pos="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388029-2B20-F5FB-4124-4ABF9417DF0E}" name="Peterson, Amy" initials="PA" userId="S::ampeterson@air.org::8c14dd6b-6031-4383-8241-8af97fa7035b" providerId="AD"/>
  <p188:author id="{0D93C751-2EE7-2372-8EDB-49284B29F442}" name="Hulbert, Christine" initials="HC" userId="S::chulbert@air.org::0458387a-f57b-48c6-b6a3-59ba81d52c2f" providerId="AD"/>
  <p188:author id="{57E9545A-7986-9D17-6395-0977E9FA728F}" name="Hirt, Stacy" initials="HS" userId="S::shirt@air.org::bc1144a5-e0eb-4ce6-a476-1b85ec550409" providerId="AD"/>
  <p188:author id="{71BDA477-4368-6A82-8093-F61225D70F6D}" name="Bailey, Tessie" initials="BT" userId="S::tbailey@air.org::8fad8b4d-791e-4caa-89ed-605e4c91cf05" providerId="AD"/>
  <p188:author id="{92BDB5AA-D1E8-D708-D33A-9B36B36AAC1B}" name="Jenlyn Furey" initials="JF" userId="Jenlyn Fure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7"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A8"/>
    <a:srgbClr val="0000FF"/>
    <a:srgbClr val="33CC33"/>
    <a:srgbClr val="E6F1F9"/>
    <a:srgbClr val="AAC37E"/>
    <a:srgbClr val="E6E6E6"/>
    <a:srgbClr val="FFFFFF"/>
    <a:srgbClr val="0076BD"/>
    <a:srgbClr val="D5E2B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EFDDFF-A00C-4B9A-B815-45FF01FE063B}" v="5" dt="2021-12-06T19:38:14.331"/>
  </p1510:revLst>
</p1510:revInfo>
</file>

<file path=ppt/tableStyles.xml><?xml version="1.0" encoding="utf-8"?>
<a:tblStyleLst xmlns:a="http://schemas.openxmlformats.org/drawingml/2006/main" def="{31832965-C026-47F6-861E-5072A00C4E13}">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1 PPT">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75" autoAdjust="0"/>
    <p:restoredTop sz="56757" autoAdjust="0"/>
  </p:normalViewPr>
  <p:slideViewPr>
    <p:cSldViewPr snapToGrid="0">
      <p:cViewPr varScale="1">
        <p:scale>
          <a:sx n="64" d="100"/>
          <a:sy n="64" d="100"/>
        </p:scale>
        <p:origin x="1356" y="78"/>
      </p:cViewPr>
      <p:guideLst>
        <p:guide orient="horz" pos="3840"/>
        <p:guide pos="3840"/>
        <p:guide orient="horz" pos="864"/>
        <p:guide orient="horz" pos="624"/>
        <p:guide orient="horz" pos="120"/>
      </p:guideLst>
    </p:cSldViewPr>
  </p:slideViewPr>
  <p:outlineViewPr>
    <p:cViewPr>
      <p:scale>
        <a:sx n="33" d="100"/>
        <a:sy n="33" d="100"/>
      </p:scale>
      <p:origin x="0" y="-5126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3318E-0ECF-42A3-8630-5B7B5A282DD0}" type="doc">
      <dgm:prSet loTypeId="urn:microsoft.com/office/officeart/2018/5/layout/IconLeafLabelList" loCatId="icon" qsTypeId="urn:microsoft.com/office/officeart/2005/8/quickstyle/simple1" qsCatId="simple" csTypeId="urn:microsoft.com/office/officeart/2005/8/colors/accent3_2" csCatId="accent3" phldr="1"/>
      <dgm:spPr/>
      <dgm:t>
        <a:bodyPr/>
        <a:lstStyle/>
        <a:p>
          <a:endParaRPr lang="en-US"/>
        </a:p>
      </dgm:t>
    </dgm:pt>
    <dgm:pt modelId="{02BE2576-0551-457A-A39F-2210A0FF9B4B}">
      <dgm:prSet/>
      <dgm:spPr/>
      <dgm:t>
        <a:bodyPr/>
        <a:lstStyle/>
        <a:p>
          <a:pPr>
            <a:defRPr cap="all"/>
          </a:pPr>
          <a:r>
            <a:rPr lang="en-US" dirty="0"/>
            <a:t>Cost-effective and low-resource</a:t>
          </a:r>
        </a:p>
      </dgm:t>
    </dgm:pt>
    <dgm:pt modelId="{1EFB48F8-1561-4FC1-868F-3F48A3260F25}" type="parTrans" cxnId="{B83FDDDD-FE3D-4C8E-91BD-90188C3B79C2}">
      <dgm:prSet/>
      <dgm:spPr/>
      <dgm:t>
        <a:bodyPr/>
        <a:lstStyle/>
        <a:p>
          <a:endParaRPr lang="en-US"/>
        </a:p>
      </dgm:t>
    </dgm:pt>
    <dgm:pt modelId="{68C8913F-D17F-46FA-B2B6-AD48F7B71943}" type="sibTrans" cxnId="{B83FDDDD-FE3D-4C8E-91BD-90188C3B79C2}">
      <dgm:prSet/>
      <dgm:spPr/>
      <dgm:t>
        <a:bodyPr/>
        <a:lstStyle/>
        <a:p>
          <a:endParaRPr lang="en-US"/>
        </a:p>
      </dgm:t>
    </dgm:pt>
    <dgm:pt modelId="{296A1D6A-C616-4304-8667-FF166A1F6AE1}">
      <dgm:prSet/>
      <dgm:spPr/>
      <dgm:t>
        <a:bodyPr/>
        <a:lstStyle/>
        <a:p>
          <a:pPr>
            <a:defRPr cap="all"/>
          </a:pPr>
          <a:r>
            <a:rPr lang="en-US" dirty="0"/>
            <a:t>Effective practice</a:t>
          </a:r>
        </a:p>
      </dgm:t>
    </dgm:pt>
    <dgm:pt modelId="{771C5064-32E3-4765-8F96-923AB2A9E549}" type="parTrans" cxnId="{950A5189-FD4A-4B7B-9762-C8F7392652FE}">
      <dgm:prSet/>
      <dgm:spPr/>
      <dgm:t>
        <a:bodyPr/>
        <a:lstStyle/>
        <a:p>
          <a:endParaRPr lang="en-US"/>
        </a:p>
      </dgm:t>
    </dgm:pt>
    <dgm:pt modelId="{40DC83D8-A0A7-474B-BC25-CC84D3C56C28}" type="sibTrans" cxnId="{950A5189-FD4A-4B7B-9762-C8F7392652FE}">
      <dgm:prSet/>
      <dgm:spPr/>
      <dgm:t>
        <a:bodyPr/>
        <a:lstStyle/>
        <a:p>
          <a:endParaRPr lang="en-US"/>
        </a:p>
      </dgm:t>
    </dgm:pt>
    <dgm:pt modelId="{056276CF-5AD3-46A4-8F88-ED97CBCD0FFF}">
      <dgm:prSet/>
      <dgm:spPr/>
      <dgm:t>
        <a:bodyPr/>
        <a:lstStyle/>
        <a:p>
          <a:pPr>
            <a:defRPr cap="all"/>
          </a:pPr>
          <a:r>
            <a:rPr lang="en-US" dirty="0"/>
            <a:t>practitioner-friendly</a:t>
          </a:r>
        </a:p>
      </dgm:t>
    </dgm:pt>
    <dgm:pt modelId="{7601ACA3-C016-442F-B4D7-FB905D40FA7D}" type="parTrans" cxnId="{A83CA78C-57A8-49A8-B309-4138ADF8491B}">
      <dgm:prSet/>
      <dgm:spPr/>
      <dgm:t>
        <a:bodyPr/>
        <a:lstStyle/>
        <a:p>
          <a:endParaRPr lang="en-US"/>
        </a:p>
      </dgm:t>
    </dgm:pt>
    <dgm:pt modelId="{B9986AB1-B711-4FA6-B244-307D1049A277}" type="sibTrans" cxnId="{A83CA78C-57A8-49A8-B309-4138ADF8491B}">
      <dgm:prSet/>
      <dgm:spPr/>
      <dgm:t>
        <a:bodyPr/>
        <a:lstStyle/>
        <a:p>
          <a:endParaRPr lang="en-US"/>
        </a:p>
      </dgm:t>
    </dgm:pt>
    <dgm:pt modelId="{87EA27DD-AFCF-4594-8B1D-AB523D1679B3}" type="pres">
      <dgm:prSet presAssocID="{6533318E-0ECF-42A3-8630-5B7B5A282DD0}" presName="root" presStyleCnt="0">
        <dgm:presLayoutVars>
          <dgm:dir/>
          <dgm:resizeHandles val="exact"/>
        </dgm:presLayoutVars>
      </dgm:prSet>
      <dgm:spPr/>
    </dgm:pt>
    <dgm:pt modelId="{13B47AC8-37E1-4A8A-8CEA-009DC18CE393}" type="pres">
      <dgm:prSet presAssocID="{02BE2576-0551-457A-A39F-2210A0FF9B4B}" presName="compNode" presStyleCnt="0"/>
      <dgm:spPr/>
    </dgm:pt>
    <dgm:pt modelId="{0B8AA4DC-ED31-414E-9713-CC45123E5C10}" type="pres">
      <dgm:prSet presAssocID="{02BE2576-0551-457A-A39F-2210A0FF9B4B}" presName="iconBgRect" presStyleLbl="bgShp" presStyleIdx="0" presStyleCnt="3"/>
      <dgm:spPr>
        <a:prstGeom prst="round2DiagRect">
          <a:avLst>
            <a:gd name="adj1" fmla="val 29727"/>
            <a:gd name="adj2" fmla="val 0"/>
          </a:avLst>
        </a:prstGeom>
      </dgm:spPr>
    </dgm:pt>
    <dgm:pt modelId="{5B4F2F82-5CEE-42CA-A628-64A60A5616D4}" type="pres">
      <dgm:prSet presAssocID="{02BE2576-0551-457A-A39F-2210A0FF9B4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E550B055-1972-4CE2-B439-12E87A988598}" type="pres">
      <dgm:prSet presAssocID="{02BE2576-0551-457A-A39F-2210A0FF9B4B}" presName="spaceRect" presStyleCnt="0"/>
      <dgm:spPr/>
    </dgm:pt>
    <dgm:pt modelId="{B4EB6F0D-485A-4B81-A559-679531E99A8A}" type="pres">
      <dgm:prSet presAssocID="{02BE2576-0551-457A-A39F-2210A0FF9B4B}" presName="textRect" presStyleLbl="revTx" presStyleIdx="0" presStyleCnt="3">
        <dgm:presLayoutVars>
          <dgm:chMax val="1"/>
          <dgm:chPref val="1"/>
        </dgm:presLayoutVars>
      </dgm:prSet>
      <dgm:spPr/>
    </dgm:pt>
    <dgm:pt modelId="{ABBD1A10-9DBE-4D8B-9001-2F8A2D33A49D}" type="pres">
      <dgm:prSet presAssocID="{68C8913F-D17F-46FA-B2B6-AD48F7B71943}" presName="sibTrans" presStyleCnt="0"/>
      <dgm:spPr/>
    </dgm:pt>
    <dgm:pt modelId="{4716A124-2815-44F9-9BDE-DB982FA81658}" type="pres">
      <dgm:prSet presAssocID="{296A1D6A-C616-4304-8667-FF166A1F6AE1}" presName="compNode" presStyleCnt="0"/>
      <dgm:spPr/>
    </dgm:pt>
    <dgm:pt modelId="{62571C6E-9AA1-453B-8208-5C52FBFA88EE}" type="pres">
      <dgm:prSet presAssocID="{296A1D6A-C616-4304-8667-FF166A1F6AE1}" presName="iconBgRect" presStyleLbl="bgShp" presStyleIdx="1" presStyleCnt="3"/>
      <dgm:spPr>
        <a:prstGeom prst="round2DiagRect">
          <a:avLst>
            <a:gd name="adj1" fmla="val 29727"/>
            <a:gd name="adj2" fmla="val 0"/>
          </a:avLst>
        </a:prstGeom>
      </dgm:spPr>
    </dgm:pt>
    <dgm:pt modelId="{8920E325-855C-4AEA-9BD0-9614FEEE3154}" type="pres">
      <dgm:prSet presAssocID="{296A1D6A-C616-4304-8667-FF166A1F6AE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BAFDD06-CEDC-46E9-BFDE-0FA947FC96DB}" type="pres">
      <dgm:prSet presAssocID="{296A1D6A-C616-4304-8667-FF166A1F6AE1}" presName="spaceRect" presStyleCnt="0"/>
      <dgm:spPr/>
    </dgm:pt>
    <dgm:pt modelId="{090C9836-8254-4B6C-97D8-D439B6E1DFAA}" type="pres">
      <dgm:prSet presAssocID="{296A1D6A-C616-4304-8667-FF166A1F6AE1}" presName="textRect" presStyleLbl="revTx" presStyleIdx="1" presStyleCnt="3">
        <dgm:presLayoutVars>
          <dgm:chMax val="1"/>
          <dgm:chPref val="1"/>
        </dgm:presLayoutVars>
      </dgm:prSet>
      <dgm:spPr/>
    </dgm:pt>
    <dgm:pt modelId="{92379A3E-E6AD-423B-8339-9B8A50EDE10E}" type="pres">
      <dgm:prSet presAssocID="{40DC83D8-A0A7-474B-BC25-CC84D3C56C28}" presName="sibTrans" presStyleCnt="0"/>
      <dgm:spPr/>
    </dgm:pt>
    <dgm:pt modelId="{24DF840B-706D-42E3-A2FA-19578AC986FE}" type="pres">
      <dgm:prSet presAssocID="{056276CF-5AD3-46A4-8F88-ED97CBCD0FFF}" presName="compNode" presStyleCnt="0"/>
      <dgm:spPr/>
    </dgm:pt>
    <dgm:pt modelId="{62F9CEFA-488D-4899-BB1C-95A8B9EAC36F}" type="pres">
      <dgm:prSet presAssocID="{056276CF-5AD3-46A4-8F88-ED97CBCD0FFF}" presName="iconBgRect" presStyleLbl="bgShp" presStyleIdx="2" presStyleCnt="3"/>
      <dgm:spPr>
        <a:prstGeom prst="round2DiagRect">
          <a:avLst>
            <a:gd name="adj1" fmla="val 29727"/>
            <a:gd name="adj2" fmla="val 0"/>
          </a:avLst>
        </a:prstGeom>
      </dgm:spPr>
    </dgm:pt>
    <dgm:pt modelId="{E9E5A798-46FC-4120-BE95-CDD8C43C982C}" type="pres">
      <dgm:prSet presAssocID="{056276CF-5AD3-46A4-8F88-ED97CBCD0F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B4E3BBCC-382C-493E-80BC-D9AC41D4A861}" type="pres">
      <dgm:prSet presAssocID="{056276CF-5AD3-46A4-8F88-ED97CBCD0FFF}" presName="spaceRect" presStyleCnt="0"/>
      <dgm:spPr/>
    </dgm:pt>
    <dgm:pt modelId="{3335F35F-2740-470A-8895-9DD8EC5406BB}" type="pres">
      <dgm:prSet presAssocID="{056276CF-5AD3-46A4-8F88-ED97CBCD0FFF}" presName="textRect" presStyleLbl="revTx" presStyleIdx="2" presStyleCnt="3">
        <dgm:presLayoutVars>
          <dgm:chMax val="1"/>
          <dgm:chPref val="1"/>
        </dgm:presLayoutVars>
      </dgm:prSet>
      <dgm:spPr/>
    </dgm:pt>
  </dgm:ptLst>
  <dgm:cxnLst>
    <dgm:cxn modelId="{22DC0517-2260-4132-8BFC-E252480D4145}" type="presOf" srcId="{6533318E-0ECF-42A3-8630-5B7B5A282DD0}" destId="{87EA27DD-AFCF-4594-8B1D-AB523D1679B3}" srcOrd="0" destOrd="0" presId="urn:microsoft.com/office/officeart/2018/5/layout/IconLeafLabelList"/>
    <dgm:cxn modelId="{B62E714A-B571-46A6-8E5F-66C9ECCB6859}" type="presOf" srcId="{296A1D6A-C616-4304-8667-FF166A1F6AE1}" destId="{090C9836-8254-4B6C-97D8-D439B6E1DFAA}" srcOrd="0" destOrd="0" presId="urn:microsoft.com/office/officeart/2018/5/layout/IconLeafLabelList"/>
    <dgm:cxn modelId="{7794664B-B2E2-463E-8710-2DABB74782C0}" type="presOf" srcId="{02BE2576-0551-457A-A39F-2210A0FF9B4B}" destId="{B4EB6F0D-485A-4B81-A559-679531E99A8A}" srcOrd="0" destOrd="0" presId="urn:microsoft.com/office/officeart/2018/5/layout/IconLeafLabelList"/>
    <dgm:cxn modelId="{950A5189-FD4A-4B7B-9762-C8F7392652FE}" srcId="{6533318E-0ECF-42A3-8630-5B7B5A282DD0}" destId="{296A1D6A-C616-4304-8667-FF166A1F6AE1}" srcOrd="1" destOrd="0" parTransId="{771C5064-32E3-4765-8F96-923AB2A9E549}" sibTransId="{40DC83D8-A0A7-474B-BC25-CC84D3C56C28}"/>
    <dgm:cxn modelId="{A83CA78C-57A8-49A8-B309-4138ADF8491B}" srcId="{6533318E-0ECF-42A3-8630-5B7B5A282DD0}" destId="{056276CF-5AD3-46A4-8F88-ED97CBCD0FFF}" srcOrd="2" destOrd="0" parTransId="{7601ACA3-C016-442F-B4D7-FB905D40FA7D}" sibTransId="{B9986AB1-B711-4FA6-B244-307D1049A277}"/>
    <dgm:cxn modelId="{114528D3-0621-40AD-BB50-28AFF9CB1BFF}" type="presOf" srcId="{056276CF-5AD3-46A4-8F88-ED97CBCD0FFF}" destId="{3335F35F-2740-470A-8895-9DD8EC5406BB}" srcOrd="0" destOrd="0" presId="urn:microsoft.com/office/officeart/2018/5/layout/IconLeafLabelList"/>
    <dgm:cxn modelId="{B83FDDDD-FE3D-4C8E-91BD-90188C3B79C2}" srcId="{6533318E-0ECF-42A3-8630-5B7B5A282DD0}" destId="{02BE2576-0551-457A-A39F-2210A0FF9B4B}" srcOrd="0" destOrd="0" parTransId="{1EFB48F8-1561-4FC1-868F-3F48A3260F25}" sibTransId="{68C8913F-D17F-46FA-B2B6-AD48F7B71943}"/>
    <dgm:cxn modelId="{496EB846-78CB-4A49-A1CA-8ED12C5FD19E}" type="presParOf" srcId="{87EA27DD-AFCF-4594-8B1D-AB523D1679B3}" destId="{13B47AC8-37E1-4A8A-8CEA-009DC18CE393}" srcOrd="0" destOrd="0" presId="urn:microsoft.com/office/officeart/2018/5/layout/IconLeafLabelList"/>
    <dgm:cxn modelId="{40983182-C411-4FAA-BFBD-C9A26F58EAAC}" type="presParOf" srcId="{13B47AC8-37E1-4A8A-8CEA-009DC18CE393}" destId="{0B8AA4DC-ED31-414E-9713-CC45123E5C10}" srcOrd="0" destOrd="0" presId="urn:microsoft.com/office/officeart/2018/5/layout/IconLeafLabelList"/>
    <dgm:cxn modelId="{C84AB335-E358-42D4-A3E2-48CA94325211}" type="presParOf" srcId="{13B47AC8-37E1-4A8A-8CEA-009DC18CE393}" destId="{5B4F2F82-5CEE-42CA-A628-64A60A5616D4}" srcOrd="1" destOrd="0" presId="urn:microsoft.com/office/officeart/2018/5/layout/IconLeafLabelList"/>
    <dgm:cxn modelId="{6ABBA402-671F-48B9-942F-B0D723741C43}" type="presParOf" srcId="{13B47AC8-37E1-4A8A-8CEA-009DC18CE393}" destId="{E550B055-1972-4CE2-B439-12E87A988598}" srcOrd="2" destOrd="0" presId="urn:microsoft.com/office/officeart/2018/5/layout/IconLeafLabelList"/>
    <dgm:cxn modelId="{60EC597F-FCAB-4D79-B30A-0968DB994AFD}" type="presParOf" srcId="{13B47AC8-37E1-4A8A-8CEA-009DC18CE393}" destId="{B4EB6F0D-485A-4B81-A559-679531E99A8A}" srcOrd="3" destOrd="0" presId="urn:microsoft.com/office/officeart/2018/5/layout/IconLeafLabelList"/>
    <dgm:cxn modelId="{E67F3420-A04E-448D-BBB7-352B62E1ED33}" type="presParOf" srcId="{87EA27DD-AFCF-4594-8B1D-AB523D1679B3}" destId="{ABBD1A10-9DBE-4D8B-9001-2F8A2D33A49D}" srcOrd="1" destOrd="0" presId="urn:microsoft.com/office/officeart/2018/5/layout/IconLeafLabelList"/>
    <dgm:cxn modelId="{08146AE6-D0F6-4107-BB44-A70D4E8145D8}" type="presParOf" srcId="{87EA27DD-AFCF-4594-8B1D-AB523D1679B3}" destId="{4716A124-2815-44F9-9BDE-DB982FA81658}" srcOrd="2" destOrd="0" presId="urn:microsoft.com/office/officeart/2018/5/layout/IconLeafLabelList"/>
    <dgm:cxn modelId="{745DAF45-4B3C-445C-B376-A202AD7191CA}" type="presParOf" srcId="{4716A124-2815-44F9-9BDE-DB982FA81658}" destId="{62571C6E-9AA1-453B-8208-5C52FBFA88EE}" srcOrd="0" destOrd="0" presId="urn:microsoft.com/office/officeart/2018/5/layout/IconLeafLabelList"/>
    <dgm:cxn modelId="{E21D0A50-1E19-4087-8179-B686A274862D}" type="presParOf" srcId="{4716A124-2815-44F9-9BDE-DB982FA81658}" destId="{8920E325-855C-4AEA-9BD0-9614FEEE3154}" srcOrd="1" destOrd="0" presId="urn:microsoft.com/office/officeart/2018/5/layout/IconLeafLabelList"/>
    <dgm:cxn modelId="{67A5939A-AED3-4BB7-81DC-488CA58103F7}" type="presParOf" srcId="{4716A124-2815-44F9-9BDE-DB982FA81658}" destId="{1BAFDD06-CEDC-46E9-BFDE-0FA947FC96DB}" srcOrd="2" destOrd="0" presId="urn:microsoft.com/office/officeart/2018/5/layout/IconLeafLabelList"/>
    <dgm:cxn modelId="{E1F85675-7D80-422C-95B6-08279CA94B09}" type="presParOf" srcId="{4716A124-2815-44F9-9BDE-DB982FA81658}" destId="{090C9836-8254-4B6C-97D8-D439B6E1DFAA}" srcOrd="3" destOrd="0" presId="urn:microsoft.com/office/officeart/2018/5/layout/IconLeafLabelList"/>
    <dgm:cxn modelId="{AF82F78F-7006-4BE6-841E-D23A4F32E9A3}" type="presParOf" srcId="{87EA27DD-AFCF-4594-8B1D-AB523D1679B3}" destId="{92379A3E-E6AD-423B-8339-9B8A50EDE10E}" srcOrd="3" destOrd="0" presId="urn:microsoft.com/office/officeart/2018/5/layout/IconLeafLabelList"/>
    <dgm:cxn modelId="{1603DB4F-9F07-4624-9AD5-81F776177467}" type="presParOf" srcId="{87EA27DD-AFCF-4594-8B1D-AB523D1679B3}" destId="{24DF840B-706D-42E3-A2FA-19578AC986FE}" srcOrd="4" destOrd="0" presId="urn:microsoft.com/office/officeart/2018/5/layout/IconLeafLabelList"/>
    <dgm:cxn modelId="{BC92FDE8-0433-48C8-ABD1-B73AD3813B47}" type="presParOf" srcId="{24DF840B-706D-42E3-A2FA-19578AC986FE}" destId="{62F9CEFA-488D-4899-BB1C-95A8B9EAC36F}" srcOrd="0" destOrd="0" presId="urn:microsoft.com/office/officeart/2018/5/layout/IconLeafLabelList"/>
    <dgm:cxn modelId="{5AD416B1-1488-4573-B28D-8E386A70DF3F}" type="presParOf" srcId="{24DF840B-706D-42E3-A2FA-19578AC986FE}" destId="{E9E5A798-46FC-4120-BE95-CDD8C43C982C}" srcOrd="1" destOrd="0" presId="urn:microsoft.com/office/officeart/2018/5/layout/IconLeafLabelList"/>
    <dgm:cxn modelId="{9EC53F56-19E0-4432-939C-D4DC06394994}" type="presParOf" srcId="{24DF840B-706D-42E3-A2FA-19578AC986FE}" destId="{B4E3BBCC-382C-493E-80BC-D9AC41D4A861}" srcOrd="2" destOrd="0" presId="urn:microsoft.com/office/officeart/2018/5/layout/IconLeafLabelList"/>
    <dgm:cxn modelId="{66BDE98E-27E5-4F2E-B730-D821C07E4916}" type="presParOf" srcId="{24DF840B-706D-42E3-A2FA-19578AC986FE}" destId="{3335F35F-2740-470A-8895-9DD8EC5406B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AA4DC-ED31-414E-9713-CC45123E5C10}">
      <dsp:nvSpPr>
        <dsp:cNvPr id="0" name=""/>
        <dsp:cNvSpPr/>
      </dsp:nvSpPr>
      <dsp:spPr>
        <a:xfrm>
          <a:off x="658107" y="735659"/>
          <a:ext cx="2024437" cy="2024437"/>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4F2F82-5CEE-42CA-A628-64A60A5616D4}">
      <dsp:nvSpPr>
        <dsp:cNvPr id="0" name=""/>
        <dsp:cNvSpPr/>
      </dsp:nvSpPr>
      <dsp:spPr>
        <a:xfrm>
          <a:off x="1089544" y="1167097"/>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EB6F0D-485A-4B81-A559-679531E99A8A}">
      <dsp:nvSpPr>
        <dsp:cNvPr id="0" name=""/>
        <dsp:cNvSpPr/>
      </dsp:nvSpPr>
      <dsp:spPr>
        <a:xfrm>
          <a:off x="10950" y="3390660"/>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Cost-effective and low-resource</a:t>
          </a:r>
        </a:p>
      </dsp:txBody>
      <dsp:txXfrm>
        <a:off x="10950" y="3390660"/>
        <a:ext cx="3318750" cy="720000"/>
      </dsp:txXfrm>
    </dsp:sp>
    <dsp:sp modelId="{62571C6E-9AA1-453B-8208-5C52FBFA88EE}">
      <dsp:nvSpPr>
        <dsp:cNvPr id="0" name=""/>
        <dsp:cNvSpPr/>
      </dsp:nvSpPr>
      <dsp:spPr>
        <a:xfrm>
          <a:off x="4557638" y="735659"/>
          <a:ext cx="2024437" cy="2024437"/>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20E325-855C-4AEA-9BD0-9614FEEE3154}">
      <dsp:nvSpPr>
        <dsp:cNvPr id="0" name=""/>
        <dsp:cNvSpPr/>
      </dsp:nvSpPr>
      <dsp:spPr>
        <a:xfrm>
          <a:off x="4989075" y="1167097"/>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0C9836-8254-4B6C-97D8-D439B6E1DFAA}">
      <dsp:nvSpPr>
        <dsp:cNvPr id="0" name=""/>
        <dsp:cNvSpPr/>
      </dsp:nvSpPr>
      <dsp:spPr>
        <a:xfrm>
          <a:off x="3910482" y="3390660"/>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Effective practice</a:t>
          </a:r>
        </a:p>
      </dsp:txBody>
      <dsp:txXfrm>
        <a:off x="3910482" y="3390660"/>
        <a:ext cx="3318750" cy="720000"/>
      </dsp:txXfrm>
    </dsp:sp>
    <dsp:sp modelId="{62F9CEFA-488D-4899-BB1C-95A8B9EAC36F}">
      <dsp:nvSpPr>
        <dsp:cNvPr id="0" name=""/>
        <dsp:cNvSpPr/>
      </dsp:nvSpPr>
      <dsp:spPr>
        <a:xfrm>
          <a:off x="8457169" y="735659"/>
          <a:ext cx="2024437" cy="2024437"/>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E5A798-46FC-4120-BE95-CDD8C43C982C}">
      <dsp:nvSpPr>
        <dsp:cNvPr id="0" name=""/>
        <dsp:cNvSpPr/>
      </dsp:nvSpPr>
      <dsp:spPr>
        <a:xfrm>
          <a:off x="8888607" y="1167097"/>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35F35F-2740-470A-8895-9DD8EC5406BB}">
      <dsp:nvSpPr>
        <dsp:cNvPr id="0" name=""/>
        <dsp:cNvSpPr/>
      </dsp:nvSpPr>
      <dsp:spPr>
        <a:xfrm>
          <a:off x="7810013" y="3390660"/>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practitioner-friendly</a:t>
          </a:r>
        </a:p>
      </dsp:txBody>
      <dsp:txXfrm>
        <a:off x="7810013" y="3390660"/>
        <a:ext cx="3318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94" y="93642"/>
            <a:ext cx="1196088" cy="457200"/>
          </a:xfrm>
          <a:prstGeom prst="rect">
            <a:avLst/>
          </a:prstGeom>
        </p:spPr>
      </p:pic>
      <p:pic>
        <p:nvPicPr>
          <p:cNvPr id="6" name="Picture 5">
            <a:extLst>
              <a:ext uri="{FF2B5EF4-FFF2-40B4-BE49-F238E27FC236}">
                <a16:creationId xmlns:a16="http://schemas.microsoft.com/office/drawing/2014/main" id="{719B8F6D-24F0-4177-A6DB-F7E1A16F0C05}"/>
              </a:ext>
            </a:extLst>
          </p:cNvPr>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694966" y="115590"/>
            <a:ext cx="1875272" cy="413305"/>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pic>
        <p:nvPicPr>
          <p:cNvPr id="8" name="Picture 7">
            <a:extLst>
              <a:ext uri="{FF2B5EF4-FFF2-40B4-BE49-F238E27FC236}">
                <a16:creationId xmlns:a16="http://schemas.microsoft.com/office/drawing/2014/main" id="{53486A4E-55D7-40CA-8326-3AFE6A6BCB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94" y="93642"/>
            <a:ext cx="1196088" cy="457200"/>
          </a:xfrm>
          <a:prstGeom prst="rect">
            <a:avLst/>
          </a:prstGeom>
        </p:spPr>
      </p:pic>
      <p:pic>
        <p:nvPicPr>
          <p:cNvPr id="9" name="Picture 8">
            <a:extLst>
              <a:ext uri="{FF2B5EF4-FFF2-40B4-BE49-F238E27FC236}">
                <a16:creationId xmlns:a16="http://schemas.microsoft.com/office/drawing/2014/main" id="{01FF179C-9834-4AA0-A957-FFC84566A3C7}"/>
              </a:ext>
            </a:extLst>
          </p:cNvPr>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694966" y="115590"/>
            <a:ext cx="1875272" cy="413305"/>
          </a:xfrm>
          <a:prstGeom prst="rect">
            <a:avLst/>
          </a:prstGeom>
        </p:spPr>
      </p:pic>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2376766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11</a:t>
            </a:fld>
            <a:endParaRPr lang="en-US" dirty="0"/>
          </a:p>
        </p:txBody>
      </p:sp>
      <p:sp>
        <p:nvSpPr>
          <p:cNvPr id="5" name="Date Placeholder 4">
            <a:extLst>
              <a:ext uri="{FF2B5EF4-FFF2-40B4-BE49-F238E27FC236}">
                <a16:creationId xmlns:a16="http://schemas.microsoft.com/office/drawing/2014/main" id="{8E0083B1-24A1-4D92-BDC1-46BCD106EE3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AF38520-5C35-4C7D-B4E6-E423DAE0A3A0}"/>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27085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12</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183294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13</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87188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14</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487168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15</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021223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16</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669852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17</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003159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18</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491649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19</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530891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20</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49149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4212685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21</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724856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22</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665427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23</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054767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24</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560884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25</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093464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26</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820110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27</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766570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28</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4041940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29</a:t>
            </a:fld>
            <a:endParaRPr lang="en-US" dirty="0"/>
          </a:p>
        </p:txBody>
      </p:sp>
      <p:sp>
        <p:nvSpPr>
          <p:cNvPr id="5" name="Date Placeholder 4">
            <a:extLst>
              <a:ext uri="{FF2B5EF4-FFF2-40B4-BE49-F238E27FC236}">
                <a16:creationId xmlns:a16="http://schemas.microsoft.com/office/drawing/2014/main" id="{8E0083B1-24A1-4D92-BDC1-46BCD106EE3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AF38520-5C35-4C7D-B4E6-E423DAE0A3A0}"/>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414360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30</a:t>
            </a:fld>
            <a:endParaRPr lang="en-US" dirty="0"/>
          </a:p>
        </p:txBody>
      </p:sp>
      <p:sp>
        <p:nvSpPr>
          <p:cNvPr id="5" name="Date Placeholder 4">
            <a:extLst>
              <a:ext uri="{FF2B5EF4-FFF2-40B4-BE49-F238E27FC236}">
                <a16:creationId xmlns:a16="http://schemas.microsoft.com/office/drawing/2014/main" id="{8E0083B1-24A1-4D92-BDC1-46BCD106EE3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AF38520-5C35-4C7D-B4E6-E423DAE0A3A0}"/>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36953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3622959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31</a:t>
            </a:fld>
            <a:endParaRPr lang="en-US" dirty="0"/>
          </a:p>
        </p:txBody>
      </p:sp>
      <p:sp>
        <p:nvSpPr>
          <p:cNvPr id="5" name="Date Placeholder 4">
            <a:extLst>
              <a:ext uri="{FF2B5EF4-FFF2-40B4-BE49-F238E27FC236}">
                <a16:creationId xmlns:a16="http://schemas.microsoft.com/office/drawing/2014/main" id="{8E0083B1-24A1-4D92-BDC1-46BCD106EE3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AF38520-5C35-4C7D-B4E6-E423DAE0A3A0}"/>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211335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32</a:t>
            </a:fld>
            <a:endParaRPr lang="en-US" dirty="0"/>
          </a:p>
        </p:txBody>
      </p:sp>
    </p:spTree>
    <p:extLst>
      <p:ext uri="{BB962C8B-B14F-4D97-AF65-F5344CB8AC3E}">
        <p14:creationId xmlns:p14="http://schemas.microsoft.com/office/powerpoint/2010/main" val="1468500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33</a:t>
            </a:fld>
            <a:endParaRPr lang="en-US" dirty="0"/>
          </a:p>
        </p:txBody>
      </p:sp>
    </p:spTree>
    <p:extLst>
      <p:ext uri="{BB962C8B-B14F-4D97-AF65-F5344CB8AC3E}">
        <p14:creationId xmlns:p14="http://schemas.microsoft.com/office/powerpoint/2010/main" val="1335098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34</a:t>
            </a:fld>
            <a:endParaRPr lang="en-US" dirty="0"/>
          </a:p>
        </p:txBody>
      </p:sp>
      <p:sp>
        <p:nvSpPr>
          <p:cNvPr id="5" name="Date Placeholder 4">
            <a:extLst>
              <a:ext uri="{FF2B5EF4-FFF2-40B4-BE49-F238E27FC236}">
                <a16:creationId xmlns:a16="http://schemas.microsoft.com/office/drawing/2014/main" id="{41E0B888-5E50-4238-98DF-A40E6ADC4016}"/>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4356D392-81BA-4CFF-943C-D627BC0E161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546098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35</a:t>
            </a:fld>
            <a:endParaRPr lang="en-US" dirty="0"/>
          </a:p>
        </p:txBody>
      </p:sp>
      <p:sp>
        <p:nvSpPr>
          <p:cNvPr id="5" name="Date Placeholder 4">
            <a:extLst>
              <a:ext uri="{FF2B5EF4-FFF2-40B4-BE49-F238E27FC236}">
                <a16:creationId xmlns:a16="http://schemas.microsoft.com/office/drawing/2014/main" id="{41E0B888-5E50-4238-98DF-A40E6ADC4016}"/>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4356D392-81BA-4CFF-943C-D627BC0E161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416943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36</a:t>
            </a:fld>
            <a:endParaRPr lang="en-US" dirty="0"/>
          </a:p>
        </p:txBody>
      </p:sp>
      <p:sp>
        <p:nvSpPr>
          <p:cNvPr id="5" name="Date Placeholder 4">
            <a:extLst>
              <a:ext uri="{FF2B5EF4-FFF2-40B4-BE49-F238E27FC236}">
                <a16:creationId xmlns:a16="http://schemas.microsoft.com/office/drawing/2014/main" id="{41E0B888-5E50-4238-98DF-A40E6ADC4016}"/>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4356D392-81BA-4CFF-943C-D627BC0E161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710622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37</a:t>
            </a:fld>
            <a:endParaRPr lang="en-US" dirty="0"/>
          </a:p>
        </p:txBody>
      </p:sp>
      <p:sp>
        <p:nvSpPr>
          <p:cNvPr id="5" name="Date Placeholder 4">
            <a:extLst>
              <a:ext uri="{FF2B5EF4-FFF2-40B4-BE49-F238E27FC236}">
                <a16:creationId xmlns:a16="http://schemas.microsoft.com/office/drawing/2014/main" id="{41E0B888-5E50-4238-98DF-A40E6ADC4016}"/>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4356D392-81BA-4CFF-943C-D627BC0E161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36839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39</a:t>
            </a:fld>
            <a:endParaRPr lang="en-US" dirty="0"/>
          </a:p>
        </p:txBody>
      </p:sp>
    </p:spTree>
    <p:extLst>
      <p:ext uri="{BB962C8B-B14F-4D97-AF65-F5344CB8AC3E}">
        <p14:creationId xmlns:p14="http://schemas.microsoft.com/office/powerpoint/2010/main" val="108348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90563"/>
            <a:ext cx="4876800" cy="27432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3433004" y="9036542"/>
            <a:ext cx="157094" cy="231784"/>
          </a:xfrm>
        </p:spPr>
        <p:txBody>
          <a:bodyPr/>
          <a:lstStyle/>
          <a:p>
            <a:fld id="{B54DC83E-89B8-4806-9A94-7D2BAA520DC6}" type="slidenum">
              <a:rPr lang="en-US" smtClean="0"/>
              <a:pPr/>
              <a:t>5</a:t>
            </a:fld>
            <a:endParaRPr lang="en-US" dirty="0"/>
          </a:p>
        </p:txBody>
      </p:sp>
      <p:sp>
        <p:nvSpPr>
          <p:cNvPr id="5" name="Date Placeholder 4">
            <a:extLst>
              <a:ext uri="{FF2B5EF4-FFF2-40B4-BE49-F238E27FC236}">
                <a16:creationId xmlns:a16="http://schemas.microsoft.com/office/drawing/2014/main" id="{297AA666-9A73-4A21-B8DD-BC426C85A7BC}"/>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80F497E6-DE3A-4005-8C5D-07942F1DE8AF}"/>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02578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vert="horz" lIns="98652" tIns="49327" rIns="98652" bIns="49327" rtlCol="0"/>
          <a:lstStyle/>
          <a:p>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472277" y="9036539"/>
            <a:ext cx="78548" cy="231784"/>
          </a:xfrm>
        </p:spPr>
        <p:txBody>
          <a:bodyPr/>
          <a:lstStyle/>
          <a:p>
            <a:fld id="{79F9670F-B05C-4E29-9927-D8558D7BA470}" type="slidenum">
              <a:rPr lang="en-US" smtClean="0"/>
              <a:pPr/>
              <a:t>6</a:t>
            </a:fld>
            <a:endParaRPr lang="en-US" dirty="0"/>
          </a:p>
        </p:txBody>
      </p:sp>
    </p:spTree>
    <p:extLst>
      <p:ext uri="{BB962C8B-B14F-4D97-AF65-F5344CB8AC3E}">
        <p14:creationId xmlns:p14="http://schemas.microsoft.com/office/powerpoint/2010/main" val="38358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vert="horz" lIns="98652" tIns="49327" rIns="98652" bIns="49327" rtlCol="0"/>
          <a:lstStyle/>
          <a:p>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472277" y="9036539"/>
            <a:ext cx="78548" cy="231784"/>
          </a:xfrm>
        </p:spPr>
        <p:txBody>
          <a:bodyPr/>
          <a:lstStyle/>
          <a:p>
            <a:fld id="{79F9670F-B05C-4E29-9927-D8558D7BA470}" type="slidenum">
              <a:rPr lang="en-US" smtClean="0"/>
              <a:pPr/>
              <a:t>7</a:t>
            </a:fld>
            <a:endParaRPr lang="en-US" dirty="0"/>
          </a:p>
        </p:txBody>
      </p:sp>
    </p:spTree>
    <p:extLst>
      <p:ext uri="{BB962C8B-B14F-4D97-AF65-F5344CB8AC3E}">
        <p14:creationId xmlns:p14="http://schemas.microsoft.com/office/powerpoint/2010/main" val="1215352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8</a:t>
            </a:fld>
            <a:endParaRPr lang="en-US" dirty="0"/>
          </a:p>
        </p:txBody>
      </p:sp>
      <p:sp>
        <p:nvSpPr>
          <p:cNvPr id="5" name="Date Placeholder 4">
            <a:extLst>
              <a:ext uri="{FF2B5EF4-FFF2-40B4-BE49-F238E27FC236}">
                <a16:creationId xmlns:a16="http://schemas.microsoft.com/office/drawing/2014/main" id="{8E0083B1-24A1-4D92-BDC1-46BCD106EE3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AF38520-5C35-4C7D-B4E6-E423DAE0A3A0}"/>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56240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9</a:t>
            </a:fld>
            <a:endParaRPr lang="en-US" dirty="0"/>
          </a:p>
        </p:txBody>
      </p:sp>
      <p:sp>
        <p:nvSpPr>
          <p:cNvPr id="5" name="Date Placeholder 4">
            <a:extLst>
              <a:ext uri="{FF2B5EF4-FFF2-40B4-BE49-F238E27FC236}">
                <a16:creationId xmlns:a16="http://schemas.microsoft.com/office/drawing/2014/main" id="{8E0083B1-24A1-4D92-BDC1-46BCD106EE3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AF38520-5C35-4C7D-B4E6-E423DAE0A3A0}"/>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466179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10</a:t>
            </a:fld>
            <a:endParaRPr lang="en-US" dirty="0"/>
          </a:p>
        </p:txBody>
      </p:sp>
      <p:sp>
        <p:nvSpPr>
          <p:cNvPr id="5" name="Date Placeholder 4">
            <a:extLst>
              <a:ext uri="{FF2B5EF4-FFF2-40B4-BE49-F238E27FC236}">
                <a16:creationId xmlns:a16="http://schemas.microsoft.com/office/drawing/2014/main" id="{8E0083B1-24A1-4D92-BDC1-46BCD106EE3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AF38520-5C35-4C7D-B4E6-E423DAE0A3A0}"/>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257057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5834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82735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65855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489386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899990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342413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50096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p:txBody>
      </p:sp>
      <p:pic>
        <p:nvPicPr>
          <p:cNvPr id="21" name="Picture 20" descr="Logo of American Institutes for Research">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95173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dirty="0"/>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dirty="0"/>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dirty="0"/>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dirty="0"/>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8064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457200" y="1280160"/>
            <a:ext cx="1133856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800" baseline="0"/>
            </a:lvl1pPr>
            <a:lvl2pPr marL="914400" indent="-457200">
              <a:lnSpc>
                <a:spcPct val="100000"/>
              </a:lnSpc>
              <a:spcBef>
                <a:spcPts val="1200"/>
              </a:spcBef>
              <a:buClr>
                <a:schemeClr val="tx1"/>
              </a:buClr>
              <a:buFont typeface="+mj-lt"/>
              <a:buAutoNum type="alphaLcPeriod"/>
              <a:defRPr sz="2800"/>
            </a:lvl2pPr>
            <a:lvl3pPr marL="1371600" indent="-457200">
              <a:lnSpc>
                <a:spcPct val="100000"/>
              </a:lnSpc>
              <a:spcBef>
                <a:spcPts val="1200"/>
              </a:spcBef>
              <a:buClr>
                <a:schemeClr val="tx1"/>
              </a:buClr>
              <a:buFont typeface="+mj-lt"/>
              <a:buAutoNum type="romanLcPeriod"/>
              <a:defRPr sz="2800"/>
            </a:lvl3pPr>
            <a:lvl4pPr marL="1828800" indent="-457200">
              <a:lnSpc>
                <a:spcPct val="100000"/>
              </a:lnSpc>
              <a:spcBef>
                <a:spcPts val="1200"/>
              </a:spcBef>
              <a:buClr>
                <a:schemeClr val="tx1"/>
              </a:buClr>
              <a:buSzPct val="100000"/>
              <a:buFont typeface="+mj-lt"/>
              <a:buAutoNum type="arabicParenR"/>
              <a:defRPr sz="2800" baseline="0"/>
            </a:lvl4pPr>
            <a:lvl5pPr marL="2286000" indent="-457200">
              <a:lnSpc>
                <a:spcPct val="100000"/>
              </a:lnSpc>
              <a:spcBef>
                <a:spcPts val="1200"/>
              </a:spcBef>
              <a:buClr>
                <a:schemeClr val="tx1"/>
              </a:buClr>
              <a:buFont typeface="+mj-lt"/>
              <a:buAutoNum type="alphaLcParenR"/>
              <a:defRPr sz="2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40155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465651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dirty="0"/>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dirty="0"/>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16317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53078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368084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98457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21528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dirty="0"/>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dirty="0">
                  <a:solidFill>
                    <a:schemeClr val="accent1"/>
                  </a:solidFill>
                  <a:latin typeface="Calibri"/>
                  <a:ea typeface="Calibri"/>
                  <a:cs typeface="Calibri"/>
                </a:rPr>
                <a:t>PROGRESS</a:t>
              </a:r>
              <a:r>
                <a:rPr lang="en-US" sz="1200" b="0" i="0" spc="0" baseline="0" dirty="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74" r:id="rId3"/>
    <p:sldLayoutId id="2147483676" r:id="rId4"/>
    <p:sldLayoutId id="2147483684" r:id="rId5"/>
    <p:sldLayoutId id="2147483662"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85" r:id="rId15"/>
    <p:sldLayoutId id="2147483682" r:id="rId16"/>
    <p:sldLayoutId id="2147483686" r:id="rId17"/>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hyperlink" Target="https://intensiveintervention.org/sites/default/files/Progress-Monitoring-Handouts_508.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36.sv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image" Target="../media/image48.sv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52.sv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54.sv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5.png"/><Relationship Id="rId7" Type="http://schemas.openxmlformats.org/officeDocument/2006/relationships/image" Target="../media/image59.sv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46.sv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7.png"/><Relationship Id="rId7"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48.svg"/><Relationship Id="rId9" Type="http://schemas.openxmlformats.org/officeDocument/2006/relationships/image" Target="../media/image65.pn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66.png"/><Relationship Id="rId7" Type="http://schemas.openxmlformats.org/officeDocument/2006/relationships/image" Target="../media/image52.sv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51.png"/><Relationship Id="rId11" Type="http://schemas.openxmlformats.org/officeDocument/2006/relationships/image" Target="../media/image59.svg"/><Relationship Id="rId5" Type="http://schemas.openxmlformats.org/officeDocument/2006/relationships/image" Target="../media/image39.svg"/><Relationship Id="rId10" Type="http://schemas.openxmlformats.org/officeDocument/2006/relationships/image" Target="../media/image58.png"/><Relationship Id="rId4" Type="http://schemas.openxmlformats.org/officeDocument/2006/relationships/image" Target="../media/image38.png"/><Relationship Id="rId9" Type="http://schemas.openxmlformats.org/officeDocument/2006/relationships/image" Target="../media/image54.sv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7.png"/><Relationship Id="rId7" Type="http://schemas.openxmlformats.org/officeDocument/2006/relationships/image" Target="../media/image59.sv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39.sv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36.sv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6.sv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36.sv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36.sv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56.png"/><Relationship Id="rId7" Type="http://schemas.openxmlformats.org/officeDocument/2006/relationships/image" Target="../media/image38.png"/><Relationship Id="rId12" Type="http://schemas.openxmlformats.org/officeDocument/2006/relationships/image" Target="../media/image59.sv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48.svg"/><Relationship Id="rId11" Type="http://schemas.openxmlformats.org/officeDocument/2006/relationships/image" Target="../media/image58.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57.svg"/><Relationship Id="rId9"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hyperlink" Target="http://www.promotingprogress.org/"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https://doi.org/10.1177%2F10534512211032618" TargetMode="External"/><Relationship Id="rId5" Type="http://schemas.openxmlformats.org/officeDocument/2006/relationships/hyperlink" Target="http://www.intensiveintervention.org" TargetMode="External"/><Relationship Id="rId4" Type="http://schemas.openxmlformats.org/officeDocument/2006/relationships/hyperlink" Target="http://www.mtss4success.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hyperlink" Target="https://promotingprogress.org/news/connect-progress-center" TargetMode="External"/><Relationship Id="rId3" Type="http://schemas.openxmlformats.org/officeDocument/2006/relationships/hyperlink" Target="https://www.facebook.com/k12PROGRESS/" TargetMode="External"/><Relationship Id="rId7"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hyperlink" Target="https://twitter.com/K12PROGRES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www.facebook.com/k12PROGRESS/" TargetMode="External"/><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hyperlink" Target="https://twitter.com/K12PROGRES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www.mtss4success.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9427-621E-4490-A5FF-7BEF6855A811}"/>
              </a:ext>
            </a:extLst>
          </p:cNvPr>
          <p:cNvSpPr>
            <a:spLocks noGrp="1"/>
          </p:cNvSpPr>
          <p:nvPr>
            <p:ph type="ctrTitle"/>
          </p:nvPr>
        </p:nvSpPr>
        <p:spPr>
          <a:xfrm>
            <a:off x="457200" y="1251373"/>
            <a:ext cx="6509657" cy="1439332"/>
          </a:xfrm>
        </p:spPr>
        <p:txBody>
          <a:bodyPr>
            <a:normAutofit fontScale="90000"/>
          </a:bodyPr>
          <a:lstStyle/>
          <a:p>
            <a:r>
              <a:rPr lang="en-US" dirty="0"/>
              <a:t>A Six-Step Protocol for Engaging Students in Progress Monitoring</a:t>
            </a:r>
          </a:p>
        </p:txBody>
      </p:sp>
      <p:sp>
        <p:nvSpPr>
          <p:cNvPr id="4" name="Text Placeholder 3">
            <a:extLst>
              <a:ext uri="{FF2B5EF4-FFF2-40B4-BE49-F238E27FC236}">
                <a16:creationId xmlns:a16="http://schemas.microsoft.com/office/drawing/2014/main" id="{E22B3B36-0950-4F8B-BFFA-E33824787A40}"/>
              </a:ext>
            </a:extLst>
          </p:cNvPr>
          <p:cNvSpPr>
            <a:spLocks noGrp="1"/>
          </p:cNvSpPr>
          <p:nvPr>
            <p:ph type="body" sz="quarter" idx="10"/>
          </p:nvPr>
        </p:nvSpPr>
        <p:spPr/>
        <p:txBody>
          <a:bodyPr/>
          <a:lstStyle/>
          <a:p>
            <a:r>
              <a:rPr lang="en-US" dirty="0"/>
              <a:t>Jenlyn Furey, PhD| Susan Loftus-Rattan, PhD</a:t>
            </a:r>
          </a:p>
        </p:txBody>
      </p:sp>
      <p:sp>
        <p:nvSpPr>
          <p:cNvPr id="5" name="Text Placeholder 4">
            <a:extLst>
              <a:ext uri="{FF2B5EF4-FFF2-40B4-BE49-F238E27FC236}">
                <a16:creationId xmlns:a16="http://schemas.microsoft.com/office/drawing/2014/main" id="{91246623-38CF-4234-8C6B-CD44E4496E86}"/>
              </a:ext>
            </a:extLst>
          </p:cNvPr>
          <p:cNvSpPr>
            <a:spLocks noGrp="1"/>
          </p:cNvSpPr>
          <p:nvPr>
            <p:ph type="body" sz="quarter" idx="11"/>
          </p:nvPr>
        </p:nvSpPr>
        <p:spPr/>
        <p:txBody>
          <a:bodyPr/>
          <a:lstStyle/>
          <a:p>
            <a:r>
              <a:rPr lang="en-US" dirty="0"/>
              <a:t>DECEMBER 2021</a:t>
            </a:r>
          </a:p>
        </p:txBody>
      </p:sp>
      <p:pic>
        <p:nvPicPr>
          <p:cNvPr id="8" name="Picture Placeholder 7" descr="Adult and child looking at a computer&#10;&#10;">
            <a:extLst>
              <a:ext uri="{FF2B5EF4-FFF2-40B4-BE49-F238E27FC236}">
                <a16:creationId xmlns:a16="http://schemas.microsoft.com/office/drawing/2014/main" id="{4787E10F-35DE-4DF7-AF8A-DA7C5231235B}"/>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12067" t="269" r="29013" b="-269"/>
          <a:stretch/>
        </p:blipFill>
        <p:spPr>
          <a:xfrm>
            <a:off x="7782767" y="0"/>
            <a:ext cx="4409233" cy="5407026"/>
          </a:xfrm>
        </p:spPr>
      </p:pic>
      <p:sp>
        <p:nvSpPr>
          <p:cNvPr id="13" name="Text Placeholder 12">
            <a:extLst>
              <a:ext uri="{FF2B5EF4-FFF2-40B4-BE49-F238E27FC236}">
                <a16:creationId xmlns:a16="http://schemas.microsoft.com/office/drawing/2014/main" id="{91B3D6BE-219E-40AE-8FD9-638990C57ED4}"/>
              </a:ext>
            </a:extLst>
          </p:cNvPr>
          <p:cNvSpPr>
            <a:spLocks noGrp="1"/>
          </p:cNvSpPr>
          <p:nvPr>
            <p:ph type="body" sz="quarter" idx="13"/>
          </p:nvPr>
        </p:nvSpPr>
        <p:spPr>
          <a:xfrm>
            <a:off x="11350103" y="6719889"/>
            <a:ext cx="415178" cy="92333"/>
          </a:xfrm>
        </p:spPr>
        <p:txBody>
          <a:bodyPr/>
          <a:lstStyle/>
          <a:p>
            <a:r>
              <a:rPr lang="en-US" dirty="0"/>
              <a:t>16794_12/21</a:t>
            </a:r>
          </a:p>
        </p:txBody>
      </p:sp>
    </p:spTree>
    <p:extLst>
      <p:ext uri="{BB962C8B-B14F-4D97-AF65-F5344CB8AC3E}">
        <p14:creationId xmlns:p14="http://schemas.microsoft.com/office/powerpoint/2010/main" val="995200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338560" cy="1107996"/>
          </a:xfrm>
        </p:spPr>
        <p:txBody>
          <a:bodyPr anchor="b">
            <a:normAutofit/>
          </a:bodyPr>
          <a:lstStyle/>
          <a:p>
            <a:r>
              <a:rPr lang="en-US" dirty="0"/>
              <a:t>Rationale for Six-Step Protocol</a:t>
            </a:r>
          </a:p>
        </p:txBody>
      </p:sp>
      <p:graphicFrame>
        <p:nvGraphicFramePr>
          <p:cNvPr id="7" name="Content Placeholder 4" descr="Cost-effective and low-resource icon, effective practice icon, and practioner-friendly icon">
            <a:extLst>
              <a:ext uri="{FF2B5EF4-FFF2-40B4-BE49-F238E27FC236}">
                <a16:creationId xmlns:a16="http://schemas.microsoft.com/office/drawing/2014/main" id="{6BF40692-6632-4EE7-B0CA-171AA9534654}"/>
              </a:ext>
            </a:extLst>
          </p:cNvPr>
          <p:cNvGraphicFramePr>
            <a:graphicFrameLocks noGrp="1"/>
          </p:cNvGraphicFramePr>
          <p:nvPr>
            <p:ph sz="quarter" idx="14"/>
            <p:extLst>
              <p:ext uri="{D42A27DB-BD31-4B8C-83A1-F6EECF244321}">
                <p14:modId xmlns:p14="http://schemas.microsoft.com/office/powerpoint/2010/main" val="3261842481"/>
              </p:ext>
            </p:extLst>
          </p:nvPr>
        </p:nvGraphicFramePr>
        <p:xfrm>
          <a:off x="457200" y="1280160"/>
          <a:ext cx="11139714" cy="484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10</a:t>
            </a:fld>
            <a:endParaRPr lang="en-US" dirty="0"/>
          </a:p>
        </p:txBody>
      </p:sp>
    </p:spTree>
    <p:extLst>
      <p:ext uri="{BB962C8B-B14F-4D97-AF65-F5344CB8AC3E}">
        <p14:creationId xmlns:p14="http://schemas.microsoft.com/office/powerpoint/2010/main" val="355320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Six-Step Protocol</a:t>
            </a:r>
          </a:p>
        </p:txBody>
      </p:sp>
      <p:sp>
        <p:nvSpPr>
          <p:cNvPr id="5" name="Content Placeholder 4"/>
          <p:cNvSpPr>
            <a:spLocks noGrp="1"/>
          </p:cNvSpPr>
          <p:nvPr>
            <p:ph sz="half" idx="1"/>
          </p:nvPr>
        </p:nvSpPr>
        <p:spPr>
          <a:xfrm>
            <a:off x="457200" y="1280160"/>
            <a:ext cx="6117770" cy="4846320"/>
          </a:xfrm>
        </p:spPr>
        <p:txBody>
          <a:bodyPr vert="horz" lIns="0" tIns="0" rIns="0" bIns="0" rtlCol="0" anchor="t">
            <a:noAutofit/>
          </a:bodyPr>
          <a:lstStyle/>
          <a:p>
            <a:r>
              <a:rPr lang="en-US" sz="2400" dirty="0"/>
              <a:t>Components</a:t>
            </a:r>
          </a:p>
          <a:p>
            <a:pPr lvl="1"/>
            <a:r>
              <a:rPr lang="en-US" sz="2400" dirty="0"/>
              <a:t>Step 1. Explicit performance feedback</a:t>
            </a:r>
          </a:p>
          <a:p>
            <a:pPr lvl="1"/>
            <a:r>
              <a:rPr lang="en-US" sz="2400" dirty="0"/>
              <a:t>Step 2. Specific, true, and positive feedback</a:t>
            </a:r>
          </a:p>
          <a:p>
            <a:pPr lvl="1"/>
            <a:r>
              <a:rPr lang="en-US" sz="2400" dirty="0"/>
              <a:t>Step 3. Collaborative data graphing</a:t>
            </a:r>
          </a:p>
          <a:p>
            <a:pPr lvl="2"/>
            <a:r>
              <a:rPr lang="en-US" sz="2400" dirty="0">
                <a:ea typeface="+mn-lt"/>
                <a:cs typeface="+mn-lt"/>
              </a:rPr>
              <a:t>Self-graphing/self-monitoring</a:t>
            </a:r>
            <a:endParaRPr lang="en-US" sz="2400" dirty="0"/>
          </a:p>
          <a:p>
            <a:pPr lvl="1"/>
            <a:r>
              <a:rPr lang="en-US" sz="2400" dirty="0"/>
              <a:t>Step 4. Collaborative data analysis </a:t>
            </a:r>
          </a:p>
          <a:p>
            <a:pPr lvl="1"/>
            <a:r>
              <a:rPr lang="en-US" sz="2400" dirty="0"/>
              <a:t>Step 5. Reflective questioning</a:t>
            </a:r>
          </a:p>
          <a:p>
            <a:pPr lvl="1"/>
            <a:r>
              <a:rPr lang="en-US" sz="2400" dirty="0"/>
              <a:t>Step 6. Collaborative goal setting</a:t>
            </a:r>
          </a:p>
          <a:p>
            <a:pPr lvl="2"/>
            <a:r>
              <a:rPr lang="en-US" sz="2400" dirty="0"/>
              <a:t>Self-evaluation</a:t>
            </a:r>
          </a:p>
        </p:txBody>
      </p:sp>
      <p:sp>
        <p:nvSpPr>
          <p:cNvPr id="3" name="Content Placeholder 2">
            <a:extLst>
              <a:ext uri="{FF2B5EF4-FFF2-40B4-BE49-F238E27FC236}">
                <a16:creationId xmlns:a16="http://schemas.microsoft.com/office/drawing/2014/main" id="{019D2784-1EBE-48B0-8C11-1124B4CB5CF7}"/>
              </a:ext>
            </a:extLst>
          </p:cNvPr>
          <p:cNvSpPr>
            <a:spLocks noGrp="1"/>
          </p:cNvSpPr>
          <p:nvPr>
            <p:ph sz="half" idx="2"/>
          </p:nvPr>
        </p:nvSpPr>
        <p:spPr>
          <a:xfrm>
            <a:off x="7155543" y="1280160"/>
            <a:ext cx="4640216" cy="4846320"/>
          </a:xfrm>
        </p:spPr>
        <p:txBody>
          <a:bodyPr/>
          <a:lstStyle/>
          <a:p>
            <a:r>
              <a:rPr lang="en-US" sz="2400" dirty="0"/>
              <a:t>Usage</a:t>
            </a:r>
          </a:p>
          <a:p>
            <a:pPr lvl="1"/>
            <a:r>
              <a:rPr lang="en-US" sz="2400" dirty="0"/>
              <a:t>One-to-one setting</a:t>
            </a:r>
          </a:p>
          <a:p>
            <a:pPr lvl="1"/>
            <a:r>
              <a:rPr lang="en-US" sz="2400" dirty="0"/>
              <a:t>Weekly or biweekly</a:t>
            </a:r>
          </a:p>
          <a:p>
            <a:endParaRPr lang="en-US" dirty="0"/>
          </a:p>
        </p:txBody>
      </p:sp>
      <p:sp>
        <p:nvSpPr>
          <p:cNvPr id="6" name="Text Placeholder 5">
            <a:extLst>
              <a:ext uri="{FF2B5EF4-FFF2-40B4-BE49-F238E27FC236}">
                <a16:creationId xmlns:a16="http://schemas.microsoft.com/office/drawing/2014/main" id="{5D064827-18DE-4B9C-9E75-460C8F2A6382}"/>
              </a:ext>
            </a:extLst>
          </p:cNvPr>
          <p:cNvSpPr>
            <a:spLocks noGrp="1"/>
          </p:cNvSpPr>
          <p:nvPr>
            <p:ph type="body" sz="quarter" idx="16"/>
          </p:nvPr>
        </p:nvSpPr>
        <p:spPr/>
        <p:txBody>
          <a:bodyPr/>
          <a:lstStyle/>
          <a:p>
            <a:r>
              <a:rPr lang="en-US" i="1" dirty="0"/>
              <a:t>Source: </a:t>
            </a:r>
            <a:r>
              <a:rPr lang="en-US" dirty="0"/>
              <a:t>Furey &amp; Loftus-Rattan (2021)</a:t>
            </a:r>
          </a:p>
        </p:txBody>
      </p:sp>
      <p:sp>
        <p:nvSpPr>
          <p:cNvPr id="4" name="Slide Number Placeholder 3"/>
          <p:cNvSpPr>
            <a:spLocks noGrp="1"/>
          </p:cNvSpPr>
          <p:nvPr>
            <p:ph type="sldNum" sz="quarter" idx="12"/>
          </p:nvPr>
        </p:nvSpPr>
        <p:spPr/>
        <p:txBody>
          <a:bodyPr/>
          <a:lstStyle/>
          <a:p>
            <a:fld id="{99A20822-4A49-4D36-86E3-300BA48D3F00}" type="slidenum">
              <a:rPr lang="en-US" smtClean="0"/>
              <a:pPr/>
              <a:t>11</a:t>
            </a:fld>
            <a:endParaRPr lang="en-US" dirty="0"/>
          </a:p>
        </p:txBody>
      </p:sp>
    </p:spTree>
    <p:extLst>
      <p:ext uri="{BB962C8B-B14F-4D97-AF65-F5344CB8AC3E}">
        <p14:creationId xmlns:p14="http://schemas.microsoft.com/office/powerpoint/2010/main" val="2154824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157"/>
            <a:ext cx="11338560" cy="1107996"/>
          </a:xfrm>
        </p:spPr>
        <p:txBody>
          <a:bodyPr/>
          <a:lstStyle/>
          <a:p>
            <a:r>
              <a:rPr lang="en-US" dirty="0"/>
              <a:t>Materials Needed</a:t>
            </a:r>
          </a:p>
        </p:txBody>
      </p:sp>
      <p:sp>
        <p:nvSpPr>
          <p:cNvPr id="3" name="Content Placeholder 2"/>
          <p:cNvSpPr>
            <a:spLocks noGrp="1"/>
          </p:cNvSpPr>
          <p:nvPr>
            <p:ph sz="quarter" idx="14"/>
          </p:nvPr>
        </p:nvSpPr>
        <p:spPr>
          <a:xfrm>
            <a:off x="457200" y="1286118"/>
            <a:ext cx="11442678" cy="4608714"/>
          </a:xfrm>
        </p:spPr>
        <p:txBody>
          <a:bodyPr/>
          <a:lstStyle/>
          <a:p>
            <a:pPr marL="285750" lvl="0" indent="-285750">
              <a:spcBef>
                <a:spcPts val="600"/>
              </a:spcBef>
              <a:buFont typeface="Arial" panose="020B0604020202020204" pitchFamily="34" charset="0"/>
              <a:buChar char="•"/>
            </a:pPr>
            <a:r>
              <a:rPr lang="en-US" dirty="0">
                <a:solidFill>
                  <a:schemeClr val="tx2"/>
                </a:solidFill>
              </a:rPr>
              <a:t>Progress monitoring administration and scoring materials (e.g., CBMs)</a:t>
            </a:r>
          </a:p>
          <a:p>
            <a:pPr marL="285750" indent="-285750">
              <a:spcBef>
                <a:spcPts val="600"/>
              </a:spcBef>
              <a:buFont typeface="Arial" panose="020B0604020202020204" pitchFamily="34" charset="0"/>
              <a:buChar char="•"/>
            </a:pPr>
            <a:r>
              <a:rPr lang="en-US" dirty="0">
                <a:solidFill>
                  <a:schemeClr val="tx2"/>
                </a:solidFill>
              </a:rPr>
              <a:t>Progress monitoring line graph or bar graph</a:t>
            </a:r>
          </a:p>
          <a:p>
            <a:pPr marL="285750" indent="-285750">
              <a:spcBef>
                <a:spcPts val="600"/>
              </a:spcBef>
              <a:buFont typeface="Arial" panose="020B0604020202020204" pitchFamily="34" charset="0"/>
              <a:buChar char="•"/>
            </a:pPr>
            <a:r>
              <a:rPr lang="en-US" dirty="0">
                <a:solidFill>
                  <a:schemeClr val="tx2"/>
                </a:solidFill>
              </a:rPr>
              <a:t>A pencil, marker, or small stickers</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endParaRPr lang="en-US" dirty="0"/>
          </a:p>
          <a:p>
            <a:pPr lvl="0"/>
            <a:endParaRPr lang="en-US" dirty="0"/>
          </a:p>
        </p:txBody>
      </p:sp>
      <p:pic>
        <p:nvPicPr>
          <p:cNvPr id="6" name="Picture 5" descr="Example Math progress monitoring probe">
            <a:extLst>
              <a:ext uri="{FF2B5EF4-FFF2-40B4-BE49-F238E27FC236}">
                <a16:creationId xmlns:a16="http://schemas.microsoft.com/office/drawing/2014/main" id="{41B7A53A-B83A-443A-9E6D-529626377FF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290905" y="2881546"/>
            <a:ext cx="2390628" cy="3068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Graphic 11" descr="Pencil outline">
            <a:extLst>
              <a:ext uri="{FF2B5EF4-FFF2-40B4-BE49-F238E27FC236}">
                <a16:creationId xmlns:a16="http://schemas.microsoft.com/office/drawing/2014/main" id="{958F9904-C03A-4671-9FF5-114F62E5E3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09711" y="2923583"/>
            <a:ext cx="1010834" cy="1010834"/>
          </a:xfrm>
          <a:prstGeom prst="rect">
            <a:avLst/>
          </a:prstGeom>
        </p:spPr>
      </p:pic>
      <p:pic>
        <p:nvPicPr>
          <p:cNvPr id="41" name="Graphic 40" descr="Star with solid fill">
            <a:extLst>
              <a:ext uri="{FF2B5EF4-FFF2-40B4-BE49-F238E27FC236}">
                <a16:creationId xmlns:a16="http://schemas.microsoft.com/office/drawing/2014/main" id="{760CC8CE-93C3-4EB7-BD35-BB98386053F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94031" y="3151654"/>
            <a:ext cx="554692" cy="554692"/>
          </a:xfrm>
          <a:prstGeom prst="rect">
            <a:avLst/>
          </a:prstGeom>
        </p:spPr>
      </p:pic>
      <p:pic>
        <p:nvPicPr>
          <p:cNvPr id="27" name="Picture 26" descr="Graphic showing data points over the first 7 weeks of instruction. ">
            <a:extLst>
              <a:ext uri="{FF2B5EF4-FFF2-40B4-BE49-F238E27FC236}">
                <a16:creationId xmlns:a16="http://schemas.microsoft.com/office/drawing/2014/main" id="{520D3215-7572-4293-95E6-B89E457C974B}"/>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5773117" y="2489109"/>
            <a:ext cx="5538140" cy="3685548"/>
          </a:xfrm>
          <a:prstGeom prst="rect">
            <a:avLst/>
          </a:prstGeom>
        </p:spPr>
      </p:pic>
      <p:pic>
        <p:nvPicPr>
          <p:cNvPr id="34" name="Graphic 33" descr="Star with solid fill">
            <a:extLst>
              <a:ext uri="{FF2B5EF4-FFF2-40B4-BE49-F238E27FC236}">
                <a16:creationId xmlns:a16="http://schemas.microsoft.com/office/drawing/2014/main" id="{17E01B90-D42C-4FD1-9794-EB2F183C557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0718" y="5181094"/>
            <a:ext cx="178877" cy="178877"/>
          </a:xfrm>
          <a:prstGeom prst="rect">
            <a:avLst/>
          </a:prstGeom>
        </p:spPr>
      </p:pic>
      <p:pic>
        <p:nvPicPr>
          <p:cNvPr id="35" name="Graphic 34" descr="Star with solid fill">
            <a:extLst>
              <a:ext uri="{FF2B5EF4-FFF2-40B4-BE49-F238E27FC236}">
                <a16:creationId xmlns:a16="http://schemas.microsoft.com/office/drawing/2014/main" id="{9737967E-279F-4BBD-AFC5-E2C40EA05E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71046" y="4982849"/>
            <a:ext cx="178877" cy="178877"/>
          </a:xfrm>
          <a:prstGeom prst="rect">
            <a:avLst/>
          </a:prstGeom>
        </p:spPr>
      </p:pic>
      <p:pic>
        <p:nvPicPr>
          <p:cNvPr id="36" name="Graphic 35" descr="Star with solid fill">
            <a:extLst>
              <a:ext uri="{FF2B5EF4-FFF2-40B4-BE49-F238E27FC236}">
                <a16:creationId xmlns:a16="http://schemas.microsoft.com/office/drawing/2014/main" id="{690A446B-E387-4BD7-B9EE-8E18E0537C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49923" y="4769081"/>
            <a:ext cx="178877" cy="178877"/>
          </a:xfrm>
          <a:prstGeom prst="rect">
            <a:avLst/>
          </a:prstGeom>
        </p:spPr>
      </p:pic>
      <p:pic>
        <p:nvPicPr>
          <p:cNvPr id="37" name="Graphic 36" descr="Star with solid fill">
            <a:extLst>
              <a:ext uri="{FF2B5EF4-FFF2-40B4-BE49-F238E27FC236}">
                <a16:creationId xmlns:a16="http://schemas.microsoft.com/office/drawing/2014/main" id="{93BBA6B4-6C5B-4D37-B47A-B296B6B0937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02418" y="4668438"/>
            <a:ext cx="178877" cy="178877"/>
          </a:xfrm>
          <a:prstGeom prst="rect">
            <a:avLst/>
          </a:prstGeom>
        </p:spPr>
      </p:pic>
      <p:pic>
        <p:nvPicPr>
          <p:cNvPr id="38" name="Graphic 37" descr="Star with solid fill">
            <a:extLst>
              <a:ext uri="{FF2B5EF4-FFF2-40B4-BE49-F238E27FC236}">
                <a16:creationId xmlns:a16="http://schemas.microsoft.com/office/drawing/2014/main" id="{5CA7CDCC-09C4-4F57-996E-003A0C7F058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81295" y="4434206"/>
            <a:ext cx="178877" cy="178877"/>
          </a:xfrm>
          <a:prstGeom prst="rect">
            <a:avLst/>
          </a:prstGeom>
        </p:spPr>
      </p:pic>
      <p:pic>
        <p:nvPicPr>
          <p:cNvPr id="39" name="Graphic 38" descr="Star with solid fill">
            <a:extLst>
              <a:ext uri="{FF2B5EF4-FFF2-40B4-BE49-F238E27FC236}">
                <a16:creationId xmlns:a16="http://schemas.microsoft.com/office/drawing/2014/main" id="{C8B80D7C-E8F8-493F-8514-0F4F6E3AE13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60172" y="4341463"/>
            <a:ext cx="178877" cy="178877"/>
          </a:xfrm>
          <a:prstGeom prst="rect">
            <a:avLst/>
          </a:prstGeom>
        </p:spPr>
      </p:pic>
      <p:pic>
        <p:nvPicPr>
          <p:cNvPr id="40" name="Graphic 39" descr="Star with solid fill">
            <a:extLst>
              <a:ext uri="{FF2B5EF4-FFF2-40B4-BE49-F238E27FC236}">
                <a16:creationId xmlns:a16="http://schemas.microsoft.com/office/drawing/2014/main" id="{C1038C40-CDC9-49EB-959E-2A98338766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08790" y="4133293"/>
            <a:ext cx="178877" cy="178877"/>
          </a:xfrm>
          <a:prstGeom prst="rect">
            <a:avLst/>
          </a:prstGeom>
        </p:spPr>
      </p:pic>
      <p:sp>
        <p:nvSpPr>
          <p:cNvPr id="9" name="Text Placeholder 8"/>
          <p:cNvSpPr>
            <a:spLocks noGrp="1"/>
          </p:cNvSpPr>
          <p:nvPr>
            <p:ph type="body" sz="quarter" idx="16"/>
          </p:nvPr>
        </p:nvSpPr>
        <p:spPr>
          <a:xfrm>
            <a:off x="352447" y="6125763"/>
            <a:ext cx="11337925" cy="192087"/>
          </a:xfrm>
        </p:spPr>
        <p:txBody>
          <a:bodyPr/>
          <a:lstStyle/>
          <a:p>
            <a:r>
              <a:rPr lang="en-US" dirty="0"/>
              <a:t>Computation Image Source: </a:t>
            </a:r>
            <a:r>
              <a:rPr lang="en-US" dirty="0">
                <a:hlinkClick r:id="rId9"/>
              </a:rPr>
              <a:t>https://intensiveintervention.org/sites/default/files/Progress-Monitoring-Handouts_508.pdf</a:t>
            </a:r>
            <a:r>
              <a:rPr lang="en-US" dirty="0"/>
              <a:t> </a:t>
            </a:r>
          </a:p>
        </p:txBody>
      </p:sp>
      <p:sp>
        <p:nvSpPr>
          <p:cNvPr id="2" name="Slide Number Placeholder 1"/>
          <p:cNvSpPr>
            <a:spLocks noGrp="1"/>
          </p:cNvSpPr>
          <p:nvPr>
            <p:ph type="sldNum" sz="quarter" idx="12"/>
          </p:nvPr>
        </p:nvSpPr>
        <p:spPr/>
        <p:txBody>
          <a:bodyPr/>
          <a:lstStyle/>
          <a:p>
            <a:fld id="{99A20822-4A49-4D36-86E3-300BA48D3F00}" type="slidenum">
              <a:rPr lang="en-US" smtClean="0"/>
              <a:pPr/>
              <a:t>12</a:t>
            </a:fld>
            <a:endParaRPr lang="en-US" dirty="0"/>
          </a:p>
        </p:txBody>
      </p:sp>
    </p:spTree>
    <p:extLst>
      <p:ext uri="{BB962C8B-B14F-4D97-AF65-F5344CB8AC3E}">
        <p14:creationId xmlns:p14="http://schemas.microsoft.com/office/powerpoint/2010/main" val="3310275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4130"/>
            <a:ext cx="11338560" cy="1010990"/>
          </a:xfrm>
        </p:spPr>
        <p:txBody>
          <a:bodyPr/>
          <a:lstStyle/>
          <a:p>
            <a:r>
              <a:rPr lang="en-US" dirty="0"/>
              <a:t>Materials Needed</a:t>
            </a:r>
          </a:p>
        </p:txBody>
      </p:sp>
      <p:sp>
        <p:nvSpPr>
          <p:cNvPr id="3" name="Content Placeholder 2"/>
          <p:cNvSpPr>
            <a:spLocks noGrp="1"/>
          </p:cNvSpPr>
          <p:nvPr>
            <p:ph sz="quarter" idx="14"/>
          </p:nvPr>
        </p:nvSpPr>
        <p:spPr>
          <a:xfrm>
            <a:off x="457200" y="1284514"/>
            <a:ext cx="7539099" cy="4642092"/>
          </a:xfrm>
        </p:spPr>
        <p:txBody>
          <a:bodyPr/>
          <a:lstStyle/>
          <a:p>
            <a:pPr marL="230188" lvl="0" indent="-230188">
              <a:spcBef>
                <a:spcPts val="600"/>
              </a:spcBef>
              <a:buFont typeface="Arial" panose="020B0604020202020204" pitchFamily="34" charset="0"/>
              <a:buChar char="•"/>
            </a:pPr>
            <a:r>
              <a:rPr lang="en-US" sz="2400" dirty="0">
                <a:solidFill>
                  <a:schemeClr val="tx2"/>
                </a:solidFill>
              </a:rPr>
              <a:t>Script and Instructions for Session 1 or Sessions 2+</a:t>
            </a:r>
          </a:p>
          <a:p>
            <a:pPr marL="230188" lvl="0" indent="-230188">
              <a:spcBef>
                <a:spcPts val="600"/>
              </a:spcBef>
              <a:buFont typeface="Arial" panose="020B0604020202020204" pitchFamily="34" charset="0"/>
              <a:buChar char="•"/>
            </a:pPr>
            <a:r>
              <a:rPr lang="en-US" sz="2400" dirty="0">
                <a:solidFill>
                  <a:schemeClr val="tx2"/>
                </a:solidFill>
              </a:rPr>
              <a:t>Note-Taking Log and Fidelity Checklist for each session </a:t>
            </a:r>
          </a:p>
        </p:txBody>
      </p:sp>
      <p:pic>
        <p:nvPicPr>
          <p:cNvPr id="7" name="Picture 6" descr="Script and Instructions for session 1 graphic">
            <a:extLst>
              <a:ext uri="{FF2B5EF4-FFF2-40B4-BE49-F238E27FC236}">
                <a16:creationId xmlns:a16="http://schemas.microsoft.com/office/drawing/2014/main" id="{5D46F87F-E695-436B-A8BC-4FE5936D328B}"/>
              </a:ext>
            </a:extLst>
          </p:cNvPr>
          <p:cNvPicPr>
            <a:picLocks noChangeAspect="1"/>
          </p:cNvPicPr>
          <p:nvPr/>
        </p:nvPicPr>
        <p:blipFill>
          <a:blip r:embed="rId3"/>
          <a:stretch>
            <a:fillRect/>
          </a:stretch>
        </p:blipFill>
        <p:spPr>
          <a:xfrm>
            <a:off x="150388" y="2178595"/>
            <a:ext cx="3622898" cy="4189119"/>
          </a:xfrm>
          <a:prstGeom prst="rect">
            <a:avLst/>
          </a:prstGeom>
          <a:ln>
            <a:noFill/>
          </a:ln>
          <a:effectLst>
            <a:outerShdw blurRad="190500" algn="tl" rotWithShape="0">
              <a:srgbClr val="000000">
                <a:alpha val="70000"/>
              </a:srgbClr>
            </a:outerShdw>
          </a:effectLst>
        </p:spPr>
      </p:pic>
      <p:pic>
        <p:nvPicPr>
          <p:cNvPr id="10" name="Picture 9" descr="Script and Instructions for session 2 graphic">
            <a:extLst>
              <a:ext uri="{FF2B5EF4-FFF2-40B4-BE49-F238E27FC236}">
                <a16:creationId xmlns:a16="http://schemas.microsoft.com/office/drawing/2014/main" id="{423D7D81-8F7F-4C71-90D1-5FC45683263B}"/>
              </a:ext>
            </a:extLst>
          </p:cNvPr>
          <p:cNvPicPr>
            <a:picLocks noChangeAspect="1"/>
          </p:cNvPicPr>
          <p:nvPr/>
        </p:nvPicPr>
        <p:blipFill>
          <a:blip r:embed="rId4"/>
          <a:stretch>
            <a:fillRect/>
          </a:stretch>
        </p:blipFill>
        <p:spPr>
          <a:xfrm>
            <a:off x="3913654" y="2178595"/>
            <a:ext cx="3909844" cy="4189119"/>
          </a:xfrm>
          <a:prstGeom prst="rect">
            <a:avLst/>
          </a:prstGeom>
          <a:ln>
            <a:noFill/>
          </a:ln>
          <a:effectLst>
            <a:outerShdw blurRad="190500" algn="tl" rotWithShape="0">
              <a:srgbClr val="000000">
                <a:alpha val="70000"/>
              </a:srgbClr>
            </a:outerShdw>
          </a:effectLst>
        </p:spPr>
      </p:pic>
      <p:pic>
        <p:nvPicPr>
          <p:cNvPr id="21" name="Picture 20" descr="Six Step Protocol: Note-Taking Log and Fidelity Checklist graphic">
            <a:extLst>
              <a:ext uri="{FF2B5EF4-FFF2-40B4-BE49-F238E27FC236}">
                <a16:creationId xmlns:a16="http://schemas.microsoft.com/office/drawing/2014/main" id="{A71F2694-3E43-40D7-A58C-1057E9AFAE17}"/>
              </a:ext>
            </a:extLst>
          </p:cNvPr>
          <p:cNvPicPr>
            <a:picLocks noChangeAspect="1"/>
          </p:cNvPicPr>
          <p:nvPr/>
        </p:nvPicPr>
        <p:blipFill>
          <a:blip r:embed="rId5"/>
          <a:stretch>
            <a:fillRect/>
          </a:stretch>
        </p:blipFill>
        <p:spPr>
          <a:xfrm>
            <a:off x="8518014" y="1733506"/>
            <a:ext cx="3589989" cy="4334316"/>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73A0EA8B-554A-48FA-B6E3-589553A7559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08414" y="1123906"/>
            <a:ext cx="3589989" cy="4334316"/>
          </a:xfrm>
          <a:prstGeom prst="rect">
            <a:avLst/>
          </a:prstGeom>
          <a:ln>
            <a:noFill/>
          </a:ln>
          <a:effectLst>
            <a:outerShdw blurRad="190500" algn="tl" rotWithShape="0">
              <a:srgbClr val="000000">
                <a:alpha val="70000"/>
              </a:srgbClr>
            </a:outerShdw>
          </a:effectLst>
        </p:spPr>
      </p:pic>
      <p:pic>
        <p:nvPicPr>
          <p:cNvPr id="18" name="Picture 17">
            <a:extLst>
              <a:ext uri="{FF2B5EF4-FFF2-40B4-BE49-F238E27FC236}">
                <a16:creationId xmlns:a16="http://schemas.microsoft.com/office/drawing/2014/main" id="{FB951581-B001-4D0D-99F5-0FB171A56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60814" y="1276306"/>
            <a:ext cx="3589989" cy="4334316"/>
          </a:xfrm>
          <a:prstGeom prst="rect">
            <a:avLst/>
          </a:prstGeom>
          <a:ln>
            <a:noFill/>
          </a:ln>
          <a:effectLst>
            <a:outerShdw blurRad="190500" algn="tl" rotWithShape="0">
              <a:srgbClr val="000000">
                <a:alpha val="70000"/>
              </a:srgbClr>
            </a:outerShdw>
          </a:effectLst>
        </p:spPr>
      </p:pic>
      <p:pic>
        <p:nvPicPr>
          <p:cNvPr id="19" name="Picture 18">
            <a:extLst>
              <a:ext uri="{FF2B5EF4-FFF2-40B4-BE49-F238E27FC236}">
                <a16:creationId xmlns:a16="http://schemas.microsoft.com/office/drawing/2014/main" id="{46282F94-0C3E-4215-A419-CD8CAD271BE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13214" y="1428706"/>
            <a:ext cx="3589989" cy="4334316"/>
          </a:xfrm>
          <a:prstGeom prst="rect">
            <a:avLst/>
          </a:prstGeom>
          <a:ln>
            <a:noFill/>
          </a:ln>
          <a:effectLst>
            <a:outerShdw blurRad="190500" algn="tl" rotWithShape="0">
              <a:srgbClr val="000000">
                <a:alpha val="70000"/>
              </a:srgbClr>
            </a:outerShdw>
          </a:effectLst>
        </p:spPr>
      </p:pic>
      <p:pic>
        <p:nvPicPr>
          <p:cNvPr id="20" name="Picture 19" descr="Six Step Protocol: Note-Taking Log and Fidelity Checklist graphic">
            <a:extLst>
              <a:ext uri="{FF2B5EF4-FFF2-40B4-BE49-F238E27FC236}">
                <a16:creationId xmlns:a16="http://schemas.microsoft.com/office/drawing/2014/main" id="{FB10B313-C024-43DA-85AE-F885412D1B08}"/>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8365614" y="1581106"/>
            <a:ext cx="3589989" cy="4334316"/>
          </a:xfrm>
          <a:prstGeom prst="rect">
            <a:avLst/>
          </a:prstGeom>
          <a:ln>
            <a:noFill/>
          </a:ln>
          <a:effectLst>
            <a:outerShdw blurRad="190500" algn="tl" rotWithShape="0">
              <a:srgbClr val="000000">
                <a:alpha val="70000"/>
              </a:srgbClr>
            </a:outerShdw>
          </a:effectLst>
        </p:spPr>
      </p:pic>
      <p:sp>
        <p:nvSpPr>
          <p:cNvPr id="2" name="Slide Number Placeholder 1"/>
          <p:cNvSpPr>
            <a:spLocks noGrp="1"/>
          </p:cNvSpPr>
          <p:nvPr>
            <p:ph type="sldNum" sz="quarter" idx="12"/>
          </p:nvPr>
        </p:nvSpPr>
        <p:spPr/>
        <p:txBody>
          <a:bodyPr/>
          <a:lstStyle/>
          <a:p>
            <a:fld id="{99A20822-4A49-4D36-86E3-300BA48D3F00}" type="slidenum">
              <a:rPr lang="en-US" smtClean="0"/>
              <a:pPr/>
              <a:t>13</a:t>
            </a:fld>
            <a:endParaRPr lang="en-US" dirty="0"/>
          </a:p>
        </p:txBody>
      </p:sp>
    </p:spTree>
    <p:extLst>
      <p:ext uri="{BB962C8B-B14F-4D97-AF65-F5344CB8AC3E}">
        <p14:creationId xmlns:p14="http://schemas.microsoft.com/office/powerpoint/2010/main" val="1733433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80BF3D7-2CA5-4B5C-8E9D-A1EFF7FEB1B0}"/>
              </a:ext>
            </a:extLst>
          </p:cNvPr>
          <p:cNvSpPr>
            <a:spLocks noGrp="1"/>
          </p:cNvSpPr>
          <p:nvPr>
            <p:ph type="title"/>
          </p:nvPr>
        </p:nvSpPr>
        <p:spPr>
          <a:xfrm>
            <a:off x="457200" y="240867"/>
            <a:ext cx="11338560" cy="888274"/>
          </a:xfrm>
        </p:spPr>
        <p:txBody>
          <a:bodyPr/>
          <a:lstStyle/>
          <a:p>
            <a:r>
              <a:rPr lang="en-US" dirty="0"/>
              <a:t>Materials Needed</a:t>
            </a:r>
          </a:p>
        </p:txBody>
      </p:sp>
      <p:pic>
        <p:nvPicPr>
          <p:cNvPr id="5" name="Picture 4" descr="Materials Needed Chart&#10;&#10;1. Material: Progress monitoring administration and scoring materials. Notes: Examples might include reading, writing, spelling, or mathematics curriculum-based measures. &#10;2. Material: Progress monitoring line graph or bar graph. Notes: If using data management system instead of a paper graph, bring a laptop/device. &#10;3. Material: A pencil, marker, or small stickers for the student tot mark their score on the graph. Notes: If using data management system instead of a paper graph, log into the system so that the student can enter the new score and view the updated graph. &#10;4. Material: Script and instructions for session one: six step protocol for the Progress Monitoring Performance Feedback and Goal-Setting Instructional Routine. Notes: This script is for the first session only. Print one copy to use during the first session. &#10;5. Material: Script and Instructions for Sessions 2+: Six Step Protocol for the Progress Monitoring Performance Feedback and Goal-Setting Instructional Routine. Notes: This script is for sessions 2 plus. Print one copy to use each time. &#10;6. Material:  Note-taking Log and Fidelity Checklist for each session. Notes: Make one copy for each session and staple together into a packet. Use the Note-Taking Log and Fidelity checklist to track fidelity and record student responses, goals, and self-efficacy ratings. ">
            <a:extLst>
              <a:ext uri="{FF2B5EF4-FFF2-40B4-BE49-F238E27FC236}">
                <a16:creationId xmlns:a16="http://schemas.microsoft.com/office/drawing/2014/main" id="{743CEFD0-CA7D-4229-8130-07186AC7D465}"/>
              </a:ext>
            </a:extLst>
          </p:cNvPr>
          <p:cNvPicPr>
            <a:picLocks noChangeAspect="1"/>
          </p:cNvPicPr>
          <p:nvPr/>
        </p:nvPicPr>
        <p:blipFill>
          <a:blip r:embed="rId3"/>
          <a:stretch>
            <a:fillRect/>
          </a:stretch>
        </p:blipFill>
        <p:spPr>
          <a:xfrm>
            <a:off x="2341965" y="1191704"/>
            <a:ext cx="7699663" cy="5053935"/>
          </a:xfrm>
          <a:prstGeom prst="rect">
            <a:avLst/>
          </a:prstGeom>
          <a:ln>
            <a:noFill/>
          </a:ln>
          <a:effectLst>
            <a:outerShdw blurRad="190500" algn="tl" rotWithShape="0">
              <a:srgbClr val="000000">
                <a:alpha val="70000"/>
              </a:srgbClr>
            </a:outerShdw>
          </a:effectLst>
        </p:spPr>
      </p:pic>
      <p:grpSp>
        <p:nvGrpSpPr>
          <p:cNvPr id="3" name="Group 2">
            <a:extLst>
              <a:ext uri="{FF2B5EF4-FFF2-40B4-BE49-F238E27FC236}">
                <a16:creationId xmlns:a16="http://schemas.microsoft.com/office/drawing/2014/main" id="{96A0D948-F220-4C8D-BD72-BEF5200C2692}"/>
              </a:ext>
              <a:ext uri="{C183D7F6-B498-43B3-948B-1728B52AA6E4}">
                <adec:decorative xmlns:adec="http://schemas.microsoft.com/office/drawing/2017/decorative" val="1"/>
              </a:ext>
            </a:extLst>
          </p:cNvPr>
          <p:cNvGrpSpPr/>
          <p:nvPr/>
        </p:nvGrpSpPr>
        <p:grpSpPr>
          <a:xfrm>
            <a:off x="2432849" y="2009157"/>
            <a:ext cx="241936" cy="3436698"/>
            <a:chOff x="1946199" y="2047238"/>
            <a:chExt cx="253726" cy="3604177"/>
          </a:xfrm>
        </p:grpSpPr>
        <p:pic>
          <p:nvPicPr>
            <p:cNvPr id="10" name="Graphic 9" descr="Checkmark with solid fill">
              <a:extLst>
                <a:ext uri="{FF2B5EF4-FFF2-40B4-BE49-F238E27FC236}">
                  <a16:creationId xmlns:a16="http://schemas.microsoft.com/office/drawing/2014/main" id="{FA4924ED-B13D-4076-B8F9-C4F9EBE42AB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6199" y="2047238"/>
              <a:ext cx="253726" cy="253726"/>
            </a:xfrm>
            <a:prstGeom prst="rect">
              <a:avLst/>
            </a:prstGeom>
          </p:spPr>
        </p:pic>
        <p:pic>
          <p:nvPicPr>
            <p:cNvPr id="13" name="Graphic 12" descr="Checkmark with solid fill">
              <a:extLst>
                <a:ext uri="{FF2B5EF4-FFF2-40B4-BE49-F238E27FC236}">
                  <a16:creationId xmlns:a16="http://schemas.microsoft.com/office/drawing/2014/main" id="{71A2D1DA-D674-4F35-A251-A0AD6220CB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6199" y="2589102"/>
              <a:ext cx="253726" cy="253726"/>
            </a:xfrm>
            <a:prstGeom prst="rect">
              <a:avLst/>
            </a:prstGeom>
          </p:spPr>
        </p:pic>
        <p:pic>
          <p:nvPicPr>
            <p:cNvPr id="14" name="Graphic 13" descr="Checkmark with solid fill">
              <a:extLst>
                <a:ext uri="{FF2B5EF4-FFF2-40B4-BE49-F238E27FC236}">
                  <a16:creationId xmlns:a16="http://schemas.microsoft.com/office/drawing/2014/main" id="{825758C3-908D-4954-BBED-144DFDA45D0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6199" y="3117391"/>
              <a:ext cx="253726" cy="253726"/>
            </a:xfrm>
            <a:prstGeom prst="rect">
              <a:avLst/>
            </a:prstGeom>
          </p:spPr>
        </p:pic>
        <p:pic>
          <p:nvPicPr>
            <p:cNvPr id="15" name="Graphic 14" descr="Checkmark with solid fill">
              <a:extLst>
                <a:ext uri="{FF2B5EF4-FFF2-40B4-BE49-F238E27FC236}">
                  <a16:creationId xmlns:a16="http://schemas.microsoft.com/office/drawing/2014/main" id="{985ED1D3-5717-4FCA-B4DE-85268FDE0F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6199" y="3901020"/>
              <a:ext cx="253726" cy="253726"/>
            </a:xfrm>
            <a:prstGeom prst="rect">
              <a:avLst/>
            </a:prstGeom>
          </p:spPr>
        </p:pic>
        <p:pic>
          <p:nvPicPr>
            <p:cNvPr id="16" name="Graphic 15" descr="Checkmark with solid fill">
              <a:extLst>
                <a:ext uri="{FF2B5EF4-FFF2-40B4-BE49-F238E27FC236}">
                  <a16:creationId xmlns:a16="http://schemas.microsoft.com/office/drawing/2014/main" id="{685BE071-B0B2-4620-81AA-91164FCDD7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6199" y="4667231"/>
              <a:ext cx="253726" cy="253726"/>
            </a:xfrm>
            <a:prstGeom prst="rect">
              <a:avLst/>
            </a:prstGeom>
          </p:spPr>
        </p:pic>
        <p:pic>
          <p:nvPicPr>
            <p:cNvPr id="17" name="Graphic 16" descr="Checkmark with solid fill">
              <a:extLst>
                <a:ext uri="{FF2B5EF4-FFF2-40B4-BE49-F238E27FC236}">
                  <a16:creationId xmlns:a16="http://schemas.microsoft.com/office/drawing/2014/main" id="{D1EBC11B-8BBB-47E4-91B7-0D71160127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6199" y="5397689"/>
              <a:ext cx="253726" cy="253726"/>
            </a:xfrm>
            <a:prstGeom prst="rect">
              <a:avLst/>
            </a:prstGeom>
          </p:spPr>
        </p:pic>
      </p:grpSp>
      <p:sp>
        <p:nvSpPr>
          <p:cNvPr id="2" name="Slide Number Placeholder 1"/>
          <p:cNvSpPr>
            <a:spLocks noGrp="1"/>
          </p:cNvSpPr>
          <p:nvPr>
            <p:ph type="sldNum" sz="quarter" idx="12"/>
          </p:nvPr>
        </p:nvSpPr>
        <p:spPr/>
        <p:txBody>
          <a:bodyPr/>
          <a:lstStyle/>
          <a:p>
            <a:fld id="{99A20822-4A49-4D36-86E3-300BA48D3F00}" type="slidenum">
              <a:rPr lang="en-US" smtClean="0"/>
              <a:pPr/>
              <a:t>14</a:t>
            </a:fld>
            <a:endParaRPr lang="en-US" dirty="0"/>
          </a:p>
        </p:txBody>
      </p:sp>
    </p:spTree>
    <p:extLst>
      <p:ext uri="{BB962C8B-B14F-4D97-AF65-F5344CB8AC3E}">
        <p14:creationId xmlns:p14="http://schemas.microsoft.com/office/powerpoint/2010/main" val="410320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Script and Instructions for Session 1</a:t>
            </a:r>
          </a:p>
        </p:txBody>
      </p:sp>
      <p:pic>
        <p:nvPicPr>
          <p:cNvPr id="7" name="Picture 6" descr="Six-Step Protocol for the progress monitoring performance feedback and goal-setting instructional routine: Session 1. &#10;&#10;Introduction: Immediately following the progress monitoring session, say, &quot;What we just did is called progress monitoring. It helps us know how you are improving in your skills in (reading/writing/math, etc.). Each time we do progress monitoring, we get information that helps us think about what to do to make sure you're learning. Do you have any questions so far?&quot; Respond briefly to an initial student questions. ">
            <a:extLst>
              <a:ext uri="{FF2B5EF4-FFF2-40B4-BE49-F238E27FC236}">
                <a16:creationId xmlns:a16="http://schemas.microsoft.com/office/drawing/2014/main" id="{09B39FA0-8222-4282-9DCE-6B98633D0653}"/>
              </a:ext>
            </a:extLst>
          </p:cNvPr>
          <p:cNvPicPr>
            <a:picLocks noChangeAspect="1"/>
          </p:cNvPicPr>
          <p:nvPr/>
        </p:nvPicPr>
        <p:blipFill>
          <a:blip r:embed="rId3"/>
          <a:stretch>
            <a:fillRect/>
          </a:stretch>
        </p:blipFill>
        <p:spPr>
          <a:xfrm>
            <a:off x="57150" y="1315472"/>
            <a:ext cx="12012930" cy="2683091"/>
          </a:xfrm>
          <a:prstGeom prst="rect">
            <a:avLst/>
          </a:prstGeom>
        </p:spPr>
      </p:pic>
      <p:pic>
        <p:nvPicPr>
          <p:cNvPr id="5" name="Graphic 4" descr="School girl with solid fill">
            <a:extLst>
              <a:ext uri="{FF2B5EF4-FFF2-40B4-BE49-F238E27FC236}">
                <a16:creationId xmlns:a16="http://schemas.microsoft.com/office/drawing/2014/main" id="{EDD0DD12-9572-4336-9294-4BEAFC51D3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95313" y="4835290"/>
            <a:ext cx="1443842" cy="1443842"/>
          </a:xfrm>
          <a:prstGeom prst="rect">
            <a:avLst/>
          </a:prstGeom>
        </p:spPr>
      </p:pic>
      <p:pic>
        <p:nvPicPr>
          <p:cNvPr id="10" name="Graphic 9" descr="Teacher with solid fill">
            <a:extLst>
              <a:ext uri="{FF2B5EF4-FFF2-40B4-BE49-F238E27FC236}">
                <a16:creationId xmlns:a16="http://schemas.microsoft.com/office/drawing/2014/main" id="{849DDC7A-9C79-454F-BD9E-6917020F50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4696" y="3998563"/>
            <a:ext cx="2586640" cy="2586640"/>
          </a:xfrm>
          <a:prstGeom prst="rect">
            <a:avLst/>
          </a:prstGeom>
        </p:spPr>
      </p:pic>
      <p:sp>
        <p:nvSpPr>
          <p:cNvPr id="2" name="Slide Number Placeholder 1"/>
          <p:cNvSpPr>
            <a:spLocks noGrp="1"/>
          </p:cNvSpPr>
          <p:nvPr>
            <p:ph type="sldNum" sz="quarter" idx="12"/>
          </p:nvPr>
        </p:nvSpPr>
        <p:spPr/>
        <p:txBody>
          <a:bodyPr/>
          <a:lstStyle/>
          <a:p>
            <a:fld id="{99A20822-4A49-4D36-86E3-300BA48D3F00}" type="slidenum">
              <a:rPr lang="en-US" smtClean="0"/>
              <a:pPr/>
              <a:t>15</a:t>
            </a:fld>
            <a:endParaRPr lang="en-US" dirty="0"/>
          </a:p>
        </p:txBody>
      </p:sp>
    </p:spTree>
    <p:extLst>
      <p:ext uri="{BB962C8B-B14F-4D97-AF65-F5344CB8AC3E}">
        <p14:creationId xmlns:p14="http://schemas.microsoft.com/office/powerpoint/2010/main" val="2641896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Script and Instructions for Session 1</a:t>
            </a:r>
          </a:p>
        </p:txBody>
      </p:sp>
      <p:pic>
        <p:nvPicPr>
          <p:cNvPr id="5" name="Picture 4" descr="Step 1: Explicit performance feedback. After completing the progress monitoring measure, say to the student, &quot;Now I'm going to calculate your score by counting how many (words you read/problems you solved, etc.). Your score is BLANK.&quot; Record the score in the note-taking log. &#10;Step 2: Specific, true, and positive feedback. Next, give specific, true, and positive feedback on some meaningful aspect of student performance. Say, &quot;I liked/noticed that you BLANK.&quot; Record in the note-taking log. ">
            <a:extLst>
              <a:ext uri="{FF2B5EF4-FFF2-40B4-BE49-F238E27FC236}">
                <a16:creationId xmlns:a16="http://schemas.microsoft.com/office/drawing/2014/main" id="{AD6B0093-97F9-47F9-921E-0F9395A22CB2}"/>
              </a:ext>
            </a:extLst>
          </p:cNvPr>
          <p:cNvPicPr>
            <a:picLocks noChangeAspect="1"/>
          </p:cNvPicPr>
          <p:nvPr/>
        </p:nvPicPr>
        <p:blipFill>
          <a:blip r:embed="rId3"/>
          <a:stretch>
            <a:fillRect/>
          </a:stretch>
        </p:blipFill>
        <p:spPr>
          <a:xfrm>
            <a:off x="76200" y="1649102"/>
            <a:ext cx="12039600" cy="2035303"/>
          </a:xfrm>
          <a:prstGeom prst="rect">
            <a:avLst/>
          </a:prstGeom>
        </p:spPr>
      </p:pic>
      <p:pic>
        <p:nvPicPr>
          <p:cNvPr id="16" name="Graphic 15" descr="Checklist with solid fill">
            <a:extLst>
              <a:ext uri="{FF2B5EF4-FFF2-40B4-BE49-F238E27FC236}">
                <a16:creationId xmlns:a16="http://schemas.microsoft.com/office/drawing/2014/main" id="{CD906977-EA0F-4F01-83AD-539C39C1AE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0559" y="3709847"/>
            <a:ext cx="1978269" cy="1978269"/>
          </a:xfrm>
          <a:prstGeom prst="rect">
            <a:avLst/>
          </a:prstGeom>
        </p:spPr>
      </p:pic>
      <p:pic>
        <p:nvPicPr>
          <p:cNvPr id="12" name="Graphic 11" descr="Thumbs up sign outline">
            <a:extLst>
              <a:ext uri="{FF2B5EF4-FFF2-40B4-BE49-F238E27FC236}">
                <a16:creationId xmlns:a16="http://schemas.microsoft.com/office/drawing/2014/main" id="{2217058B-ECAF-4B81-A913-80495691E7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7766" y="3902117"/>
            <a:ext cx="1431993" cy="1431993"/>
          </a:xfrm>
          <a:prstGeom prst="rect">
            <a:avLst/>
          </a:prstGeom>
        </p:spPr>
      </p:pic>
      <p:sp>
        <p:nvSpPr>
          <p:cNvPr id="2" name="Slide Number Placeholder 1"/>
          <p:cNvSpPr>
            <a:spLocks noGrp="1"/>
          </p:cNvSpPr>
          <p:nvPr>
            <p:ph type="sldNum" sz="quarter" idx="12"/>
          </p:nvPr>
        </p:nvSpPr>
        <p:spPr/>
        <p:txBody>
          <a:bodyPr/>
          <a:lstStyle/>
          <a:p>
            <a:fld id="{99A20822-4A49-4D36-86E3-300BA48D3F00}" type="slidenum">
              <a:rPr lang="en-US" smtClean="0"/>
              <a:pPr/>
              <a:t>16</a:t>
            </a:fld>
            <a:endParaRPr lang="en-US" dirty="0"/>
          </a:p>
        </p:txBody>
      </p:sp>
    </p:spTree>
    <p:extLst>
      <p:ext uri="{BB962C8B-B14F-4D97-AF65-F5344CB8AC3E}">
        <p14:creationId xmlns:p14="http://schemas.microsoft.com/office/powerpoint/2010/main" val="1995990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Script and Instructions for Session 1</a:t>
            </a:r>
          </a:p>
        </p:txBody>
      </p:sp>
      <p:pic>
        <p:nvPicPr>
          <p:cNvPr id="14" name="Graphic 13" descr="Bar graph with upward trend with solid fill">
            <a:extLst>
              <a:ext uri="{FF2B5EF4-FFF2-40B4-BE49-F238E27FC236}">
                <a16:creationId xmlns:a16="http://schemas.microsoft.com/office/drawing/2014/main" id="{BDD9141C-4713-4761-9FD1-42C2D3835A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04050" y="301925"/>
            <a:ext cx="1612142" cy="1612142"/>
          </a:xfrm>
          <a:prstGeom prst="rect">
            <a:avLst/>
          </a:prstGeom>
        </p:spPr>
      </p:pic>
      <p:pic>
        <p:nvPicPr>
          <p:cNvPr id="5" name="Picture 4" descr="Step 3: Collaborative data graphing. Before showing the student the graph, explain how the graph works by using student-friendly terms. Say, &quot;Every time we do progress monitoring, we will add your score to this graph. First we find today’s date here (point to the x axis). Next we find your score (repeat the score) over here (point to the y axis). We mark your score on the graph here (point to the place where x and y meet). This show us that today (point to the x axis) your score was (repeat the score and point to the y axis).&quot;&#10;Step 4: Collaborative Data Analysis. Say, &quot;The next time we do progress monitoring, we will add your new score to the graph. The graph will tell us if your score went up, went down, or stayed the same. If your score goes up, it shows us that you are improving, or getting better in your (reading/writing/math etc.) skills.”">
            <a:extLst>
              <a:ext uri="{FF2B5EF4-FFF2-40B4-BE49-F238E27FC236}">
                <a16:creationId xmlns:a16="http://schemas.microsoft.com/office/drawing/2014/main" id="{C442A5E3-9D5A-4A21-9CED-B856DBFA4B14}"/>
              </a:ext>
            </a:extLst>
          </p:cNvPr>
          <p:cNvPicPr>
            <a:picLocks noChangeAspect="1"/>
          </p:cNvPicPr>
          <p:nvPr/>
        </p:nvPicPr>
        <p:blipFill>
          <a:blip r:embed="rId5"/>
          <a:stretch>
            <a:fillRect/>
          </a:stretch>
        </p:blipFill>
        <p:spPr>
          <a:xfrm>
            <a:off x="109128" y="1735038"/>
            <a:ext cx="11973744" cy="3687820"/>
          </a:xfrm>
          <a:prstGeom prst="rect">
            <a:avLst/>
          </a:prstGeom>
        </p:spPr>
      </p:pic>
      <p:sp>
        <p:nvSpPr>
          <p:cNvPr id="2" name="Slide Number Placeholder 1"/>
          <p:cNvSpPr>
            <a:spLocks noGrp="1"/>
          </p:cNvSpPr>
          <p:nvPr>
            <p:ph type="sldNum" sz="quarter" idx="12"/>
          </p:nvPr>
        </p:nvSpPr>
        <p:spPr/>
        <p:txBody>
          <a:bodyPr/>
          <a:lstStyle/>
          <a:p>
            <a:fld id="{99A20822-4A49-4D36-86E3-300BA48D3F00}" type="slidenum">
              <a:rPr lang="en-US" smtClean="0"/>
              <a:pPr/>
              <a:t>17</a:t>
            </a:fld>
            <a:endParaRPr lang="en-US" dirty="0"/>
          </a:p>
        </p:txBody>
      </p:sp>
    </p:spTree>
    <p:extLst>
      <p:ext uri="{BB962C8B-B14F-4D97-AF65-F5344CB8AC3E}">
        <p14:creationId xmlns:p14="http://schemas.microsoft.com/office/powerpoint/2010/main" val="580610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Script and Instructions for Session 1</a:t>
            </a:r>
          </a:p>
        </p:txBody>
      </p:sp>
      <p:pic>
        <p:nvPicPr>
          <p:cNvPr id="6" name="Picture 5" descr="Step 5: Reflective questioning. In a supportive and nonevaluative tone, ask, &quot;What have you been doing to improve your reading/writing/math etc. skills?&quot; Listen and record in note taking log. ">
            <a:extLst>
              <a:ext uri="{FF2B5EF4-FFF2-40B4-BE49-F238E27FC236}">
                <a16:creationId xmlns:a16="http://schemas.microsoft.com/office/drawing/2014/main" id="{05477B6A-5C04-44C0-8422-45B5694EDD95}"/>
              </a:ext>
            </a:extLst>
          </p:cNvPr>
          <p:cNvPicPr>
            <a:picLocks noChangeAspect="1"/>
          </p:cNvPicPr>
          <p:nvPr/>
        </p:nvPicPr>
        <p:blipFill>
          <a:blip r:embed="rId3"/>
          <a:stretch>
            <a:fillRect/>
          </a:stretch>
        </p:blipFill>
        <p:spPr>
          <a:xfrm>
            <a:off x="76200" y="1945867"/>
            <a:ext cx="12039600" cy="868918"/>
          </a:xfrm>
          <a:prstGeom prst="rect">
            <a:avLst/>
          </a:prstGeom>
        </p:spPr>
      </p:pic>
      <p:pic>
        <p:nvPicPr>
          <p:cNvPr id="8" name="Graphic 7" descr="School girl with solid fill">
            <a:extLst>
              <a:ext uri="{FF2B5EF4-FFF2-40B4-BE49-F238E27FC236}">
                <a16:creationId xmlns:a16="http://schemas.microsoft.com/office/drawing/2014/main" id="{64194920-94F9-4583-8693-78BBEAAB86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3200" y="3977814"/>
            <a:ext cx="2001066" cy="2001066"/>
          </a:xfrm>
          <a:prstGeom prst="rect">
            <a:avLst/>
          </a:prstGeom>
        </p:spPr>
      </p:pic>
      <p:pic>
        <p:nvPicPr>
          <p:cNvPr id="13" name="Graphic 12" descr="Thought bubble outline">
            <a:extLst>
              <a:ext uri="{FF2B5EF4-FFF2-40B4-BE49-F238E27FC236}">
                <a16:creationId xmlns:a16="http://schemas.microsoft.com/office/drawing/2014/main" id="{0D313C61-F2B8-4F9D-9444-B1B40F3C6D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85055" y="2741449"/>
            <a:ext cx="1639943" cy="1639943"/>
          </a:xfrm>
          <a:prstGeom prst="rect">
            <a:avLst/>
          </a:prstGeom>
        </p:spPr>
      </p:pic>
      <p:pic>
        <p:nvPicPr>
          <p:cNvPr id="11" name="Graphic 10" descr="Desk with solid fill">
            <a:extLst>
              <a:ext uri="{FF2B5EF4-FFF2-40B4-BE49-F238E27FC236}">
                <a16:creationId xmlns:a16="http://schemas.microsoft.com/office/drawing/2014/main" id="{F5B14322-0924-41E4-90C9-54D9F2050B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8815" y="3560885"/>
            <a:ext cx="2580370" cy="2580370"/>
          </a:xfrm>
          <a:prstGeom prst="rect">
            <a:avLst/>
          </a:prstGeom>
        </p:spPr>
      </p:pic>
      <p:sp>
        <p:nvSpPr>
          <p:cNvPr id="2" name="Slide Number Placeholder 1"/>
          <p:cNvSpPr>
            <a:spLocks noGrp="1"/>
          </p:cNvSpPr>
          <p:nvPr>
            <p:ph type="sldNum" sz="quarter" idx="12"/>
          </p:nvPr>
        </p:nvSpPr>
        <p:spPr/>
        <p:txBody>
          <a:bodyPr/>
          <a:lstStyle/>
          <a:p>
            <a:fld id="{99A20822-4A49-4D36-86E3-300BA48D3F00}" type="slidenum">
              <a:rPr lang="en-US" smtClean="0"/>
              <a:pPr/>
              <a:t>18</a:t>
            </a:fld>
            <a:endParaRPr lang="en-US" dirty="0"/>
          </a:p>
        </p:txBody>
      </p:sp>
    </p:spTree>
    <p:extLst>
      <p:ext uri="{BB962C8B-B14F-4D97-AF65-F5344CB8AC3E}">
        <p14:creationId xmlns:p14="http://schemas.microsoft.com/office/powerpoint/2010/main" val="114282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Script and Instructions for Session 1</a:t>
            </a:r>
          </a:p>
        </p:txBody>
      </p:sp>
      <p:pic>
        <p:nvPicPr>
          <p:cNvPr id="5" name="Picture 4" descr="Step 6: Collaborative goal setting. The teacher says to the student, “I’m going to think about how I can help you keep improving. Do you have any ideas about what I can do to help you improve?” Listen and record in note taking log. Say, “Let’s set a goal you can work on so that you keep improving. What can you do from now until next time so that you keep improving?&quot; Listen and record in note taking log. Say, “Good thinking. Your goal for this week is to… [practice my math flashcards for 5 minutes every night]. Using this scale, tell me how sure you are that you can reach your goal.” There is a 10-point self-efficacy scale built into the materials. Say, With both of us working together I know that you will continue to improve”. &#10;&#10;&#10;">
            <a:extLst>
              <a:ext uri="{FF2B5EF4-FFF2-40B4-BE49-F238E27FC236}">
                <a16:creationId xmlns:a16="http://schemas.microsoft.com/office/drawing/2014/main" id="{2AE0FF1C-A67E-4E0A-BE37-82FF45E2495D}"/>
              </a:ext>
            </a:extLst>
          </p:cNvPr>
          <p:cNvPicPr>
            <a:picLocks noChangeAspect="1"/>
          </p:cNvPicPr>
          <p:nvPr/>
        </p:nvPicPr>
        <p:blipFill>
          <a:blip r:embed="rId3"/>
          <a:stretch>
            <a:fillRect/>
          </a:stretch>
        </p:blipFill>
        <p:spPr>
          <a:xfrm>
            <a:off x="84088" y="1505466"/>
            <a:ext cx="11938639" cy="4209533"/>
          </a:xfrm>
          <a:prstGeom prst="rect">
            <a:avLst/>
          </a:prstGeom>
        </p:spPr>
      </p:pic>
      <p:pic>
        <p:nvPicPr>
          <p:cNvPr id="10" name="Graphic 9" descr="Professor female with solid fill">
            <a:extLst>
              <a:ext uri="{FF2B5EF4-FFF2-40B4-BE49-F238E27FC236}">
                <a16:creationId xmlns:a16="http://schemas.microsoft.com/office/drawing/2014/main" id="{A5396A96-8BAF-4E20-8BB7-E567C725C6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76205" y="280697"/>
            <a:ext cx="1145395" cy="1145395"/>
          </a:xfrm>
          <a:prstGeom prst="rect">
            <a:avLst/>
          </a:prstGeom>
        </p:spPr>
      </p:pic>
      <p:pic>
        <p:nvPicPr>
          <p:cNvPr id="11" name="Graphic 10" descr="Lightbulb and gear outline">
            <a:extLst>
              <a:ext uri="{FF2B5EF4-FFF2-40B4-BE49-F238E27FC236}">
                <a16:creationId xmlns:a16="http://schemas.microsoft.com/office/drawing/2014/main" id="{D7D43124-1B9A-45C9-B9E8-C69CCFA78C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98654" y="215513"/>
            <a:ext cx="841127" cy="841127"/>
          </a:xfrm>
          <a:prstGeom prst="rect">
            <a:avLst/>
          </a:prstGeom>
        </p:spPr>
      </p:pic>
      <p:pic>
        <p:nvPicPr>
          <p:cNvPr id="12" name="Graphic 11" descr="School girl with solid fill">
            <a:extLst>
              <a:ext uri="{FF2B5EF4-FFF2-40B4-BE49-F238E27FC236}">
                <a16:creationId xmlns:a16="http://schemas.microsoft.com/office/drawing/2014/main" id="{93488238-D15A-4A82-B4A9-3E8E52EAE9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26238" y="205913"/>
            <a:ext cx="1289954" cy="1289954"/>
          </a:xfrm>
          <a:prstGeom prst="rect">
            <a:avLst/>
          </a:prstGeom>
        </p:spPr>
      </p:pic>
      <p:sp>
        <p:nvSpPr>
          <p:cNvPr id="2" name="Slide Number Placeholder 1"/>
          <p:cNvSpPr>
            <a:spLocks noGrp="1"/>
          </p:cNvSpPr>
          <p:nvPr>
            <p:ph type="sldNum" sz="quarter" idx="12"/>
          </p:nvPr>
        </p:nvSpPr>
        <p:spPr/>
        <p:txBody>
          <a:bodyPr/>
          <a:lstStyle/>
          <a:p>
            <a:fld id="{99A20822-4A49-4D36-86E3-300BA48D3F00}" type="slidenum">
              <a:rPr lang="en-US" smtClean="0"/>
              <a:pPr/>
              <a:t>19</a:t>
            </a:fld>
            <a:endParaRPr lang="en-US" dirty="0"/>
          </a:p>
        </p:txBody>
      </p:sp>
    </p:spTree>
    <p:extLst>
      <p:ext uri="{BB962C8B-B14F-4D97-AF65-F5344CB8AC3E}">
        <p14:creationId xmlns:p14="http://schemas.microsoft.com/office/powerpoint/2010/main" val="261583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E4EA-7A79-4F35-827E-1BE37783FE89}"/>
              </a:ext>
            </a:extLst>
          </p:cNvPr>
          <p:cNvSpPr>
            <a:spLocks noGrp="1"/>
          </p:cNvSpPr>
          <p:nvPr>
            <p:ph type="title"/>
          </p:nvPr>
        </p:nvSpPr>
        <p:spPr>
          <a:xfrm>
            <a:off x="457200" y="14515"/>
            <a:ext cx="11338560" cy="1107996"/>
          </a:xfrm>
        </p:spPr>
        <p:txBody>
          <a:bodyPr anchor="b">
            <a:normAutofit/>
          </a:bodyPr>
          <a:lstStyle/>
          <a:p>
            <a:r>
              <a:rPr lang="en-US" dirty="0"/>
              <a:t>Why We Do What We Do</a:t>
            </a:r>
          </a:p>
        </p:txBody>
      </p:sp>
      <p:sp>
        <p:nvSpPr>
          <p:cNvPr id="3" name="Content Placeholder 2">
            <a:extLst>
              <a:ext uri="{FF2B5EF4-FFF2-40B4-BE49-F238E27FC236}">
                <a16:creationId xmlns:a16="http://schemas.microsoft.com/office/drawing/2014/main" id="{335C46E7-6123-46F5-BA44-12BA6CC31450}"/>
              </a:ext>
            </a:extLst>
          </p:cNvPr>
          <p:cNvSpPr>
            <a:spLocks noGrp="1"/>
          </p:cNvSpPr>
          <p:nvPr>
            <p:ph sz="half" idx="1"/>
          </p:nvPr>
        </p:nvSpPr>
        <p:spPr>
          <a:xfrm>
            <a:off x="457200" y="1360716"/>
            <a:ext cx="6291944" cy="4678680"/>
          </a:xfrm>
        </p:spPr>
        <p:txBody>
          <a:bodyPr>
            <a:normAutofit/>
          </a:bodyPr>
          <a:lstStyle/>
          <a:p>
            <a:pPr marL="0" indent="0">
              <a:buNone/>
            </a:pPr>
            <a:r>
              <a:rPr lang="en-US" dirty="0"/>
              <a:t>“To meet its substantive obligation under the IDEA, a school must offer an IEP </a:t>
            </a:r>
            <a:r>
              <a:rPr lang="en-US" b="1" dirty="0"/>
              <a:t>reasonably calculated</a:t>
            </a:r>
            <a:r>
              <a:rPr lang="en-US" dirty="0"/>
              <a:t> to enable a child to </a:t>
            </a:r>
            <a:r>
              <a:rPr lang="en-US" b="1" dirty="0"/>
              <a:t>make progress </a:t>
            </a:r>
            <a:r>
              <a:rPr lang="en-US" dirty="0"/>
              <a:t>appropriate </a:t>
            </a:r>
            <a:r>
              <a:rPr lang="en-US" b="1" dirty="0"/>
              <a:t>in light of the child’s circumstances.</a:t>
            </a:r>
            <a:r>
              <a:rPr lang="en-US" dirty="0"/>
              <a:t>” [emphasis added]</a:t>
            </a:r>
          </a:p>
          <a:p>
            <a:pPr marL="0" indent="0" algn="r">
              <a:buNone/>
            </a:pPr>
            <a:r>
              <a:rPr lang="en-US" dirty="0"/>
              <a:t>—</a:t>
            </a:r>
            <a:r>
              <a:rPr lang="en-US" sz="2133" i="1" dirty="0"/>
              <a:t>Endrew F. v. Douglas County School </a:t>
            </a:r>
            <a:br>
              <a:rPr lang="en-US" sz="2133" i="1" dirty="0"/>
            </a:br>
            <a:r>
              <a:rPr lang="en-US" sz="2133" i="1" dirty="0"/>
              <a:t>District RE-1 (2017)</a:t>
            </a:r>
          </a:p>
          <a:p>
            <a:pPr marL="0" indent="0">
              <a:buNone/>
            </a:pPr>
            <a:endParaRPr lang="en-US" dirty="0"/>
          </a:p>
          <a:p>
            <a:endParaRPr lang="en-US" dirty="0"/>
          </a:p>
        </p:txBody>
      </p:sp>
      <p:pic>
        <p:nvPicPr>
          <p:cNvPr id="7" name="Graphic 6" descr="Gavel">
            <a:extLst>
              <a:ext uri="{FF2B5EF4-FFF2-40B4-BE49-F238E27FC236}">
                <a16:creationId xmlns:a16="http://schemas.microsoft.com/office/drawing/2014/main" id="{F3E6F4C4-DBCD-4893-B017-D4F1C7F51A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9872" y="305123"/>
            <a:ext cx="4846320" cy="4846320"/>
          </a:xfrm>
          <a:prstGeom prst="rect">
            <a:avLst/>
          </a:prstGeom>
        </p:spPr>
      </p:pic>
      <p:sp>
        <p:nvSpPr>
          <p:cNvPr id="5" name="Slide Number Placeholder 4">
            <a:extLst>
              <a:ext uri="{FF2B5EF4-FFF2-40B4-BE49-F238E27FC236}">
                <a16:creationId xmlns:a16="http://schemas.microsoft.com/office/drawing/2014/main" id="{71EE6527-2701-4791-949B-6BBFCA58A667}"/>
              </a:ext>
            </a:extLst>
          </p:cNvPr>
          <p:cNvSpPr>
            <a:spLocks noGrp="1"/>
          </p:cNvSpPr>
          <p:nvPr>
            <p:ph type="sldNum" sz="quarter" idx="12"/>
          </p:nvPr>
        </p:nvSpPr>
        <p:spPr/>
        <p:txBody>
          <a:bodyPr wrap="none" anchor="b">
            <a:normAutofit/>
          </a:bodyPr>
          <a:lstStyle/>
          <a:p>
            <a:pPr>
              <a:spcAft>
                <a:spcPts val="600"/>
              </a:spcAft>
            </a:pPr>
            <a:fld id="{99A20822-4A49-4D36-86E3-300BA48D3F00}" type="slidenum">
              <a:rPr lang="en-US" smtClean="0"/>
              <a:pPr>
                <a:spcAft>
                  <a:spcPts val="600"/>
                </a:spcAft>
              </a:pPr>
              <a:t>2</a:t>
            </a:fld>
            <a:endParaRPr lang="en-US" dirty="0"/>
          </a:p>
        </p:txBody>
      </p:sp>
    </p:spTree>
    <p:extLst>
      <p:ext uri="{BB962C8B-B14F-4D97-AF65-F5344CB8AC3E}">
        <p14:creationId xmlns:p14="http://schemas.microsoft.com/office/powerpoint/2010/main" val="1283275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Script and Instructions for Sessions 2+</a:t>
            </a:r>
          </a:p>
        </p:txBody>
      </p:sp>
      <p:pic>
        <p:nvPicPr>
          <p:cNvPr id="6" name="Picture 5" descr="Step 1: Explicit performance feedback. After completing the progress monitoring session, say to the student, &quot;Now I'm going to calculate your score by counting how many (words you read/problems you solved, etc.). Your score is BLANK.&quot; Record the score in the note-taking log. &#10;&#10;Step 2: Specific, true, and positive feedback. Next, give specific, true, and positive feedback on some meaningful aspect of student performance. Say, &quot;I liked/noticed that you BLANK.&quot; Record in note taking log.">
            <a:extLst>
              <a:ext uri="{FF2B5EF4-FFF2-40B4-BE49-F238E27FC236}">
                <a16:creationId xmlns:a16="http://schemas.microsoft.com/office/drawing/2014/main" id="{86F70804-E512-4849-B2CD-A4606C775467}"/>
              </a:ext>
            </a:extLst>
          </p:cNvPr>
          <p:cNvPicPr>
            <a:picLocks noChangeAspect="1"/>
          </p:cNvPicPr>
          <p:nvPr/>
        </p:nvPicPr>
        <p:blipFill>
          <a:blip r:embed="rId3"/>
          <a:stretch>
            <a:fillRect/>
          </a:stretch>
        </p:blipFill>
        <p:spPr>
          <a:xfrm>
            <a:off x="135255" y="1638507"/>
            <a:ext cx="11982450" cy="2345655"/>
          </a:xfrm>
          <a:prstGeom prst="rect">
            <a:avLst/>
          </a:prstGeom>
        </p:spPr>
      </p:pic>
      <p:pic>
        <p:nvPicPr>
          <p:cNvPr id="15" name="Graphic 14" descr="Checklist with solid fill">
            <a:extLst>
              <a:ext uri="{FF2B5EF4-FFF2-40B4-BE49-F238E27FC236}">
                <a16:creationId xmlns:a16="http://schemas.microsoft.com/office/drawing/2014/main" id="{FF0CB88F-5845-45C9-8E6D-531ADF9371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34462" y="4119561"/>
            <a:ext cx="2002233" cy="2002233"/>
          </a:xfrm>
          <a:prstGeom prst="rect">
            <a:avLst/>
          </a:prstGeom>
        </p:spPr>
      </p:pic>
      <p:pic>
        <p:nvPicPr>
          <p:cNvPr id="13" name="Graphic 12" descr="Thumbs up sign outline">
            <a:extLst>
              <a:ext uri="{FF2B5EF4-FFF2-40B4-BE49-F238E27FC236}">
                <a16:creationId xmlns:a16="http://schemas.microsoft.com/office/drawing/2014/main" id="{486E6BCB-CAAD-468C-BC01-7308B3E96F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45592" y="4295217"/>
            <a:ext cx="1411920" cy="1411920"/>
          </a:xfrm>
          <a:prstGeom prst="rect">
            <a:avLst/>
          </a:prstGeom>
        </p:spPr>
      </p:pic>
      <p:sp>
        <p:nvSpPr>
          <p:cNvPr id="2" name="Slide Number Placeholder 1"/>
          <p:cNvSpPr>
            <a:spLocks noGrp="1"/>
          </p:cNvSpPr>
          <p:nvPr>
            <p:ph type="sldNum" sz="quarter" idx="12"/>
          </p:nvPr>
        </p:nvSpPr>
        <p:spPr/>
        <p:txBody>
          <a:bodyPr/>
          <a:lstStyle/>
          <a:p>
            <a:fld id="{99A20822-4A49-4D36-86E3-300BA48D3F00}" type="slidenum">
              <a:rPr lang="en-US" smtClean="0"/>
              <a:pPr/>
              <a:t>20</a:t>
            </a:fld>
            <a:endParaRPr lang="en-US" dirty="0"/>
          </a:p>
        </p:txBody>
      </p:sp>
    </p:spTree>
    <p:extLst>
      <p:ext uri="{BB962C8B-B14F-4D97-AF65-F5344CB8AC3E}">
        <p14:creationId xmlns:p14="http://schemas.microsoft.com/office/powerpoint/2010/main" val="2657129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1"/>
            <a:ext cx="5783181" cy="1683657"/>
          </a:xfrm>
        </p:spPr>
        <p:txBody>
          <a:bodyPr/>
          <a:lstStyle/>
          <a:p>
            <a:r>
              <a:rPr lang="en-US" dirty="0"/>
              <a:t>Script and Instructions for Sessions 2+</a:t>
            </a:r>
          </a:p>
        </p:txBody>
      </p:sp>
      <p:sp>
        <p:nvSpPr>
          <p:cNvPr id="2" name="Slide Number Placeholder 1"/>
          <p:cNvSpPr>
            <a:spLocks noGrp="1"/>
          </p:cNvSpPr>
          <p:nvPr>
            <p:ph type="sldNum" sz="quarter" idx="12"/>
          </p:nvPr>
        </p:nvSpPr>
        <p:spPr/>
        <p:txBody>
          <a:bodyPr/>
          <a:lstStyle/>
          <a:p>
            <a:fld id="{99A20822-4A49-4D36-86E3-300BA48D3F00}" type="slidenum">
              <a:rPr lang="en-US" smtClean="0"/>
              <a:pPr/>
              <a:t>21</a:t>
            </a:fld>
            <a:endParaRPr lang="en-US" dirty="0"/>
          </a:p>
        </p:txBody>
      </p:sp>
      <p:grpSp>
        <p:nvGrpSpPr>
          <p:cNvPr id="3" name="Group 2">
            <a:extLst>
              <a:ext uri="{FF2B5EF4-FFF2-40B4-BE49-F238E27FC236}">
                <a16:creationId xmlns:a16="http://schemas.microsoft.com/office/drawing/2014/main" id="{51DEEEA0-F85B-4001-B490-13C7BC3FE7E4}"/>
              </a:ext>
              <a:ext uri="{C183D7F6-B498-43B3-948B-1728B52AA6E4}">
                <adec:decorative xmlns:adec="http://schemas.microsoft.com/office/drawing/2017/decorative" val="1"/>
              </a:ext>
            </a:extLst>
          </p:cNvPr>
          <p:cNvGrpSpPr/>
          <p:nvPr/>
        </p:nvGrpSpPr>
        <p:grpSpPr>
          <a:xfrm>
            <a:off x="7431313" y="260877"/>
            <a:ext cx="4484877" cy="1686559"/>
            <a:chOff x="5815996" y="260877"/>
            <a:chExt cx="6100196" cy="2294007"/>
          </a:xfrm>
        </p:grpSpPr>
        <p:pic>
          <p:nvPicPr>
            <p:cNvPr id="20" name="Graphic 19" descr="Bar graph with upward trend with solid fill">
              <a:extLst>
                <a:ext uri="{FF2B5EF4-FFF2-40B4-BE49-F238E27FC236}">
                  <a16:creationId xmlns:a16="http://schemas.microsoft.com/office/drawing/2014/main" id="{D91023AA-9E41-468C-841D-BA63BD3E9E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5996" y="296005"/>
              <a:ext cx="2258879" cy="2258879"/>
            </a:xfrm>
            <a:prstGeom prst="rect">
              <a:avLst/>
            </a:prstGeom>
          </p:spPr>
        </p:pic>
        <p:pic>
          <p:nvPicPr>
            <p:cNvPr id="22" name="Graphic 21" descr="Bar graph with downward trend with solid fill">
              <a:extLst>
                <a:ext uri="{FF2B5EF4-FFF2-40B4-BE49-F238E27FC236}">
                  <a16:creationId xmlns:a16="http://schemas.microsoft.com/office/drawing/2014/main" id="{5B18D438-E1B9-47B7-B325-A95CFEE58A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94746" y="260877"/>
              <a:ext cx="2221446" cy="2221446"/>
            </a:xfrm>
            <a:prstGeom prst="rect">
              <a:avLst/>
            </a:prstGeom>
          </p:spPr>
        </p:pic>
        <p:pic>
          <p:nvPicPr>
            <p:cNvPr id="26" name="Graphic 25" descr="Questions outline">
              <a:extLst>
                <a:ext uri="{FF2B5EF4-FFF2-40B4-BE49-F238E27FC236}">
                  <a16:creationId xmlns:a16="http://schemas.microsoft.com/office/drawing/2014/main" id="{860181AA-0BF1-4CE7-80A1-F7145D8739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56828" y="497461"/>
              <a:ext cx="1855966" cy="1855966"/>
            </a:xfrm>
            <a:prstGeom prst="rect">
              <a:avLst/>
            </a:prstGeom>
          </p:spPr>
        </p:pic>
      </p:grpSp>
      <p:pic>
        <p:nvPicPr>
          <p:cNvPr id="7" name="Picture 6" descr="Step 3: Collaborative data graphic. Show the student their paper or computer-generated progress monitoring graph. Say, &quot;Together, let's add the new score (repeat the sore) to your progress graph.&quot; Prompt the student to mark/add their score. &#10;&#10;Step 4: Collaborative data analysis. Say, &quot;Let's look at what the graph shows us. Did your score go up, go down, or stay the same since last time?&quot; Point to the previous data point and then point to the most recent data point. Record response in note-taking log.">
            <a:extLst>
              <a:ext uri="{FF2B5EF4-FFF2-40B4-BE49-F238E27FC236}">
                <a16:creationId xmlns:a16="http://schemas.microsoft.com/office/drawing/2014/main" id="{32279A81-4C63-442C-8C50-A8B63E24B220}"/>
              </a:ext>
            </a:extLst>
          </p:cNvPr>
          <p:cNvPicPr>
            <a:picLocks noChangeAspect="1"/>
          </p:cNvPicPr>
          <p:nvPr/>
        </p:nvPicPr>
        <p:blipFill>
          <a:blip r:embed="rId9"/>
          <a:stretch>
            <a:fillRect/>
          </a:stretch>
        </p:blipFill>
        <p:spPr>
          <a:xfrm>
            <a:off x="61912" y="2246348"/>
            <a:ext cx="12068175" cy="2365304"/>
          </a:xfrm>
          <a:prstGeom prst="rect">
            <a:avLst/>
          </a:prstGeom>
        </p:spPr>
      </p:pic>
    </p:spTree>
    <p:extLst>
      <p:ext uri="{BB962C8B-B14F-4D97-AF65-F5344CB8AC3E}">
        <p14:creationId xmlns:p14="http://schemas.microsoft.com/office/powerpoint/2010/main" val="7114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C183D7F6-B498-43B3-948B-1728B52AA6E4}">
                <adec:decorative xmlns:adec="http://schemas.microsoft.com/office/drawing/2017/decorative" val="0"/>
              </a:ext>
            </a:extLst>
          </p:cNvPr>
          <p:cNvSpPr>
            <a:spLocks noGrp="1"/>
          </p:cNvSpPr>
          <p:nvPr>
            <p:ph type="title"/>
          </p:nvPr>
        </p:nvSpPr>
        <p:spPr/>
        <p:txBody>
          <a:bodyPr/>
          <a:lstStyle/>
          <a:p>
            <a:r>
              <a:rPr lang="en-US" dirty="0"/>
              <a:t>Script and Instructions for Sessions 2+</a:t>
            </a:r>
          </a:p>
        </p:txBody>
      </p:sp>
      <p:pic>
        <p:nvPicPr>
          <p:cNvPr id="6" name="Picture 5" descr="Step 5: Reflective questioning. In a supportive and nonevaluative tone, ask, &quot;What have you been doing to help you keep improving?&quot; Listen and record response in note taking log. Compare this repsonse to the personal goal they set in step 6 of the previous session.&#10;&#10;Say, &quot;Last time you set a goal to (state previous goal). Do you think you accomplished your goal?&quot; Record response in note-taking log.">
            <a:extLst>
              <a:ext uri="{FF2B5EF4-FFF2-40B4-BE49-F238E27FC236}">
                <a16:creationId xmlns:a16="http://schemas.microsoft.com/office/drawing/2014/main" id="{E6FE8CEC-3109-4CA2-9D75-8EE609521103}"/>
              </a:ext>
            </a:extLst>
          </p:cNvPr>
          <p:cNvPicPr>
            <a:picLocks noChangeAspect="1"/>
          </p:cNvPicPr>
          <p:nvPr/>
        </p:nvPicPr>
        <p:blipFill>
          <a:blip r:embed="rId3"/>
          <a:stretch>
            <a:fillRect/>
          </a:stretch>
        </p:blipFill>
        <p:spPr>
          <a:xfrm>
            <a:off x="37273" y="1471884"/>
            <a:ext cx="12117451" cy="2031800"/>
          </a:xfrm>
          <a:prstGeom prst="rect">
            <a:avLst/>
          </a:prstGeom>
        </p:spPr>
      </p:pic>
      <p:pic>
        <p:nvPicPr>
          <p:cNvPr id="8" name="Graphic 7" descr="School girl with solid fill">
            <a:extLst>
              <a:ext uri="{FF2B5EF4-FFF2-40B4-BE49-F238E27FC236}">
                <a16:creationId xmlns:a16="http://schemas.microsoft.com/office/drawing/2014/main" id="{833CE99C-C6B7-4BFC-B425-FF7040AE53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49462" y="4284491"/>
            <a:ext cx="1704384" cy="1704384"/>
          </a:xfrm>
          <a:prstGeom prst="rect">
            <a:avLst/>
          </a:prstGeom>
        </p:spPr>
      </p:pic>
      <p:pic>
        <p:nvPicPr>
          <p:cNvPr id="12" name="Graphic 11" descr="Thought bubble outline">
            <a:extLst>
              <a:ext uri="{FF2B5EF4-FFF2-40B4-BE49-F238E27FC236}">
                <a16:creationId xmlns:a16="http://schemas.microsoft.com/office/drawing/2014/main" id="{62056F63-8470-43BF-BB0A-93C86B7712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52410" y="3429000"/>
            <a:ext cx="1269569" cy="1269569"/>
          </a:xfrm>
          <a:prstGeom prst="rect">
            <a:avLst/>
          </a:prstGeom>
        </p:spPr>
      </p:pic>
      <p:pic>
        <p:nvPicPr>
          <p:cNvPr id="11" name="Graphic 10" descr="Desk with solid fill">
            <a:extLst>
              <a:ext uri="{FF2B5EF4-FFF2-40B4-BE49-F238E27FC236}">
                <a16:creationId xmlns:a16="http://schemas.microsoft.com/office/drawing/2014/main" id="{8FD24381-3F7F-4D4A-97A2-0BF1079B48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71080" y="3882182"/>
            <a:ext cx="2249839" cy="2249839"/>
          </a:xfrm>
          <a:prstGeom prst="rect">
            <a:avLst/>
          </a:prstGeom>
        </p:spPr>
      </p:pic>
      <p:pic>
        <p:nvPicPr>
          <p:cNvPr id="9" name="Graphic 8" descr="Lightbulb and gear outline">
            <a:extLst>
              <a:ext uri="{FF2B5EF4-FFF2-40B4-BE49-F238E27FC236}">
                <a16:creationId xmlns:a16="http://schemas.microsoft.com/office/drawing/2014/main" id="{80A6CEC0-7B15-4154-AE57-9D0C826B9D2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73330" y="4112673"/>
            <a:ext cx="1788856" cy="1788856"/>
          </a:xfrm>
          <a:prstGeom prst="rect">
            <a:avLst/>
          </a:prstGeom>
        </p:spPr>
      </p:pic>
      <p:sp>
        <p:nvSpPr>
          <p:cNvPr id="2" name="Slide Number Placeholder 1"/>
          <p:cNvSpPr>
            <a:spLocks noGrp="1"/>
          </p:cNvSpPr>
          <p:nvPr>
            <p:ph type="sldNum" sz="quarter" idx="12"/>
          </p:nvPr>
        </p:nvSpPr>
        <p:spPr/>
        <p:txBody>
          <a:bodyPr/>
          <a:lstStyle/>
          <a:p>
            <a:fld id="{99A20822-4A49-4D36-86E3-300BA48D3F00}" type="slidenum">
              <a:rPr lang="en-US" smtClean="0"/>
              <a:pPr/>
              <a:t>22</a:t>
            </a:fld>
            <a:endParaRPr lang="en-US" dirty="0"/>
          </a:p>
        </p:txBody>
      </p:sp>
    </p:spTree>
    <p:extLst>
      <p:ext uri="{BB962C8B-B14F-4D97-AF65-F5344CB8AC3E}">
        <p14:creationId xmlns:p14="http://schemas.microsoft.com/office/powerpoint/2010/main" val="88959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Script and Instructions for Sessions 2+</a:t>
            </a:r>
          </a:p>
        </p:txBody>
      </p:sp>
      <p:pic>
        <p:nvPicPr>
          <p:cNvPr id="5" name="Picture 4" descr="Step 6: Collaborative goal setting. The teacher says to the student, “I’m going to think about how I can help you keep improving. Do you have any ideas about what I can do to help you improve?” Listen and record in note taking log. Say, “Let’s set a goal you can work on so that you keep improving. What can you do from now until next time so that you keep improving?&quot; Listen and record in note taking log. Say, “Good thinking. Your goal for this week is to… [practice my math flashcards for 5 minutes every night]. Using this scale, tell me how sure you are that you can reach your goal.” There is a 10-point self-efficacy scale built into the materials. Say, With both of us working together I know that you will continue to improve”. ">
            <a:extLst>
              <a:ext uri="{FF2B5EF4-FFF2-40B4-BE49-F238E27FC236}">
                <a16:creationId xmlns:a16="http://schemas.microsoft.com/office/drawing/2014/main" id="{A306F57C-7FB7-45D4-9916-A3B05B03D406}"/>
              </a:ext>
            </a:extLst>
          </p:cNvPr>
          <p:cNvPicPr>
            <a:picLocks noChangeAspect="1"/>
          </p:cNvPicPr>
          <p:nvPr/>
        </p:nvPicPr>
        <p:blipFill>
          <a:blip r:embed="rId3"/>
          <a:stretch>
            <a:fillRect/>
          </a:stretch>
        </p:blipFill>
        <p:spPr>
          <a:xfrm>
            <a:off x="317987" y="1421925"/>
            <a:ext cx="11461356" cy="4635975"/>
          </a:xfrm>
          <a:prstGeom prst="rect">
            <a:avLst/>
          </a:prstGeom>
        </p:spPr>
      </p:pic>
      <p:pic>
        <p:nvPicPr>
          <p:cNvPr id="10" name="Graphic 9" descr="Professor female with solid fill">
            <a:extLst>
              <a:ext uri="{FF2B5EF4-FFF2-40B4-BE49-F238E27FC236}">
                <a16:creationId xmlns:a16="http://schemas.microsoft.com/office/drawing/2014/main" id="{8B70D79B-F384-4F53-8ABA-592483731A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76205" y="280697"/>
            <a:ext cx="1145395" cy="1145395"/>
          </a:xfrm>
          <a:prstGeom prst="rect">
            <a:avLst/>
          </a:prstGeom>
        </p:spPr>
      </p:pic>
      <p:pic>
        <p:nvPicPr>
          <p:cNvPr id="11" name="Graphic 10" descr="Lightbulb and gear outline">
            <a:extLst>
              <a:ext uri="{FF2B5EF4-FFF2-40B4-BE49-F238E27FC236}">
                <a16:creationId xmlns:a16="http://schemas.microsoft.com/office/drawing/2014/main" id="{E24C82DF-350C-4709-AE96-FC9AF5CA48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98654" y="215513"/>
            <a:ext cx="841127" cy="841127"/>
          </a:xfrm>
          <a:prstGeom prst="rect">
            <a:avLst/>
          </a:prstGeom>
        </p:spPr>
      </p:pic>
      <p:pic>
        <p:nvPicPr>
          <p:cNvPr id="12" name="Graphic 11" descr="School girl with solid fill">
            <a:extLst>
              <a:ext uri="{FF2B5EF4-FFF2-40B4-BE49-F238E27FC236}">
                <a16:creationId xmlns:a16="http://schemas.microsoft.com/office/drawing/2014/main" id="{45E31DA5-4BAF-40E3-8D78-FA00F8916F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26238" y="205913"/>
            <a:ext cx="1289954" cy="1289954"/>
          </a:xfrm>
          <a:prstGeom prst="rect">
            <a:avLst/>
          </a:prstGeom>
        </p:spPr>
      </p:pic>
      <p:sp>
        <p:nvSpPr>
          <p:cNvPr id="2" name="Slide Number Placeholder 1"/>
          <p:cNvSpPr>
            <a:spLocks noGrp="1"/>
          </p:cNvSpPr>
          <p:nvPr>
            <p:ph type="sldNum" sz="quarter" idx="12"/>
          </p:nvPr>
        </p:nvSpPr>
        <p:spPr/>
        <p:txBody>
          <a:bodyPr/>
          <a:lstStyle/>
          <a:p>
            <a:fld id="{99A20822-4A49-4D36-86E3-300BA48D3F00}" type="slidenum">
              <a:rPr lang="en-US" smtClean="0"/>
              <a:pPr/>
              <a:t>23</a:t>
            </a:fld>
            <a:endParaRPr lang="en-US" dirty="0"/>
          </a:p>
        </p:txBody>
      </p:sp>
    </p:spTree>
    <p:extLst>
      <p:ext uri="{BB962C8B-B14F-4D97-AF65-F5344CB8AC3E}">
        <p14:creationId xmlns:p14="http://schemas.microsoft.com/office/powerpoint/2010/main" val="2777627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1EC904F-8E1D-411D-8D4E-3A48396FF92F}"/>
              </a:ext>
            </a:extLst>
          </p:cNvPr>
          <p:cNvSpPr>
            <a:spLocks noGrp="1"/>
          </p:cNvSpPr>
          <p:nvPr>
            <p:ph type="title"/>
          </p:nvPr>
        </p:nvSpPr>
        <p:spPr>
          <a:xfrm>
            <a:off x="457200" y="0"/>
            <a:ext cx="4695371" cy="1669143"/>
          </a:xfrm>
        </p:spPr>
        <p:txBody>
          <a:bodyPr/>
          <a:lstStyle/>
          <a:p>
            <a:r>
              <a:rPr lang="en-US" dirty="0"/>
              <a:t>Note-Taking Log and Fidelity Checklist</a:t>
            </a:r>
          </a:p>
        </p:txBody>
      </p:sp>
      <p:pic>
        <p:nvPicPr>
          <p:cNvPr id="5" name="Picture 4" descr="Screenshot of note-taking log and fidelity checklist">
            <a:extLst>
              <a:ext uri="{FF2B5EF4-FFF2-40B4-BE49-F238E27FC236}">
                <a16:creationId xmlns:a16="http://schemas.microsoft.com/office/drawing/2014/main" id="{CB99EA59-FF28-4DAC-812D-56D7CEB3C0E1}"/>
              </a:ext>
            </a:extLst>
          </p:cNvPr>
          <p:cNvPicPr>
            <a:picLocks noChangeAspect="1"/>
          </p:cNvPicPr>
          <p:nvPr/>
        </p:nvPicPr>
        <p:blipFill>
          <a:blip r:embed="rId3"/>
          <a:stretch>
            <a:fillRect/>
          </a:stretch>
        </p:blipFill>
        <p:spPr>
          <a:xfrm>
            <a:off x="5152571" y="123825"/>
            <a:ext cx="6153604" cy="6153604"/>
          </a:xfrm>
          <a:prstGeom prst="rect">
            <a:avLst/>
          </a:prstGeom>
          <a:ln>
            <a:noFill/>
          </a:ln>
          <a:effectLst>
            <a:outerShdw blurRad="190500" algn="tl" rotWithShape="0">
              <a:srgbClr val="000000">
                <a:alpha val="70000"/>
              </a:srgbClr>
            </a:outerShdw>
          </a:effectLst>
        </p:spPr>
      </p:pic>
      <p:sp>
        <p:nvSpPr>
          <p:cNvPr id="2" name="Slide Number Placeholder 1"/>
          <p:cNvSpPr>
            <a:spLocks noGrp="1"/>
          </p:cNvSpPr>
          <p:nvPr>
            <p:ph type="sldNum" sz="quarter" idx="12"/>
          </p:nvPr>
        </p:nvSpPr>
        <p:spPr/>
        <p:txBody>
          <a:bodyPr/>
          <a:lstStyle/>
          <a:p>
            <a:fld id="{99A20822-4A49-4D36-86E3-300BA48D3F00}" type="slidenum">
              <a:rPr lang="en-US" smtClean="0"/>
              <a:pPr/>
              <a:t>24</a:t>
            </a:fld>
            <a:endParaRPr lang="en-US" dirty="0"/>
          </a:p>
        </p:txBody>
      </p:sp>
    </p:spTree>
    <p:extLst>
      <p:ext uri="{BB962C8B-B14F-4D97-AF65-F5344CB8AC3E}">
        <p14:creationId xmlns:p14="http://schemas.microsoft.com/office/powerpoint/2010/main" val="930133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Note-Taking Log and Fidelity Checklist: Steps 1–4</a:t>
            </a:r>
          </a:p>
        </p:txBody>
      </p:sp>
      <p:pic>
        <p:nvPicPr>
          <p:cNvPr id="14" name="Picture 13" descr="Note taking log and fidelity checklist example: &#10;&#10;Step 1: Explicit performance feedback. &quot;Now I'm going to calculate your score by counting how many (words you read/problems you solved). Your score is 25 words correct in one minute.&quot; &#10;&#10;Step 2. Specific, true, and positive feedback. &quot;I liked/noticed that you used a decoding strategy to read the word 'glad'&quot;.&#10;&#10;Step 3: Collaborative data graphing. &quot;Together, let's add the new score (repeat the score) to your progress graph.&quot; &#10;&#10;Step 4: Collaborative data analysis. &quot;Let's look at what the graph shows us. Did your score go up, go down, or stay the same since last time?&quot; Student response: Stayed the same (correct)">
            <a:extLst>
              <a:ext uri="{FF2B5EF4-FFF2-40B4-BE49-F238E27FC236}">
                <a16:creationId xmlns:a16="http://schemas.microsoft.com/office/drawing/2014/main" id="{57B06BF6-3515-4E7F-BE62-C63824AC7661}"/>
              </a:ext>
            </a:extLst>
          </p:cNvPr>
          <p:cNvPicPr>
            <a:picLocks noChangeAspect="1"/>
          </p:cNvPicPr>
          <p:nvPr/>
        </p:nvPicPr>
        <p:blipFill>
          <a:blip r:embed="rId3"/>
          <a:stretch>
            <a:fillRect/>
          </a:stretch>
        </p:blipFill>
        <p:spPr>
          <a:xfrm>
            <a:off x="993457" y="1433926"/>
            <a:ext cx="10205085" cy="4758253"/>
          </a:xfrm>
          <a:prstGeom prst="rect">
            <a:avLst/>
          </a:prstGeom>
        </p:spPr>
      </p:pic>
      <p:grpSp>
        <p:nvGrpSpPr>
          <p:cNvPr id="3" name="Group 2">
            <a:extLst>
              <a:ext uri="{FF2B5EF4-FFF2-40B4-BE49-F238E27FC236}">
                <a16:creationId xmlns:a16="http://schemas.microsoft.com/office/drawing/2014/main" id="{83253CE9-5130-47AD-AA88-1AD50AD7902A}"/>
              </a:ext>
              <a:ext uri="{C183D7F6-B498-43B3-948B-1728B52AA6E4}">
                <adec:decorative xmlns:adec="http://schemas.microsoft.com/office/drawing/2017/decorative" val="1"/>
              </a:ext>
            </a:extLst>
          </p:cNvPr>
          <p:cNvGrpSpPr/>
          <p:nvPr/>
        </p:nvGrpSpPr>
        <p:grpSpPr>
          <a:xfrm>
            <a:off x="1047023" y="1846336"/>
            <a:ext cx="9190985" cy="4109662"/>
            <a:chOff x="894938" y="2041138"/>
            <a:chExt cx="9846499" cy="4402771"/>
          </a:xfrm>
        </p:grpSpPr>
        <p:sp>
          <p:nvSpPr>
            <p:cNvPr id="7" name="TextBox 6">
              <a:extLst>
                <a:ext uri="{FF2B5EF4-FFF2-40B4-BE49-F238E27FC236}">
                  <a16:creationId xmlns:a16="http://schemas.microsoft.com/office/drawing/2014/main" id="{66D30AB7-5F97-4B2E-AABD-67E17E5EABA7}"/>
                </a:ext>
              </a:extLst>
            </p:cNvPr>
            <p:cNvSpPr txBox="1"/>
            <p:nvPr/>
          </p:nvSpPr>
          <p:spPr>
            <a:xfrm>
              <a:off x="2625290" y="2639359"/>
              <a:ext cx="4643293" cy="461665"/>
            </a:xfrm>
            <a:prstGeom prst="rect">
              <a:avLst/>
            </a:prstGeom>
            <a:noFill/>
          </p:spPr>
          <p:txBody>
            <a:bodyPr wrap="square" rtlCol="0">
              <a:spAutoFit/>
            </a:bodyPr>
            <a:lstStyle/>
            <a:p>
              <a:r>
                <a:rPr lang="en-US" sz="2200" b="1" dirty="0">
                  <a:solidFill>
                    <a:srgbClr val="FF0000"/>
                  </a:solidFill>
                  <a:latin typeface="Calibri" panose="020F0502020204030204" pitchFamily="34" charset="0"/>
                </a:rPr>
                <a:t>25 words correct in one minute</a:t>
              </a:r>
            </a:p>
          </p:txBody>
        </p:sp>
        <p:sp>
          <p:nvSpPr>
            <p:cNvPr id="10" name="TextBox 9">
              <a:extLst>
                <a:ext uri="{FF2B5EF4-FFF2-40B4-BE49-F238E27FC236}">
                  <a16:creationId xmlns:a16="http://schemas.microsoft.com/office/drawing/2014/main" id="{F0EB9394-9FD5-499C-B705-BA15B7614283}"/>
                </a:ext>
              </a:extLst>
            </p:cNvPr>
            <p:cNvSpPr txBox="1"/>
            <p:nvPr/>
          </p:nvSpPr>
          <p:spPr>
            <a:xfrm>
              <a:off x="3567629" y="3590408"/>
              <a:ext cx="7173808" cy="461665"/>
            </a:xfrm>
            <a:prstGeom prst="rect">
              <a:avLst/>
            </a:prstGeom>
            <a:noFill/>
          </p:spPr>
          <p:txBody>
            <a:bodyPr wrap="square" rtlCol="0">
              <a:spAutoFit/>
            </a:bodyPr>
            <a:lstStyle/>
            <a:p>
              <a:r>
                <a:rPr lang="en-US" sz="2200" b="1" dirty="0">
                  <a:solidFill>
                    <a:srgbClr val="FF0000"/>
                  </a:solidFill>
                  <a:latin typeface="Calibri" panose="020F0502020204030204" pitchFamily="34" charset="0"/>
                </a:rPr>
                <a:t>used a decoding strategy to read the word “glad”</a:t>
              </a:r>
            </a:p>
          </p:txBody>
        </p:sp>
        <p:sp>
          <p:nvSpPr>
            <p:cNvPr id="11" name="TextBox 10">
              <a:extLst>
                <a:ext uri="{FF2B5EF4-FFF2-40B4-BE49-F238E27FC236}">
                  <a16:creationId xmlns:a16="http://schemas.microsoft.com/office/drawing/2014/main" id="{DFE54387-CF28-4496-84E6-01A5C74E5E6D}"/>
                </a:ext>
              </a:extLst>
            </p:cNvPr>
            <p:cNvSpPr txBox="1"/>
            <p:nvPr/>
          </p:nvSpPr>
          <p:spPr>
            <a:xfrm>
              <a:off x="3140959" y="5982244"/>
              <a:ext cx="6391419" cy="461665"/>
            </a:xfrm>
            <a:prstGeom prst="rect">
              <a:avLst/>
            </a:prstGeom>
            <a:noFill/>
          </p:spPr>
          <p:txBody>
            <a:bodyPr wrap="square" rtlCol="0">
              <a:spAutoFit/>
            </a:bodyPr>
            <a:lstStyle/>
            <a:p>
              <a:r>
                <a:rPr lang="en-US" sz="2200" b="1" dirty="0">
                  <a:solidFill>
                    <a:srgbClr val="FF0000"/>
                  </a:solidFill>
                  <a:latin typeface="Calibri" panose="020F0502020204030204" pitchFamily="34" charset="0"/>
                </a:rPr>
                <a:t>stayed the same (correct)</a:t>
              </a:r>
            </a:p>
          </p:txBody>
        </p:sp>
        <p:pic>
          <p:nvPicPr>
            <p:cNvPr id="9" name="Graphic 8" descr="Checkmark with solid fill">
              <a:extLst>
                <a:ext uri="{FF2B5EF4-FFF2-40B4-BE49-F238E27FC236}">
                  <a16:creationId xmlns:a16="http://schemas.microsoft.com/office/drawing/2014/main" id="{6EEA1023-8B63-4F6C-9532-966D8451F5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4938" y="2041138"/>
              <a:ext cx="350982" cy="350982"/>
            </a:xfrm>
            <a:prstGeom prst="rect">
              <a:avLst/>
            </a:prstGeom>
          </p:spPr>
        </p:pic>
        <p:pic>
          <p:nvPicPr>
            <p:cNvPr id="15" name="Graphic 14" descr="Checkmark with solid fill">
              <a:extLst>
                <a:ext uri="{FF2B5EF4-FFF2-40B4-BE49-F238E27FC236}">
                  <a16:creationId xmlns:a16="http://schemas.microsoft.com/office/drawing/2014/main" id="{F49302B2-91B8-4C9F-82B7-2A3795041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346" y="3344402"/>
              <a:ext cx="350982" cy="350982"/>
            </a:xfrm>
            <a:prstGeom prst="rect">
              <a:avLst/>
            </a:prstGeom>
          </p:spPr>
        </p:pic>
        <p:pic>
          <p:nvPicPr>
            <p:cNvPr id="16" name="Graphic 15" descr="Checkmark with solid fill">
              <a:extLst>
                <a:ext uri="{FF2B5EF4-FFF2-40B4-BE49-F238E27FC236}">
                  <a16:creationId xmlns:a16="http://schemas.microsoft.com/office/drawing/2014/main" id="{8ABC6200-8787-4FBD-A4C7-13FE2A4D3E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5550" y="4337500"/>
              <a:ext cx="350982" cy="350982"/>
            </a:xfrm>
            <a:prstGeom prst="rect">
              <a:avLst/>
            </a:prstGeom>
          </p:spPr>
        </p:pic>
        <p:pic>
          <p:nvPicPr>
            <p:cNvPr id="17" name="Graphic 16" descr="Checkmark with solid fill">
              <a:extLst>
                <a:ext uri="{FF2B5EF4-FFF2-40B4-BE49-F238E27FC236}">
                  <a16:creationId xmlns:a16="http://schemas.microsoft.com/office/drawing/2014/main" id="{779F8925-1D3B-4F65-AE2A-3B4A4F2F5CA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346" y="5342842"/>
              <a:ext cx="350982" cy="350982"/>
            </a:xfrm>
            <a:prstGeom prst="rect">
              <a:avLst/>
            </a:prstGeom>
          </p:spPr>
        </p:pic>
      </p:grpSp>
      <p:sp>
        <p:nvSpPr>
          <p:cNvPr id="2" name="Slide Number Placeholder 1"/>
          <p:cNvSpPr>
            <a:spLocks noGrp="1"/>
          </p:cNvSpPr>
          <p:nvPr>
            <p:ph type="sldNum" sz="quarter" idx="12"/>
          </p:nvPr>
        </p:nvSpPr>
        <p:spPr/>
        <p:txBody>
          <a:bodyPr/>
          <a:lstStyle/>
          <a:p>
            <a:fld id="{99A20822-4A49-4D36-86E3-300BA48D3F00}" type="slidenum">
              <a:rPr lang="en-US" smtClean="0"/>
              <a:pPr/>
              <a:t>25</a:t>
            </a:fld>
            <a:endParaRPr lang="en-US" dirty="0"/>
          </a:p>
        </p:txBody>
      </p:sp>
    </p:spTree>
    <p:extLst>
      <p:ext uri="{BB962C8B-B14F-4D97-AF65-F5344CB8AC3E}">
        <p14:creationId xmlns:p14="http://schemas.microsoft.com/office/powerpoint/2010/main" val="2892533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Note-Taking Log and Fidelity Checklist: Steps 5–6</a:t>
            </a:r>
          </a:p>
        </p:txBody>
      </p:sp>
      <p:pic>
        <p:nvPicPr>
          <p:cNvPr id="10" name="Picture 9" descr="Step 5: Reflective questioning. &quot;What have you been doing to help you keep improving?&quot; Student response: practicing reading out loud for 10 minutes every night. &#10;&#10;&quot;Last time you set a goal to (state goal). Do you think you accomplished your goal?&quot; Student response: Yes, mostly. &#10;&#10;Step 6: Collaborative Goal setting. &quot;Do you have any ideas about what I can do to help you improve?&quot; Student response: Let me pick our repeated reading book. &#10;&#10;&quot;What can you do from now until the next time so that you keep improving?&quot; Student response: Keep practicing reading at home for 10 minutes a night. &#10;&#10;&quot;Using this scale, tell me how sure you are that you can reach your goal.&quot; The student circled &quot;9&quot;, on a scale from 0 being &quot;I cannot do it,&quot; to 10 being &quot;I am sure I can do it.&quot;&#10;">
            <a:extLst>
              <a:ext uri="{FF2B5EF4-FFF2-40B4-BE49-F238E27FC236}">
                <a16:creationId xmlns:a16="http://schemas.microsoft.com/office/drawing/2014/main" id="{B3DD5A7F-336F-4549-BB02-79E83AA9D67C}"/>
              </a:ext>
            </a:extLst>
          </p:cNvPr>
          <p:cNvPicPr>
            <a:picLocks noChangeAspect="1"/>
          </p:cNvPicPr>
          <p:nvPr/>
        </p:nvPicPr>
        <p:blipFill>
          <a:blip r:embed="rId3"/>
          <a:stretch>
            <a:fillRect/>
          </a:stretch>
        </p:blipFill>
        <p:spPr>
          <a:xfrm>
            <a:off x="915350" y="1383411"/>
            <a:ext cx="9647882" cy="4769739"/>
          </a:xfrm>
          <a:prstGeom prst="rect">
            <a:avLst/>
          </a:prstGeom>
        </p:spPr>
      </p:pic>
      <p:grpSp>
        <p:nvGrpSpPr>
          <p:cNvPr id="3" name="Group 2">
            <a:extLst>
              <a:ext uri="{FF2B5EF4-FFF2-40B4-BE49-F238E27FC236}">
                <a16:creationId xmlns:a16="http://schemas.microsoft.com/office/drawing/2014/main" id="{B0602FA5-CF4F-45AB-8CB9-7A3CFE9A183B}"/>
              </a:ext>
              <a:ext uri="{C183D7F6-B498-43B3-948B-1728B52AA6E4}">
                <adec:decorative xmlns:adec="http://schemas.microsoft.com/office/drawing/2017/decorative" val="1"/>
              </a:ext>
            </a:extLst>
          </p:cNvPr>
          <p:cNvGrpSpPr/>
          <p:nvPr/>
        </p:nvGrpSpPr>
        <p:grpSpPr>
          <a:xfrm>
            <a:off x="931565" y="1383411"/>
            <a:ext cx="8628070" cy="4464786"/>
            <a:chOff x="885372" y="1122510"/>
            <a:chExt cx="8591781" cy="4830807"/>
          </a:xfrm>
        </p:grpSpPr>
        <p:pic>
          <p:nvPicPr>
            <p:cNvPr id="9" name="Graphic 8" descr="Checkmark with solid fill">
              <a:extLst>
                <a:ext uri="{FF2B5EF4-FFF2-40B4-BE49-F238E27FC236}">
                  <a16:creationId xmlns:a16="http://schemas.microsoft.com/office/drawing/2014/main" id="{6EEA1023-8B63-4F6C-9532-966D8451F5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886" y="1122510"/>
              <a:ext cx="350982" cy="350982"/>
            </a:xfrm>
            <a:prstGeom prst="rect">
              <a:avLst/>
            </a:prstGeom>
          </p:spPr>
        </p:pic>
        <p:sp>
          <p:nvSpPr>
            <p:cNvPr id="7" name="TextBox 6">
              <a:extLst>
                <a:ext uri="{FF2B5EF4-FFF2-40B4-BE49-F238E27FC236}">
                  <a16:creationId xmlns:a16="http://schemas.microsoft.com/office/drawing/2014/main" id="{66D30AB7-5F97-4B2E-AABD-67E17E5EABA7}"/>
                </a:ext>
              </a:extLst>
            </p:cNvPr>
            <p:cNvSpPr txBox="1"/>
            <p:nvPr/>
          </p:nvSpPr>
          <p:spPr>
            <a:xfrm>
              <a:off x="2858027" y="1663400"/>
              <a:ext cx="6400820" cy="466211"/>
            </a:xfrm>
            <a:prstGeom prst="rect">
              <a:avLst/>
            </a:prstGeom>
            <a:noFill/>
          </p:spPr>
          <p:txBody>
            <a:bodyPr wrap="square" rtlCol="0">
              <a:spAutoFit/>
            </a:bodyPr>
            <a:lstStyle/>
            <a:p>
              <a:r>
                <a:rPr lang="en-US" sz="2200" b="1" dirty="0">
                  <a:solidFill>
                    <a:srgbClr val="FF0000"/>
                  </a:solidFill>
                  <a:latin typeface="Calibri" panose="020F0502020204030204" pitchFamily="34" charset="0"/>
                </a:rPr>
                <a:t>Practicing reading out loud for 10 minutes every night</a:t>
              </a:r>
            </a:p>
          </p:txBody>
        </p:sp>
        <p:sp>
          <p:nvSpPr>
            <p:cNvPr id="14" name="TextBox 13">
              <a:extLst>
                <a:ext uri="{FF2B5EF4-FFF2-40B4-BE49-F238E27FC236}">
                  <a16:creationId xmlns:a16="http://schemas.microsoft.com/office/drawing/2014/main" id="{1869E29A-4D97-4CF9-851D-3391F9FBAE2D}"/>
                </a:ext>
              </a:extLst>
            </p:cNvPr>
            <p:cNvSpPr txBox="1"/>
            <p:nvPr/>
          </p:nvSpPr>
          <p:spPr>
            <a:xfrm>
              <a:off x="2868139" y="2515833"/>
              <a:ext cx="5689627" cy="466211"/>
            </a:xfrm>
            <a:prstGeom prst="rect">
              <a:avLst/>
            </a:prstGeom>
            <a:noFill/>
          </p:spPr>
          <p:txBody>
            <a:bodyPr wrap="square" rtlCol="0">
              <a:spAutoFit/>
            </a:bodyPr>
            <a:lstStyle/>
            <a:p>
              <a:r>
                <a:rPr lang="en-US" sz="2200" b="1" dirty="0">
                  <a:solidFill>
                    <a:srgbClr val="FF0000"/>
                  </a:solidFill>
                  <a:latin typeface="Calibri" panose="020F0502020204030204" pitchFamily="34" charset="0"/>
                </a:rPr>
                <a:t>Yes, mostly.</a:t>
              </a:r>
            </a:p>
          </p:txBody>
        </p:sp>
        <p:pic>
          <p:nvPicPr>
            <p:cNvPr id="18" name="Graphic 17" descr="Checkmark with solid fill">
              <a:extLst>
                <a:ext uri="{FF2B5EF4-FFF2-40B4-BE49-F238E27FC236}">
                  <a16:creationId xmlns:a16="http://schemas.microsoft.com/office/drawing/2014/main" id="{60994FF1-5031-45E3-9675-FE435DDCC0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372" y="3224481"/>
              <a:ext cx="350982" cy="350982"/>
            </a:xfrm>
            <a:prstGeom prst="rect">
              <a:avLst/>
            </a:prstGeom>
          </p:spPr>
        </p:pic>
        <p:sp>
          <p:nvSpPr>
            <p:cNvPr id="20" name="TextBox 19">
              <a:extLst>
                <a:ext uri="{FF2B5EF4-FFF2-40B4-BE49-F238E27FC236}">
                  <a16:creationId xmlns:a16="http://schemas.microsoft.com/office/drawing/2014/main" id="{17457A43-FB2C-451A-A900-0935E8D80E8A}"/>
                </a:ext>
              </a:extLst>
            </p:cNvPr>
            <p:cNvSpPr txBox="1"/>
            <p:nvPr/>
          </p:nvSpPr>
          <p:spPr>
            <a:xfrm>
              <a:off x="2858027" y="3795821"/>
              <a:ext cx="5306581" cy="466211"/>
            </a:xfrm>
            <a:prstGeom prst="rect">
              <a:avLst/>
            </a:prstGeom>
            <a:noFill/>
          </p:spPr>
          <p:txBody>
            <a:bodyPr wrap="square" rtlCol="0">
              <a:spAutoFit/>
            </a:bodyPr>
            <a:lstStyle/>
            <a:p>
              <a:r>
                <a:rPr lang="en-US" sz="2200" b="1" dirty="0">
                  <a:solidFill>
                    <a:srgbClr val="FF0000"/>
                  </a:solidFill>
                  <a:latin typeface="Calibri" panose="020F0502020204030204" pitchFamily="34" charset="0"/>
                </a:rPr>
                <a:t>Let me pick our repeated reading book.</a:t>
              </a:r>
            </a:p>
          </p:txBody>
        </p:sp>
        <p:sp>
          <p:nvSpPr>
            <p:cNvPr id="21" name="TextBox 20">
              <a:extLst>
                <a:ext uri="{FF2B5EF4-FFF2-40B4-BE49-F238E27FC236}">
                  <a16:creationId xmlns:a16="http://schemas.microsoft.com/office/drawing/2014/main" id="{F37EE8CD-07AD-457A-89DC-E2FA46A2E5F2}"/>
                </a:ext>
              </a:extLst>
            </p:cNvPr>
            <p:cNvSpPr txBox="1"/>
            <p:nvPr/>
          </p:nvSpPr>
          <p:spPr>
            <a:xfrm>
              <a:off x="2858025" y="4597382"/>
              <a:ext cx="6619128" cy="466211"/>
            </a:xfrm>
            <a:prstGeom prst="rect">
              <a:avLst/>
            </a:prstGeom>
            <a:noFill/>
          </p:spPr>
          <p:txBody>
            <a:bodyPr wrap="square" rtlCol="0">
              <a:spAutoFit/>
            </a:bodyPr>
            <a:lstStyle/>
            <a:p>
              <a:r>
                <a:rPr lang="en-US" sz="2200" b="1" dirty="0">
                  <a:solidFill>
                    <a:srgbClr val="FF0000"/>
                  </a:solidFill>
                  <a:latin typeface="Calibri" panose="020F0502020204030204" pitchFamily="34" charset="0"/>
                </a:rPr>
                <a:t>Keep practicing reading at home for 10 minutes a night.</a:t>
              </a:r>
            </a:p>
          </p:txBody>
        </p:sp>
        <p:sp>
          <p:nvSpPr>
            <p:cNvPr id="8" name="Oval 7">
              <a:extLst>
                <a:ext uri="{FF2B5EF4-FFF2-40B4-BE49-F238E27FC236}">
                  <a16:creationId xmlns:a16="http://schemas.microsoft.com/office/drawing/2014/main" id="{4B3C0686-76DE-455A-A216-BD5BF48D8F46}"/>
                </a:ext>
              </a:extLst>
            </p:cNvPr>
            <p:cNvSpPr/>
            <p:nvPr/>
          </p:nvSpPr>
          <p:spPr>
            <a:xfrm>
              <a:off x="7362740" y="5587557"/>
              <a:ext cx="365760" cy="365760"/>
            </a:xfrm>
            <a:prstGeom prst="ellipse">
              <a:avLst/>
            </a:prstGeom>
            <a:noFill/>
            <a:ln w="41275">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 name="Slide Number Placeholder 1"/>
          <p:cNvSpPr>
            <a:spLocks noGrp="1"/>
          </p:cNvSpPr>
          <p:nvPr>
            <p:ph type="sldNum" sz="quarter" idx="12"/>
          </p:nvPr>
        </p:nvSpPr>
        <p:spPr/>
        <p:txBody>
          <a:bodyPr/>
          <a:lstStyle/>
          <a:p>
            <a:fld id="{99A20822-4A49-4D36-86E3-300BA48D3F00}" type="slidenum">
              <a:rPr lang="en-US" smtClean="0"/>
              <a:pPr/>
              <a:t>26</a:t>
            </a:fld>
            <a:endParaRPr lang="en-US" dirty="0"/>
          </a:p>
        </p:txBody>
      </p:sp>
    </p:spTree>
    <p:extLst>
      <p:ext uri="{BB962C8B-B14F-4D97-AF65-F5344CB8AC3E}">
        <p14:creationId xmlns:p14="http://schemas.microsoft.com/office/powerpoint/2010/main" val="1584260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a:extLst>
              <a:ext uri="{FF2B5EF4-FFF2-40B4-BE49-F238E27FC236}">
                <a16:creationId xmlns:a16="http://schemas.microsoft.com/office/drawing/2014/main" id="{C1F04CAC-3875-4D6E-8B33-043C39BB0416}"/>
              </a:ext>
            </a:extLst>
          </p:cNvPr>
          <p:cNvSpPr>
            <a:spLocks noGrp="1"/>
          </p:cNvSpPr>
          <p:nvPr>
            <p:ph type="title"/>
          </p:nvPr>
        </p:nvSpPr>
        <p:spPr>
          <a:xfrm>
            <a:off x="457200" y="1432828"/>
            <a:ext cx="5171204" cy="777240"/>
          </a:xfrm>
        </p:spPr>
        <p:txBody>
          <a:bodyPr/>
          <a:lstStyle/>
          <a:p>
            <a:r>
              <a:rPr lang="en-US" dirty="0"/>
              <a:t>Note-Taking Log and </a:t>
            </a:r>
            <a:br>
              <a:rPr lang="en-US" dirty="0"/>
            </a:br>
            <a:r>
              <a:rPr lang="en-US" dirty="0"/>
              <a:t>Fidelity Checklist, Example 1</a:t>
            </a:r>
          </a:p>
        </p:txBody>
      </p:sp>
      <p:pic>
        <p:nvPicPr>
          <p:cNvPr id="25" name="Picture 24" descr="Note taking log and fidelity checklist example">
            <a:extLst>
              <a:ext uri="{FF2B5EF4-FFF2-40B4-BE49-F238E27FC236}">
                <a16:creationId xmlns:a16="http://schemas.microsoft.com/office/drawing/2014/main" id="{144E9630-076A-4B46-8E76-724B55880E1F}"/>
              </a:ext>
            </a:extLst>
          </p:cNvPr>
          <p:cNvPicPr>
            <a:picLocks noChangeAspect="1"/>
          </p:cNvPicPr>
          <p:nvPr/>
        </p:nvPicPr>
        <p:blipFill>
          <a:blip r:embed="rId3"/>
          <a:stretch>
            <a:fillRect/>
          </a:stretch>
        </p:blipFill>
        <p:spPr>
          <a:xfrm>
            <a:off x="5122023" y="154874"/>
            <a:ext cx="6136527" cy="6136527"/>
          </a:xfrm>
          <a:prstGeom prst="rect">
            <a:avLst/>
          </a:prstGeom>
          <a:ln>
            <a:noFill/>
          </a:ln>
          <a:effectLst>
            <a:outerShdw blurRad="190500" algn="tl" rotWithShape="0">
              <a:srgbClr val="000000">
                <a:alpha val="70000"/>
              </a:srgbClr>
            </a:outerShdw>
          </a:effectLst>
        </p:spPr>
      </p:pic>
      <p:grpSp>
        <p:nvGrpSpPr>
          <p:cNvPr id="3" name="Group 2">
            <a:extLst>
              <a:ext uri="{FF2B5EF4-FFF2-40B4-BE49-F238E27FC236}">
                <a16:creationId xmlns:a16="http://schemas.microsoft.com/office/drawing/2014/main" id="{BF6A52C3-2D77-42EB-8F76-008353768840}"/>
              </a:ext>
              <a:ext uri="{C183D7F6-B498-43B3-948B-1728B52AA6E4}">
                <adec:decorative xmlns:adec="http://schemas.microsoft.com/office/drawing/2017/decorative" val="1"/>
              </a:ext>
            </a:extLst>
          </p:cNvPr>
          <p:cNvGrpSpPr/>
          <p:nvPr/>
        </p:nvGrpSpPr>
        <p:grpSpPr>
          <a:xfrm>
            <a:off x="5208432" y="755154"/>
            <a:ext cx="6182937" cy="5324648"/>
            <a:chOff x="3870721" y="1384595"/>
            <a:chExt cx="5726115" cy="4931239"/>
          </a:xfrm>
        </p:grpSpPr>
        <p:pic>
          <p:nvPicPr>
            <p:cNvPr id="16" name="Graphic 15" descr="Checkmark with solid fill">
              <a:extLst>
                <a:ext uri="{FF2B5EF4-FFF2-40B4-BE49-F238E27FC236}">
                  <a16:creationId xmlns:a16="http://schemas.microsoft.com/office/drawing/2014/main" id="{64CE7FAA-858E-4AE8-B95C-0DCCB0C5B8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97186" y="4875548"/>
              <a:ext cx="160414" cy="160414"/>
            </a:xfrm>
            <a:prstGeom prst="rect">
              <a:avLst/>
            </a:prstGeom>
          </p:spPr>
        </p:pic>
        <p:pic>
          <p:nvPicPr>
            <p:cNvPr id="17" name="Graphic 16" descr="Checkmark with solid fill">
              <a:extLst>
                <a:ext uri="{FF2B5EF4-FFF2-40B4-BE49-F238E27FC236}">
                  <a16:creationId xmlns:a16="http://schemas.microsoft.com/office/drawing/2014/main" id="{426C6A87-F9EF-4223-BD94-2A3623B267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13702" y="1384595"/>
              <a:ext cx="160414" cy="160414"/>
            </a:xfrm>
            <a:prstGeom prst="rect">
              <a:avLst/>
            </a:prstGeom>
          </p:spPr>
        </p:pic>
        <p:pic>
          <p:nvPicPr>
            <p:cNvPr id="19" name="Graphic 18" descr="Checkmark with solid fill">
              <a:extLst>
                <a:ext uri="{FF2B5EF4-FFF2-40B4-BE49-F238E27FC236}">
                  <a16:creationId xmlns:a16="http://schemas.microsoft.com/office/drawing/2014/main" id="{F51A9866-A41B-4D29-8A31-7E2A7D1F628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2644" y="2069736"/>
              <a:ext cx="160414" cy="160414"/>
            </a:xfrm>
            <a:prstGeom prst="rect">
              <a:avLst/>
            </a:prstGeom>
          </p:spPr>
        </p:pic>
        <p:pic>
          <p:nvPicPr>
            <p:cNvPr id="21" name="Graphic 20" descr="Checkmark with solid fill">
              <a:extLst>
                <a:ext uri="{FF2B5EF4-FFF2-40B4-BE49-F238E27FC236}">
                  <a16:creationId xmlns:a16="http://schemas.microsoft.com/office/drawing/2014/main" id="{17D6459D-A3DA-4A38-8A2D-BCD70524E8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2644" y="2587960"/>
              <a:ext cx="160414" cy="160414"/>
            </a:xfrm>
            <a:prstGeom prst="rect">
              <a:avLst/>
            </a:prstGeom>
          </p:spPr>
        </p:pic>
        <p:pic>
          <p:nvPicPr>
            <p:cNvPr id="22" name="Graphic 21" descr="Checkmark with solid fill">
              <a:extLst>
                <a:ext uri="{FF2B5EF4-FFF2-40B4-BE49-F238E27FC236}">
                  <a16:creationId xmlns:a16="http://schemas.microsoft.com/office/drawing/2014/main" id="{EBF4A3F8-EAD7-4B04-8D6E-510C85C268F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0721" y="3083227"/>
              <a:ext cx="160414" cy="160414"/>
            </a:xfrm>
            <a:prstGeom prst="rect">
              <a:avLst/>
            </a:prstGeom>
          </p:spPr>
        </p:pic>
        <p:pic>
          <p:nvPicPr>
            <p:cNvPr id="23" name="Graphic 22" descr="Checkmark with solid fill">
              <a:extLst>
                <a:ext uri="{FF2B5EF4-FFF2-40B4-BE49-F238E27FC236}">
                  <a16:creationId xmlns:a16="http://schemas.microsoft.com/office/drawing/2014/main" id="{C4034589-77C2-47C3-9508-F873C85B26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0721" y="3755242"/>
              <a:ext cx="160414" cy="160414"/>
            </a:xfrm>
            <a:prstGeom prst="rect">
              <a:avLst/>
            </a:prstGeom>
          </p:spPr>
        </p:pic>
        <p:sp>
          <p:nvSpPr>
            <p:cNvPr id="10" name="TextBox 9">
              <a:extLst>
                <a:ext uri="{FF2B5EF4-FFF2-40B4-BE49-F238E27FC236}">
                  <a16:creationId xmlns:a16="http://schemas.microsoft.com/office/drawing/2014/main" id="{2F7A3F75-DF68-483A-B312-0F802429F742}"/>
                </a:ext>
              </a:extLst>
            </p:cNvPr>
            <p:cNvSpPr txBox="1"/>
            <p:nvPr/>
          </p:nvSpPr>
          <p:spPr>
            <a:xfrm>
              <a:off x="4692712" y="1641107"/>
              <a:ext cx="2185432" cy="313540"/>
            </a:xfrm>
            <a:prstGeom prst="rect">
              <a:avLst/>
            </a:prstGeom>
            <a:noFill/>
          </p:spPr>
          <p:txBody>
            <a:bodyPr wrap="square" rtlCol="0">
              <a:spAutoFit/>
            </a:bodyPr>
            <a:lstStyle/>
            <a:p>
              <a:r>
                <a:rPr lang="en-US" sz="1600" b="1" dirty="0">
                  <a:solidFill>
                    <a:srgbClr val="FF0000"/>
                  </a:solidFill>
                  <a:latin typeface="Calibri" panose="020F0502020204030204" pitchFamily="34" charset="0"/>
                </a:rPr>
                <a:t>31 words correct/minute</a:t>
              </a:r>
            </a:p>
          </p:txBody>
        </p:sp>
        <p:sp>
          <p:nvSpPr>
            <p:cNvPr id="11" name="TextBox 10">
              <a:extLst>
                <a:ext uri="{FF2B5EF4-FFF2-40B4-BE49-F238E27FC236}">
                  <a16:creationId xmlns:a16="http://schemas.microsoft.com/office/drawing/2014/main" id="{453E74F9-CEC9-4454-B535-EAFCC9271C05}"/>
                </a:ext>
              </a:extLst>
            </p:cNvPr>
            <p:cNvSpPr txBox="1"/>
            <p:nvPr/>
          </p:nvSpPr>
          <p:spPr>
            <a:xfrm>
              <a:off x="5202005" y="2185065"/>
              <a:ext cx="4394831" cy="454871"/>
            </a:xfrm>
            <a:prstGeom prst="rect">
              <a:avLst/>
            </a:prstGeom>
            <a:noFill/>
          </p:spPr>
          <p:txBody>
            <a:bodyPr wrap="square" rtlCol="0">
              <a:spAutoFit/>
            </a:bodyPr>
            <a:lstStyle/>
            <a:p>
              <a:pPr>
                <a:lnSpc>
                  <a:spcPct val="80000"/>
                </a:lnSpc>
              </a:pPr>
              <a:r>
                <a:rPr lang="en-US" sz="1600" b="1" dirty="0">
                  <a:solidFill>
                    <a:srgbClr val="FF0000"/>
                  </a:solidFill>
                  <a:latin typeface="Calibri" panose="020F0502020204030204" pitchFamily="34" charset="0"/>
                </a:rPr>
                <a:t>remembered the “magic e” rule when reading the word “pine”</a:t>
              </a:r>
            </a:p>
          </p:txBody>
        </p:sp>
        <p:sp>
          <p:nvSpPr>
            <p:cNvPr id="12" name="TextBox 11">
              <a:extLst>
                <a:ext uri="{FF2B5EF4-FFF2-40B4-BE49-F238E27FC236}">
                  <a16:creationId xmlns:a16="http://schemas.microsoft.com/office/drawing/2014/main" id="{6B3705CE-8A10-41A9-AA37-FC4DAAE2E6C8}"/>
                </a:ext>
              </a:extLst>
            </p:cNvPr>
            <p:cNvSpPr txBox="1"/>
            <p:nvPr/>
          </p:nvSpPr>
          <p:spPr>
            <a:xfrm>
              <a:off x="5005779" y="3337720"/>
              <a:ext cx="2104405" cy="313540"/>
            </a:xfrm>
            <a:prstGeom prst="rect">
              <a:avLst/>
            </a:prstGeom>
            <a:noFill/>
          </p:spPr>
          <p:txBody>
            <a:bodyPr wrap="square" rtlCol="0">
              <a:spAutoFit/>
            </a:bodyPr>
            <a:lstStyle/>
            <a:p>
              <a:r>
                <a:rPr lang="en-US" sz="1600" b="1" dirty="0">
                  <a:solidFill>
                    <a:srgbClr val="FF0000"/>
                  </a:solidFill>
                  <a:latin typeface="Calibri" panose="020F0502020204030204" pitchFamily="34" charset="0"/>
                </a:rPr>
                <a:t>“It went way up.”</a:t>
              </a:r>
            </a:p>
          </p:txBody>
        </p:sp>
        <p:sp>
          <p:nvSpPr>
            <p:cNvPr id="13" name="TextBox 12">
              <a:extLst>
                <a:ext uri="{FF2B5EF4-FFF2-40B4-BE49-F238E27FC236}">
                  <a16:creationId xmlns:a16="http://schemas.microsoft.com/office/drawing/2014/main" id="{CD7B4823-98AE-4A14-872A-E235EAF5FB19}"/>
                </a:ext>
              </a:extLst>
            </p:cNvPr>
            <p:cNvSpPr txBox="1"/>
            <p:nvPr/>
          </p:nvSpPr>
          <p:spPr>
            <a:xfrm>
              <a:off x="5047701" y="3993260"/>
              <a:ext cx="3326676" cy="313540"/>
            </a:xfrm>
            <a:prstGeom prst="rect">
              <a:avLst/>
            </a:prstGeom>
            <a:noFill/>
          </p:spPr>
          <p:txBody>
            <a:bodyPr wrap="square" rtlCol="0">
              <a:spAutoFit/>
            </a:bodyPr>
            <a:lstStyle/>
            <a:p>
              <a:r>
                <a:rPr lang="en-US" sz="1600" b="1" dirty="0">
                  <a:solidFill>
                    <a:srgbClr val="FF0000"/>
                  </a:solidFill>
                  <a:latin typeface="Calibri" panose="020F0502020204030204" pitchFamily="34" charset="0"/>
                </a:rPr>
                <a:t>practicing my vowel sounds</a:t>
              </a:r>
            </a:p>
          </p:txBody>
        </p:sp>
        <p:sp>
          <p:nvSpPr>
            <p:cNvPr id="14" name="TextBox 13">
              <a:extLst>
                <a:ext uri="{FF2B5EF4-FFF2-40B4-BE49-F238E27FC236}">
                  <a16:creationId xmlns:a16="http://schemas.microsoft.com/office/drawing/2014/main" id="{646281B4-449E-4E1D-A462-857B3F3421C6}"/>
                </a:ext>
              </a:extLst>
            </p:cNvPr>
            <p:cNvSpPr txBox="1"/>
            <p:nvPr/>
          </p:nvSpPr>
          <p:spPr>
            <a:xfrm>
              <a:off x="5047701" y="5126633"/>
              <a:ext cx="3326676" cy="313540"/>
            </a:xfrm>
            <a:prstGeom prst="rect">
              <a:avLst/>
            </a:prstGeom>
            <a:noFill/>
          </p:spPr>
          <p:txBody>
            <a:bodyPr wrap="square" rtlCol="0">
              <a:spAutoFit/>
            </a:bodyPr>
            <a:lstStyle/>
            <a:p>
              <a:r>
                <a:rPr lang="en-US" sz="1600" b="1" dirty="0">
                  <a:solidFill>
                    <a:srgbClr val="FF0000"/>
                  </a:solidFill>
                  <a:latin typeface="Calibri" panose="020F0502020204030204" pitchFamily="34" charset="0"/>
                </a:rPr>
                <a:t>Keep practicing with me.</a:t>
              </a:r>
            </a:p>
          </p:txBody>
        </p:sp>
        <p:sp>
          <p:nvSpPr>
            <p:cNvPr id="15" name="TextBox 14">
              <a:extLst>
                <a:ext uri="{FF2B5EF4-FFF2-40B4-BE49-F238E27FC236}">
                  <a16:creationId xmlns:a16="http://schemas.microsoft.com/office/drawing/2014/main" id="{D5A79EEA-E1E5-40C6-9A4B-173091E29573}"/>
                </a:ext>
              </a:extLst>
            </p:cNvPr>
            <p:cNvSpPr txBox="1"/>
            <p:nvPr/>
          </p:nvSpPr>
          <p:spPr>
            <a:xfrm>
              <a:off x="5047701" y="4428848"/>
              <a:ext cx="3326676" cy="313540"/>
            </a:xfrm>
            <a:prstGeom prst="rect">
              <a:avLst/>
            </a:prstGeom>
            <a:noFill/>
          </p:spPr>
          <p:txBody>
            <a:bodyPr wrap="square" rtlCol="0">
              <a:spAutoFit/>
            </a:bodyPr>
            <a:lstStyle/>
            <a:p>
              <a:r>
                <a:rPr lang="en-US" sz="1600" b="1" dirty="0">
                  <a:solidFill>
                    <a:srgbClr val="FF0000"/>
                  </a:solidFill>
                  <a:latin typeface="Calibri" panose="020F0502020204030204" pitchFamily="34" charset="0"/>
                </a:rPr>
                <a:t>Yes</a:t>
              </a:r>
            </a:p>
          </p:txBody>
        </p:sp>
        <p:sp>
          <p:nvSpPr>
            <p:cNvPr id="18" name="TextBox 17">
              <a:extLst>
                <a:ext uri="{FF2B5EF4-FFF2-40B4-BE49-F238E27FC236}">
                  <a16:creationId xmlns:a16="http://schemas.microsoft.com/office/drawing/2014/main" id="{8A514C1E-3FFC-4B64-AC67-A961A5D5B8CB}"/>
                </a:ext>
              </a:extLst>
            </p:cNvPr>
            <p:cNvSpPr txBox="1"/>
            <p:nvPr/>
          </p:nvSpPr>
          <p:spPr>
            <a:xfrm>
              <a:off x="5047701" y="5547374"/>
              <a:ext cx="4161943" cy="313540"/>
            </a:xfrm>
            <a:prstGeom prst="rect">
              <a:avLst/>
            </a:prstGeom>
            <a:noFill/>
          </p:spPr>
          <p:txBody>
            <a:bodyPr wrap="square" rtlCol="0">
              <a:spAutoFit/>
            </a:bodyPr>
            <a:lstStyle/>
            <a:p>
              <a:r>
                <a:rPr lang="en-US" sz="1600" b="1" dirty="0">
                  <a:solidFill>
                    <a:srgbClr val="FF0000"/>
                  </a:solidFill>
                  <a:latin typeface="Calibri" panose="020F0502020204030204" pitchFamily="34" charset="0"/>
                </a:rPr>
                <a:t>Practice reading at home for 10 minutes a night.</a:t>
              </a:r>
            </a:p>
          </p:txBody>
        </p:sp>
        <p:sp>
          <p:nvSpPr>
            <p:cNvPr id="20" name="Oval 19">
              <a:extLst>
                <a:ext uri="{FF2B5EF4-FFF2-40B4-BE49-F238E27FC236}">
                  <a16:creationId xmlns:a16="http://schemas.microsoft.com/office/drawing/2014/main" id="{38707AC0-B033-44AD-964B-45B1AE20DC9A}"/>
                </a:ext>
              </a:extLst>
            </p:cNvPr>
            <p:cNvSpPr/>
            <p:nvPr/>
          </p:nvSpPr>
          <p:spPr>
            <a:xfrm>
              <a:off x="7241426" y="6058905"/>
              <a:ext cx="269682" cy="256929"/>
            </a:xfrm>
            <a:prstGeom prst="ellipse">
              <a:avLst/>
            </a:prstGeom>
            <a:noFill/>
            <a:ln w="41275">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 name="Slide Number Placeholder 1"/>
          <p:cNvSpPr>
            <a:spLocks noGrp="1"/>
          </p:cNvSpPr>
          <p:nvPr>
            <p:ph type="sldNum" sz="quarter" idx="12"/>
          </p:nvPr>
        </p:nvSpPr>
        <p:spPr/>
        <p:txBody>
          <a:bodyPr/>
          <a:lstStyle/>
          <a:p>
            <a:fld id="{99A20822-4A49-4D36-86E3-300BA48D3F00}" type="slidenum">
              <a:rPr lang="en-US" smtClean="0"/>
              <a:pPr/>
              <a:t>27</a:t>
            </a:fld>
            <a:endParaRPr lang="en-US" dirty="0"/>
          </a:p>
        </p:txBody>
      </p:sp>
    </p:spTree>
    <p:extLst>
      <p:ext uri="{BB962C8B-B14F-4D97-AF65-F5344CB8AC3E}">
        <p14:creationId xmlns:p14="http://schemas.microsoft.com/office/powerpoint/2010/main" val="512743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a:extLst>
              <a:ext uri="{FF2B5EF4-FFF2-40B4-BE49-F238E27FC236}">
                <a16:creationId xmlns:a16="http://schemas.microsoft.com/office/drawing/2014/main" id="{C1F04CAC-3875-4D6E-8B33-043C39BB0416}"/>
              </a:ext>
            </a:extLst>
          </p:cNvPr>
          <p:cNvSpPr>
            <a:spLocks noGrp="1"/>
          </p:cNvSpPr>
          <p:nvPr>
            <p:ph type="title"/>
          </p:nvPr>
        </p:nvSpPr>
        <p:spPr>
          <a:xfrm>
            <a:off x="457200" y="1432828"/>
            <a:ext cx="5171204" cy="777240"/>
          </a:xfrm>
        </p:spPr>
        <p:txBody>
          <a:bodyPr/>
          <a:lstStyle/>
          <a:p>
            <a:r>
              <a:rPr lang="en-US" dirty="0"/>
              <a:t>Note-Taking Log and </a:t>
            </a:r>
            <a:br>
              <a:rPr lang="en-US" dirty="0"/>
            </a:br>
            <a:r>
              <a:rPr lang="en-US" dirty="0"/>
              <a:t>Fidelity Checklist, Example 2</a:t>
            </a:r>
          </a:p>
        </p:txBody>
      </p:sp>
      <p:pic>
        <p:nvPicPr>
          <p:cNvPr id="25" name="Picture 24" descr="Note taking log and fidelity checklist example 2">
            <a:extLst>
              <a:ext uri="{FF2B5EF4-FFF2-40B4-BE49-F238E27FC236}">
                <a16:creationId xmlns:a16="http://schemas.microsoft.com/office/drawing/2014/main" id="{144E9630-076A-4B46-8E76-724B55880E1F}"/>
              </a:ext>
            </a:extLst>
          </p:cNvPr>
          <p:cNvPicPr>
            <a:picLocks noChangeAspect="1"/>
          </p:cNvPicPr>
          <p:nvPr/>
        </p:nvPicPr>
        <p:blipFill>
          <a:blip r:embed="rId3"/>
          <a:stretch>
            <a:fillRect/>
          </a:stretch>
        </p:blipFill>
        <p:spPr>
          <a:xfrm>
            <a:off x="5122023" y="154874"/>
            <a:ext cx="6136527" cy="6136527"/>
          </a:xfrm>
          <a:prstGeom prst="rect">
            <a:avLst/>
          </a:prstGeom>
          <a:ln>
            <a:noFill/>
          </a:ln>
          <a:effectLst>
            <a:outerShdw blurRad="190500" algn="tl" rotWithShape="0">
              <a:srgbClr val="000000">
                <a:alpha val="70000"/>
              </a:srgbClr>
            </a:outerShdw>
          </a:effectLst>
        </p:spPr>
      </p:pic>
      <p:grpSp>
        <p:nvGrpSpPr>
          <p:cNvPr id="3" name="Group 2">
            <a:extLst>
              <a:ext uri="{FF2B5EF4-FFF2-40B4-BE49-F238E27FC236}">
                <a16:creationId xmlns:a16="http://schemas.microsoft.com/office/drawing/2014/main" id="{BF6A52C3-2D77-42EB-8F76-008353768840}"/>
              </a:ext>
              <a:ext uri="{C183D7F6-B498-43B3-948B-1728B52AA6E4}">
                <adec:decorative xmlns:adec="http://schemas.microsoft.com/office/drawing/2017/decorative" val="1"/>
              </a:ext>
            </a:extLst>
          </p:cNvPr>
          <p:cNvGrpSpPr/>
          <p:nvPr/>
        </p:nvGrpSpPr>
        <p:grpSpPr>
          <a:xfrm>
            <a:off x="5208432" y="755154"/>
            <a:ext cx="6172460" cy="5324648"/>
            <a:chOff x="3870721" y="1384595"/>
            <a:chExt cx="5716412" cy="4931239"/>
          </a:xfrm>
        </p:grpSpPr>
        <p:pic>
          <p:nvPicPr>
            <p:cNvPr id="16" name="Graphic 15" descr="Checkmark with solid fill">
              <a:extLst>
                <a:ext uri="{FF2B5EF4-FFF2-40B4-BE49-F238E27FC236}">
                  <a16:creationId xmlns:a16="http://schemas.microsoft.com/office/drawing/2014/main" id="{64CE7FAA-858E-4AE8-B95C-0DCCB0C5B8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97186" y="4875548"/>
              <a:ext cx="160414" cy="160414"/>
            </a:xfrm>
            <a:prstGeom prst="rect">
              <a:avLst/>
            </a:prstGeom>
          </p:spPr>
        </p:pic>
        <p:pic>
          <p:nvPicPr>
            <p:cNvPr id="17" name="Graphic 16" descr="Checkmark with solid fill">
              <a:extLst>
                <a:ext uri="{FF2B5EF4-FFF2-40B4-BE49-F238E27FC236}">
                  <a16:creationId xmlns:a16="http://schemas.microsoft.com/office/drawing/2014/main" id="{426C6A87-F9EF-4223-BD94-2A3623B267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13702" y="1384595"/>
              <a:ext cx="160414" cy="160414"/>
            </a:xfrm>
            <a:prstGeom prst="rect">
              <a:avLst/>
            </a:prstGeom>
          </p:spPr>
        </p:pic>
        <p:pic>
          <p:nvPicPr>
            <p:cNvPr id="19" name="Graphic 18" descr="Checkmark with solid fill">
              <a:extLst>
                <a:ext uri="{FF2B5EF4-FFF2-40B4-BE49-F238E27FC236}">
                  <a16:creationId xmlns:a16="http://schemas.microsoft.com/office/drawing/2014/main" id="{F51A9866-A41B-4D29-8A31-7E2A7D1F628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2644" y="2069736"/>
              <a:ext cx="160414" cy="160414"/>
            </a:xfrm>
            <a:prstGeom prst="rect">
              <a:avLst/>
            </a:prstGeom>
          </p:spPr>
        </p:pic>
        <p:pic>
          <p:nvPicPr>
            <p:cNvPr id="21" name="Graphic 20" descr="Checkmark with solid fill">
              <a:extLst>
                <a:ext uri="{FF2B5EF4-FFF2-40B4-BE49-F238E27FC236}">
                  <a16:creationId xmlns:a16="http://schemas.microsoft.com/office/drawing/2014/main" id="{17D6459D-A3DA-4A38-8A2D-BCD70524E8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2644" y="2587960"/>
              <a:ext cx="160414" cy="160414"/>
            </a:xfrm>
            <a:prstGeom prst="rect">
              <a:avLst/>
            </a:prstGeom>
          </p:spPr>
        </p:pic>
        <p:pic>
          <p:nvPicPr>
            <p:cNvPr id="22" name="Graphic 21" descr="Checkmark with solid fill">
              <a:extLst>
                <a:ext uri="{FF2B5EF4-FFF2-40B4-BE49-F238E27FC236}">
                  <a16:creationId xmlns:a16="http://schemas.microsoft.com/office/drawing/2014/main" id="{EBF4A3F8-EAD7-4B04-8D6E-510C85C268F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0721" y="3083227"/>
              <a:ext cx="160414" cy="160414"/>
            </a:xfrm>
            <a:prstGeom prst="rect">
              <a:avLst/>
            </a:prstGeom>
          </p:spPr>
        </p:pic>
        <p:pic>
          <p:nvPicPr>
            <p:cNvPr id="23" name="Graphic 22" descr="Checkmark with solid fill">
              <a:extLst>
                <a:ext uri="{FF2B5EF4-FFF2-40B4-BE49-F238E27FC236}">
                  <a16:creationId xmlns:a16="http://schemas.microsoft.com/office/drawing/2014/main" id="{C4034589-77C2-47C3-9508-F873C85B26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0721" y="3755242"/>
              <a:ext cx="160414" cy="160414"/>
            </a:xfrm>
            <a:prstGeom prst="rect">
              <a:avLst/>
            </a:prstGeom>
          </p:spPr>
        </p:pic>
        <p:sp>
          <p:nvSpPr>
            <p:cNvPr id="10" name="TextBox 9">
              <a:extLst>
                <a:ext uri="{FF2B5EF4-FFF2-40B4-BE49-F238E27FC236}">
                  <a16:creationId xmlns:a16="http://schemas.microsoft.com/office/drawing/2014/main" id="{2F7A3F75-DF68-483A-B312-0F802429F742}"/>
                </a:ext>
              </a:extLst>
            </p:cNvPr>
            <p:cNvSpPr txBox="1"/>
            <p:nvPr/>
          </p:nvSpPr>
          <p:spPr>
            <a:xfrm>
              <a:off x="4692712" y="1641107"/>
              <a:ext cx="2185432" cy="313540"/>
            </a:xfrm>
            <a:prstGeom prst="rect">
              <a:avLst/>
            </a:prstGeom>
            <a:noFill/>
          </p:spPr>
          <p:txBody>
            <a:bodyPr wrap="square" rtlCol="0">
              <a:spAutoFit/>
            </a:bodyPr>
            <a:lstStyle/>
            <a:p>
              <a:r>
                <a:rPr lang="en-US" sz="1600" b="1" dirty="0">
                  <a:solidFill>
                    <a:srgbClr val="FF0000"/>
                  </a:solidFill>
                  <a:latin typeface="Calibri" panose="020F0502020204030204" pitchFamily="34" charset="0"/>
                </a:rPr>
                <a:t>34 words correct/minute</a:t>
              </a:r>
            </a:p>
          </p:txBody>
        </p:sp>
        <p:sp>
          <p:nvSpPr>
            <p:cNvPr id="11" name="TextBox 10">
              <a:extLst>
                <a:ext uri="{FF2B5EF4-FFF2-40B4-BE49-F238E27FC236}">
                  <a16:creationId xmlns:a16="http://schemas.microsoft.com/office/drawing/2014/main" id="{453E74F9-CEC9-4454-B535-EAFCC9271C05}"/>
                </a:ext>
              </a:extLst>
            </p:cNvPr>
            <p:cNvSpPr txBox="1"/>
            <p:nvPr/>
          </p:nvSpPr>
          <p:spPr>
            <a:xfrm>
              <a:off x="5192302" y="2139877"/>
              <a:ext cx="4394831" cy="313540"/>
            </a:xfrm>
            <a:prstGeom prst="rect">
              <a:avLst/>
            </a:prstGeom>
            <a:noFill/>
          </p:spPr>
          <p:txBody>
            <a:bodyPr wrap="square" rtlCol="0">
              <a:spAutoFit/>
            </a:bodyPr>
            <a:lstStyle/>
            <a:p>
              <a:r>
                <a:rPr lang="en-US" sz="1600" b="1" dirty="0">
                  <a:solidFill>
                    <a:srgbClr val="FF0000"/>
                  </a:solidFill>
                  <a:latin typeface="Calibri" panose="020F0502020204030204" pitchFamily="34" charset="0"/>
                </a:rPr>
                <a:t>Read this line like a question – great prosody!</a:t>
              </a:r>
            </a:p>
          </p:txBody>
        </p:sp>
        <p:sp>
          <p:nvSpPr>
            <p:cNvPr id="12" name="TextBox 11">
              <a:extLst>
                <a:ext uri="{FF2B5EF4-FFF2-40B4-BE49-F238E27FC236}">
                  <a16:creationId xmlns:a16="http://schemas.microsoft.com/office/drawing/2014/main" id="{6B3705CE-8A10-41A9-AA37-FC4DAAE2E6C8}"/>
                </a:ext>
              </a:extLst>
            </p:cNvPr>
            <p:cNvSpPr txBox="1"/>
            <p:nvPr/>
          </p:nvSpPr>
          <p:spPr>
            <a:xfrm>
              <a:off x="5005779" y="3337720"/>
              <a:ext cx="2104405" cy="313540"/>
            </a:xfrm>
            <a:prstGeom prst="rect">
              <a:avLst/>
            </a:prstGeom>
            <a:noFill/>
          </p:spPr>
          <p:txBody>
            <a:bodyPr wrap="square" rtlCol="0">
              <a:spAutoFit/>
            </a:bodyPr>
            <a:lstStyle/>
            <a:p>
              <a:r>
                <a:rPr lang="en-US" sz="1600" b="1" dirty="0">
                  <a:solidFill>
                    <a:srgbClr val="FF0000"/>
                  </a:solidFill>
                  <a:latin typeface="Calibri" panose="020F0502020204030204" pitchFamily="34" charset="0"/>
                </a:rPr>
                <a:t>“It went up.”</a:t>
              </a:r>
            </a:p>
          </p:txBody>
        </p:sp>
        <p:sp>
          <p:nvSpPr>
            <p:cNvPr id="13" name="TextBox 12">
              <a:extLst>
                <a:ext uri="{FF2B5EF4-FFF2-40B4-BE49-F238E27FC236}">
                  <a16:creationId xmlns:a16="http://schemas.microsoft.com/office/drawing/2014/main" id="{CD7B4823-98AE-4A14-872A-E235EAF5FB19}"/>
                </a:ext>
              </a:extLst>
            </p:cNvPr>
            <p:cNvSpPr txBox="1"/>
            <p:nvPr/>
          </p:nvSpPr>
          <p:spPr>
            <a:xfrm>
              <a:off x="5047701" y="3993260"/>
              <a:ext cx="4073279" cy="313540"/>
            </a:xfrm>
            <a:prstGeom prst="rect">
              <a:avLst/>
            </a:prstGeom>
            <a:noFill/>
          </p:spPr>
          <p:txBody>
            <a:bodyPr wrap="square" rtlCol="0">
              <a:spAutoFit/>
            </a:bodyPr>
            <a:lstStyle/>
            <a:p>
              <a:r>
                <a:rPr lang="en-US" sz="1600" b="1" dirty="0">
                  <a:solidFill>
                    <a:srgbClr val="FF0000"/>
                  </a:solidFill>
                  <a:latin typeface="Calibri" panose="020F0502020204030204" pitchFamily="34" charset="0"/>
                </a:rPr>
                <a:t>Practicing reading every night for 10 minutes.</a:t>
              </a:r>
            </a:p>
          </p:txBody>
        </p:sp>
        <p:sp>
          <p:nvSpPr>
            <p:cNvPr id="14" name="TextBox 13">
              <a:extLst>
                <a:ext uri="{FF2B5EF4-FFF2-40B4-BE49-F238E27FC236}">
                  <a16:creationId xmlns:a16="http://schemas.microsoft.com/office/drawing/2014/main" id="{646281B4-449E-4E1D-A462-857B3F3421C6}"/>
                </a:ext>
              </a:extLst>
            </p:cNvPr>
            <p:cNvSpPr txBox="1"/>
            <p:nvPr/>
          </p:nvSpPr>
          <p:spPr>
            <a:xfrm>
              <a:off x="5047701" y="5126633"/>
              <a:ext cx="3326676" cy="313540"/>
            </a:xfrm>
            <a:prstGeom prst="rect">
              <a:avLst/>
            </a:prstGeom>
            <a:noFill/>
          </p:spPr>
          <p:txBody>
            <a:bodyPr wrap="square" rtlCol="0">
              <a:spAutoFit/>
            </a:bodyPr>
            <a:lstStyle/>
            <a:p>
              <a:r>
                <a:rPr lang="en-US" sz="1600" b="1" dirty="0">
                  <a:solidFill>
                    <a:srgbClr val="FF0000"/>
                  </a:solidFill>
                  <a:latin typeface="Calibri" panose="020F0502020204030204" pitchFamily="34" charset="0"/>
                </a:rPr>
                <a:t>Not sure</a:t>
              </a:r>
            </a:p>
          </p:txBody>
        </p:sp>
        <p:sp>
          <p:nvSpPr>
            <p:cNvPr id="15" name="TextBox 14">
              <a:extLst>
                <a:ext uri="{FF2B5EF4-FFF2-40B4-BE49-F238E27FC236}">
                  <a16:creationId xmlns:a16="http://schemas.microsoft.com/office/drawing/2014/main" id="{D5A79EEA-E1E5-40C6-9A4B-173091E29573}"/>
                </a:ext>
              </a:extLst>
            </p:cNvPr>
            <p:cNvSpPr txBox="1"/>
            <p:nvPr/>
          </p:nvSpPr>
          <p:spPr>
            <a:xfrm>
              <a:off x="5047701" y="4428848"/>
              <a:ext cx="3326676" cy="313540"/>
            </a:xfrm>
            <a:prstGeom prst="rect">
              <a:avLst/>
            </a:prstGeom>
            <a:noFill/>
          </p:spPr>
          <p:txBody>
            <a:bodyPr wrap="square" rtlCol="0">
              <a:spAutoFit/>
            </a:bodyPr>
            <a:lstStyle/>
            <a:p>
              <a:r>
                <a:rPr lang="en-US" sz="1600" b="1" dirty="0">
                  <a:solidFill>
                    <a:srgbClr val="FF0000"/>
                  </a:solidFill>
                  <a:latin typeface="Calibri" panose="020F0502020204030204" pitchFamily="34" charset="0"/>
                </a:rPr>
                <a:t>Yes</a:t>
              </a:r>
            </a:p>
          </p:txBody>
        </p:sp>
        <p:sp>
          <p:nvSpPr>
            <p:cNvPr id="18" name="TextBox 17">
              <a:extLst>
                <a:ext uri="{FF2B5EF4-FFF2-40B4-BE49-F238E27FC236}">
                  <a16:creationId xmlns:a16="http://schemas.microsoft.com/office/drawing/2014/main" id="{8A514C1E-3FFC-4B64-AC67-A961A5D5B8CB}"/>
                </a:ext>
              </a:extLst>
            </p:cNvPr>
            <p:cNvSpPr txBox="1"/>
            <p:nvPr/>
          </p:nvSpPr>
          <p:spPr>
            <a:xfrm>
              <a:off x="5047701" y="5547374"/>
              <a:ext cx="4161943" cy="313540"/>
            </a:xfrm>
            <a:prstGeom prst="rect">
              <a:avLst/>
            </a:prstGeom>
            <a:noFill/>
          </p:spPr>
          <p:txBody>
            <a:bodyPr wrap="square" rtlCol="0">
              <a:spAutoFit/>
            </a:bodyPr>
            <a:lstStyle/>
            <a:p>
              <a:r>
                <a:rPr lang="en-US" sz="1600" b="1" dirty="0">
                  <a:solidFill>
                    <a:srgbClr val="FF0000"/>
                  </a:solidFill>
                  <a:latin typeface="Calibri" panose="020F0502020204030204" pitchFamily="34" charset="0"/>
                </a:rPr>
                <a:t>Practice reading words from our list every night.</a:t>
              </a:r>
            </a:p>
          </p:txBody>
        </p:sp>
        <p:sp>
          <p:nvSpPr>
            <p:cNvPr id="20" name="Oval 19">
              <a:extLst>
                <a:ext uri="{FF2B5EF4-FFF2-40B4-BE49-F238E27FC236}">
                  <a16:creationId xmlns:a16="http://schemas.microsoft.com/office/drawing/2014/main" id="{38707AC0-B033-44AD-964B-45B1AE20DC9A}"/>
                </a:ext>
              </a:extLst>
            </p:cNvPr>
            <p:cNvSpPr/>
            <p:nvPr/>
          </p:nvSpPr>
          <p:spPr>
            <a:xfrm>
              <a:off x="7876556" y="6058905"/>
              <a:ext cx="269682" cy="256929"/>
            </a:xfrm>
            <a:prstGeom prst="ellipse">
              <a:avLst/>
            </a:prstGeom>
            <a:noFill/>
            <a:ln w="41275">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 name="Slide Number Placeholder 1"/>
          <p:cNvSpPr>
            <a:spLocks noGrp="1"/>
          </p:cNvSpPr>
          <p:nvPr>
            <p:ph type="sldNum" sz="quarter" idx="12"/>
          </p:nvPr>
        </p:nvSpPr>
        <p:spPr/>
        <p:txBody>
          <a:bodyPr/>
          <a:lstStyle/>
          <a:p>
            <a:fld id="{99A20822-4A49-4D36-86E3-300BA48D3F00}" type="slidenum">
              <a:rPr lang="en-US" smtClean="0"/>
              <a:pPr/>
              <a:t>28</a:t>
            </a:fld>
            <a:endParaRPr lang="en-US" dirty="0"/>
          </a:p>
        </p:txBody>
      </p:sp>
    </p:spTree>
    <p:extLst>
      <p:ext uri="{BB962C8B-B14F-4D97-AF65-F5344CB8AC3E}">
        <p14:creationId xmlns:p14="http://schemas.microsoft.com/office/powerpoint/2010/main" val="1963501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Outcomes</a:t>
            </a:r>
          </a:p>
        </p:txBody>
      </p:sp>
      <p:sp>
        <p:nvSpPr>
          <p:cNvPr id="5" name="Content Placeholder 4"/>
          <p:cNvSpPr>
            <a:spLocks noGrp="1"/>
          </p:cNvSpPr>
          <p:nvPr>
            <p:ph sz="quarter" idx="15"/>
          </p:nvPr>
        </p:nvSpPr>
        <p:spPr/>
        <p:txBody>
          <a:bodyPr>
            <a:normAutofit fontScale="92500"/>
          </a:bodyPr>
          <a:lstStyle/>
          <a:p>
            <a:pPr>
              <a:lnSpc>
                <a:spcPct val="110000"/>
              </a:lnSpc>
            </a:pPr>
            <a:r>
              <a:rPr lang="en-US" b="1" dirty="0"/>
              <a:t>Academic Outcomes: </a:t>
            </a:r>
            <a:r>
              <a:rPr lang="en-US" dirty="0"/>
              <a:t>Progress monitoring CBM Data</a:t>
            </a:r>
            <a:endParaRPr lang="en-US" b="1" dirty="0"/>
          </a:p>
          <a:p>
            <a:pPr lvl="1">
              <a:lnSpc>
                <a:spcPct val="110000"/>
              </a:lnSpc>
            </a:pPr>
            <a:r>
              <a:rPr lang="en-US" dirty="0"/>
              <a:t>Compare rate of improvement before/after six-step routine is implemented.</a:t>
            </a:r>
          </a:p>
          <a:p>
            <a:pPr>
              <a:lnSpc>
                <a:spcPct val="110000"/>
              </a:lnSpc>
            </a:pPr>
            <a:r>
              <a:rPr lang="en-US" b="1" dirty="0"/>
              <a:t>Self-Efficacy Outcomes: </a:t>
            </a:r>
            <a:r>
              <a:rPr lang="en-US" dirty="0"/>
              <a:t>Step 6 of the performance feedback and goal setting instructional routine</a:t>
            </a:r>
            <a:endParaRPr lang="en-US" b="1" dirty="0"/>
          </a:p>
          <a:p>
            <a:pPr lvl="1">
              <a:lnSpc>
                <a:spcPct val="110000"/>
              </a:lnSpc>
            </a:pPr>
            <a:r>
              <a:rPr lang="en-US" dirty="0"/>
              <a:t>Review student self-efficacy ratings over time.</a:t>
            </a:r>
          </a:p>
          <a:p>
            <a:pPr>
              <a:lnSpc>
                <a:spcPct val="110000"/>
              </a:lnSpc>
            </a:pPr>
            <a:r>
              <a:rPr lang="en-US" b="1" dirty="0"/>
              <a:t>Academic Motivation: </a:t>
            </a:r>
            <a:r>
              <a:rPr lang="en-US" dirty="0"/>
              <a:t>Many options available, including the following: </a:t>
            </a:r>
            <a:endParaRPr lang="en-US" b="1" dirty="0"/>
          </a:p>
          <a:p>
            <a:pPr lvl="1">
              <a:lnSpc>
                <a:spcPct val="110000"/>
              </a:lnSpc>
            </a:pPr>
            <a:r>
              <a:rPr lang="en-US" dirty="0"/>
              <a:t>Self-Regulation Questionnaire in Reading (DeNaeghel et al., 2012)</a:t>
            </a:r>
          </a:p>
          <a:p>
            <a:pPr lvl="1">
              <a:lnSpc>
                <a:spcPct val="110000"/>
              </a:lnSpc>
            </a:pPr>
            <a:r>
              <a:rPr lang="en-US" dirty="0"/>
              <a:t>School Motivation and Learning Strategies Inventory (Stroud, 2014)</a:t>
            </a:r>
          </a:p>
          <a:p>
            <a:pPr lvl="1">
              <a:lnSpc>
                <a:spcPct val="110000"/>
              </a:lnSpc>
            </a:pPr>
            <a:r>
              <a:rPr lang="en-US" dirty="0"/>
              <a:t>Student Mindset Survey-Revised (Petscher et al., 2017)</a:t>
            </a:r>
          </a:p>
          <a:p>
            <a:pPr lvl="2">
              <a:lnSpc>
                <a:spcPct val="110000"/>
              </a:lnSpc>
            </a:pPr>
            <a:endParaRPr lang="en-US" dirty="0"/>
          </a:p>
        </p:txBody>
      </p:sp>
      <p:sp>
        <p:nvSpPr>
          <p:cNvPr id="4" name="Slide Number Placeholder 3"/>
          <p:cNvSpPr>
            <a:spLocks noGrp="1"/>
          </p:cNvSpPr>
          <p:nvPr>
            <p:ph type="sldNum" sz="quarter" idx="14"/>
          </p:nvPr>
        </p:nvSpPr>
        <p:spPr/>
        <p:txBody>
          <a:bodyPr/>
          <a:lstStyle/>
          <a:p>
            <a:fld id="{99A20822-4A49-4D36-86E3-300BA48D3F00}" type="slidenum">
              <a:rPr lang="en-US" smtClean="0"/>
              <a:pPr/>
              <a:t>29</a:t>
            </a:fld>
            <a:endParaRPr lang="en-US" dirty="0"/>
          </a:p>
        </p:txBody>
      </p:sp>
    </p:spTree>
    <p:extLst>
      <p:ext uri="{BB962C8B-B14F-4D97-AF65-F5344CB8AC3E}">
        <p14:creationId xmlns:p14="http://schemas.microsoft.com/office/powerpoint/2010/main" val="189477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8EE76-0FB5-4121-A95B-996ABC83652A}"/>
              </a:ext>
            </a:extLst>
          </p:cNvPr>
          <p:cNvSpPr>
            <a:spLocks noGrp="1"/>
          </p:cNvSpPr>
          <p:nvPr>
            <p:ph type="title"/>
          </p:nvPr>
        </p:nvSpPr>
        <p:spPr/>
        <p:txBody>
          <a:bodyPr/>
          <a:lstStyle/>
          <a:p>
            <a:r>
              <a:rPr lang="en-US" dirty="0"/>
              <a:t>Promoting Progress for Students With Disabilities </a:t>
            </a:r>
          </a:p>
        </p:txBody>
      </p:sp>
      <p:pic>
        <p:nvPicPr>
          <p:cNvPr id="6" name="Content Placeholder 5" descr="Development of high-quality educational programming for students with disabilities times implementation of high-quality educational programming for students with disabilities equals ensure access to FAPE and improve outcomes for students with disabilities">
            <a:extLst>
              <a:ext uri="{FF2B5EF4-FFF2-40B4-BE49-F238E27FC236}">
                <a16:creationId xmlns:a16="http://schemas.microsoft.com/office/drawing/2014/main" id="{25A8C9DD-ACF8-43C3-829D-1CA756EBB785}"/>
              </a:ext>
            </a:extLst>
          </p:cNvPr>
          <p:cNvPicPr>
            <a:picLocks noGrp="1" noChangeAspect="1"/>
          </p:cNvPicPr>
          <p:nvPr>
            <p:ph sz="quarter" idx="15"/>
          </p:nvPr>
        </p:nvPicPr>
        <p:blipFill>
          <a:blip r:embed="rId3"/>
          <a:stretch>
            <a:fillRect/>
          </a:stretch>
        </p:blipFill>
        <p:spPr>
          <a:xfrm>
            <a:off x="457200" y="1447801"/>
            <a:ext cx="11338560" cy="4406899"/>
          </a:xfrm>
          <a:prstGeom prst="rect">
            <a:avLst/>
          </a:prstGeom>
        </p:spPr>
      </p:pic>
      <p:sp>
        <p:nvSpPr>
          <p:cNvPr id="2" name="Slide Number Placeholder 1">
            <a:extLst>
              <a:ext uri="{FF2B5EF4-FFF2-40B4-BE49-F238E27FC236}">
                <a16:creationId xmlns:a16="http://schemas.microsoft.com/office/drawing/2014/main" id="{E98E6B98-E586-4C48-A656-A0DC2A6CDA11}"/>
              </a:ext>
            </a:extLst>
          </p:cNvPr>
          <p:cNvSpPr>
            <a:spLocks noGrp="1"/>
          </p:cNvSpPr>
          <p:nvPr>
            <p:ph type="sldNum" sz="quarter" idx="14"/>
          </p:nvPr>
        </p:nvSpPr>
        <p:spPr>
          <a:xfrm>
            <a:off x="12004356" y="6585203"/>
            <a:ext cx="65724" cy="153888"/>
          </a:xfrm>
        </p:spPr>
        <p:txBody>
          <a:bodyPr/>
          <a:lstStyle/>
          <a:p>
            <a:pPr>
              <a:defRPr/>
            </a:pPr>
            <a:fld id="{D018D9C5-E644-414B-97B6-66097F7A7F26}" type="slidenum">
              <a:rPr lang="en-US" smtClean="0"/>
              <a:pPr>
                <a:defRPr/>
              </a:pPr>
              <a:t>3</a:t>
            </a:fld>
            <a:endParaRPr lang="en-US" dirty="0"/>
          </a:p>
        </p:txBody>
      </p:sp>
    </p:spTree>
    <p:extLst>
      <p:ext uri="{BB962C8B-B14F-4D97-AF65-F5344CB8AC3E}">
        <p14:creationId xmlns:p14="http://schemas.microsoft.com/office/powerpoint/2010/main" val="2835358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5" name="Content Placeholder 4"/>
          <p:cNvSpPr>
            <a:spLocks noGrp="1"/>
          </p:cNvSpPr>
          <p:nvPr>
            <p:ph sz="quarter" idx="15"/>
          </p:nvPr>
        </p:nvSpPr>
        <p:spPr>
          <a:xfrm>
            <a:off x="457200" y="1280160"/>
            <a:ext cx="11458992" cy="4846320"/>
          </a:xfrm>
        </p:spPr>
        <p:txBody>
          <a:bodyPr>
            <a:normAutofit/>
          </a:bodyPr>
          <a:lstStyle/>
          <a:p>
            <a:r>
              <a:rPr lang="en-US" dirty="0"/>
              <a:t>Provides an opportunity to </a:t>
            </a:r>
            <a:r>
              <a:rPr lang="en-US" b="1" dirty="0"/>
              <a:t>actively involve students</a:t>
            </a:r>
            <a:r>
              <a:rPr lang="en-US" dirty="0"/>
              <a:t> in understanding and improving their academic outcomes. </a:t>
            </a:r>
          </a:p>
          <a:p>
            <a:r>
              <a:rPr lang="en-US" dirty="0"/>
              <a:t>An </a:t>
            </a:r>
            <a:r>
              <a:rPr lang="en-US" b="1" dirty="0"/>
              <a:t>efficient</a:t>
            </a:r>
            <a:r>
              <a:rPr lang="en-US" dirty="0"/>
              <a:t> and </a:t>
            </a:r>
            <a:r>
              <a:rPr lang="en-US" b="1" dirty="0"/>
              <a:t>effective</a:t>
            </a:r>
            <a:r>
              <a:rPr lang="en-US" dirty="0"/>
              <a:t> way to improve academic skills, self-efficacy, and academic motivation.</a:t>
            </a:r>
          </a:p>
          <a:p>
            <a:r>
              <a:rPr lang="en-US" dirty="0"/>
              <a:t>Aligns with </a:t>
            </a:r>
            <a:r>
              <a:rPr lang="en-US" b="1" dirty="0"/>
              <a:t>growth mindset </a:t>
            </a:r>
            <a:r>
              <a:rPr lang="en-US" dirty="0"/>
              <a:t>approach.</a:t>
            </a:r>
          </a:p>
          <a:p>
            <a:pPr lvl="1"/>
            <a:r>
              <a:rPr lang="en-US" spc="-30" dirty="0"/>
              <a:t>Abilities are improvable through high-quality instruction and student efforts.</a:t>
            </a:r>
          </a:p>
        </p:txBody>
      </p:sp>
      <p:pic>
        <p:nvPicPr>
          <p:cNvPr id="11" name="Graphic 10" descr="Professor female with solid fill">
            <a:extLst>
              <a:ext uri="{FF2B5EF4-FFF2-40B4-BE49-F238E27FC236}">
                <a16:creationId xmlns:a16="http://schemas.microsoft.com/office/drawing/2014/main" id="{6325BC22-0064-4E57-B4E5-B028E1DA82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0356" y="4715336"/>
            <a:ext cx="1323916" cy="1323916"/>
          </a:xfrm>
          <a:prstGeom prst="rect">
            <a:avLst/>
          </a:prstGeom>
        </p:spPr>
      </p:pic>
      <p:pic>
        <p:nvPicPr>
          <p:cNvPr id="10" name="Graphic 9" descr="Bar graph with upward trend with solid fill">
            <a:extLst>
              <a:ext uri="{FF2B5EF4-FFF2-40B4-BE49-F238E27FC236}">
                <a16:creationId xmlns:a16="http://schemas.microsoft.com/office/drawing/2014/main" id="{5C80F239-E64A-4FF6-964A-D235CE7055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1462" y="4737391"/>
            <a:ext cx="1398297" cy="1398297"/>
          </a:xfrm>
          <a:prstGeom prst="rect">
            <a:avLst/>
          </a:prstGeom>
        </p:spPr>
      </p:pic>
      <p:pic>
        <p:nvPicPr>
          <p:cNvPr id="8" name="Graphic 7" descr="School girl with solid fill">
            <a:extLst>
              <a:ext uri="{FF2B5EF4-FFF2-40B4-BE49-F238E27FC236}">
                <a16:creationId xmlns:a16="http://schemas.microsoft.com/office/drawing/2014/main" id="{2C0A9C47-B1C1-4B81-8D59-62009B515C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09759" y="4584533"/>
            <a:ext cx="1541947" cy="1541947"/>
          </a:xfrm>
          <a:prstGeom prst="rect">
            <a:avLst/>
          </a:prstGeom>
        </p:spPr>
      </p:pic>
      <p:pic>
        <p:nvPicPr>
          <p:cNvPr id="7" name="Graphic 6" descr="Thought bubble outline">
            <a:extLst>
              <a:ext uri="{FF2B5EF4-FFF2-40B4-BE49-F238E27FC236}">
                <a16:creationId xmlns:a16="http://schemas.microsoft.com/office/drawing/2014/main" id="{637A9C94-E165-438C-B48C-BAD76A5B46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23251" y="4235431"/>
            <a:ext cx="1056910" cy="1056910"/>
          </a:xfrm>
          <a:prstGeom prst="rect">
            <a:avLst/>
          </a:prstGeom>
        </p:spPr>
      </p:pic>
      <p:pic>
        <p:nvPicPr>
          <p:cNvPr id="9" name="Graphic 8" descr="Lightbulb and gear outline">
            <a:extLst>
              <a:ext uri="{FF2B5EF4-FFF2-40B4-BE49-F238E27FC236}">
                <a16:creationId xmlns:a16="http://schemas.microsoft.com/office/drawing/2014/main" id="{00091B4C-B665-47DF-A99F-841C25470CE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70215" y="4621832"/>
            <a:ext cx="1417420" cy="1417420"/>
          </a:xfrm>
          <a:prstGeom prst="rect">
            <a:avLst/>
          </a:prstGeom>
        </p:spPr>
      </p:pic>
      <p:sp>
        <p:nvSpPr>
          <p:cNvPr id="6" name="Text Placeholder 5">
            <a:extLst>
              <a:ext uri="{FF2B5EF4-FFF2-40B4-BE49-F238E27FC236}">
                <a16:creationId xmlns:a16="http://schemas.microsoft.com/office/drawing/2014/main" id="{6BF14CD2-9B09-45E2-BE9E-E418F1F859CD}"/>
              </a:ext>
            </a:extLst>
          </p:cNvPr>
          <p:cNvSpPr>
            <a:spLocks noGrp="1"/>
          </p:cNvSpPr>
          <p:nvPr>
            <p:ph type="body" sz="quarter" idx="16"/>
          </p:nvPr>
        </p:nvSpPr>
        <p:spPr>
          <a:xfrm>
            <a:off x="457200" y="6135688"/>
            <a:ext cx="11337925" cy="192087"/>
          </a:xfrm>
        </p:spPr>
        <p:txBody>
          <a:bodyPr/>
          <a:lstStyle/>
          <a:p>
            <a:r>
              <a:rPr lang="en-US" dirty="0"/>
              <a:t>Baird et al., 2009; Barrett et al., 2020; Cho et al., 2011; Dweck, 2006</a:t>
            </a:r>
          </a:p>
        </p:txBody>
      </p:sp>
      <p:sp>
        <p:nvSpPr>
          <p:cNvPr id="4" name="Slide Number Placeholder 3"/>
          <p:cNvSpPr>
            <a:spLocks noGrp="1"/>
          </p:cNvSpPr>
          <p:nvPr>
            <p:ph type="sldNum" sz="quarter" idx="14"/>
          </p:nvPr>
        </p:nvSpPr>
        <p:spPr/>
        <p:txBody>
          <a:bodyPr/>
          <a:lstStyle/>
          <a:p>
            <a:fld id="{99A20822-4A49-4D36-86E3-300BA48D3F00}" type="slidenum">
              <a:rPr lang="en-US" smtClean="0"/>
              <a:pPr/>
              <a:t>30</a:t>
            </a:fld>
            <a:endParaRPr lang="en-US" dirty="0"/>
          </a:p>
        </p:txBody>
      </p:sp>
    </p:spTree>
    <p:extLst>
      <p:ext uri="{BB962C8B-B14F-4D97-AF65-F5344CB8AC3E}">
        <p14:creationId xmlns:p14="http://schemas.microsoft.com/office/powerpoint/2010/main" val="845480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5" name="Content Placeholder 4"/>
          <p:cNvSpPr>
            <a:spLocks noGrp="1"/>
          </p:cNvSpPr>
          <p:nvPr>
            <p:ph sz="quarter" idx="15"/>
          </p:nvPr>
        </p:nvSpPr>
        <p:spPr/>
        <p:txBody>
          <a:bodyPr vert="horz" lIns="0" tIns="0" rIns="0" bIns="0" rtlCol="0" anchor="t">
            <a:normAutofit/>
          </a:bodyPr>
          <a:lstStyle/>
          <a:p>
            <a:pPr marL="347663" indent="-347663"/>
            <a:r>
              <a:rPr lang="en-US" sz="2200" b="1" dirty="0">
                <a:ea typeface="+mn-lt"/>
                <a:cs typeface="+mn-lt"/>
              </a:rPr>
              <a:t>PROGRESS Center, </a:t>
            </a:r>
            <a:r>
              <a:rPr lang="en-US" sz="2200" i="1" dirty="0">
                <a:ea typeface="+mn-lt"/>
                <a:cs typeface="+mn-lt"/>
              </a:rPr>
              <a:t>Monitoring Progress Tip Sheets and Webinar</a:t>
            </a:r>
            <a:r>
              <a:rPr lang="en-US" sz="2200" dirty="0">
                <a:ea typeface="+mn-lt"/>
                <a:cs typeface="+mn-lt"/>
              </a:rPr>
              <a:t>. Visit us at </a:t>
            </a:r>
            <a:r>
              <a:rPr lang="en-US" sz="2200" dirty="0">
                <a:ea typeface="+mn-lt"/>
                <a:cs typeface="+mn-lt"/>
                <a:hlinkClick r:id="rId3"/>
              </a:rPr>
              <a:t>www.promotingPROGRESS.org</a:t>
            </a:r>
            <a:r>
              <a:rPr lang="en-US" sz="2200" dirty="0">
                <a:ea typeface="+mn-lt"/>
                <a:cs typeface="+mn-lt"/>
              </a:rPr>
              <a:t> to learn more.</a:t>
            </a:r>
            <a:endParaRPr lang="en-US" sz="2200" dirty="0"/>
          </a:p>
          <a:p>
            <a:pPr marL="347663" indent="-347663"/>
            <a:r>
              <a:rPr lang="en-US" sz="2200" b="1" dirty="0"/>
              <a:t>Center on Multi-Tiered System of Supports, </a:t>
            </a:r>
            <a:r>
              <a:rPr lang="en-US" sz="2200" i="1" dirty="0"/>
              <a:t>Components of Progress Monitoring. </a:t>
            </a:r>
            <a:r>
              <a:rPr lang="en-US" sz="2200" dirty="0"/>
              <a:t>Visit the MTSS Center at </a:t>
            </a:r>
            <a:r>
              <a:rPr lang="en-US" sz="2200" dirty="0">
                <a:hlinkClick r:id="rId4"/>
              </a:rPr>
              <a:t>www.MTSS4success.org</a:t>
            </a:r>
            <a:r>
              <a:rPr lang="en-US" sz="2200" dirty="0"/>
              <a:t>.</a:t>
            </a:r>
          </a:p>
          <a:p>
            <a:pPr marL="347663" indent="-347663">
              <a:buFont typeface="Times New Roman" panose="020F0502020204030204" pitchFamily="34" charset="0"/>
              <a:buChar char="•"/>
            </a:pPr>
            <a:r>
              <a:rPr lang="en-US" sz="2200" b="1" dirty="0">
                <a:ea typeface="+mn-lt"/>
                <a:cs typeface="+mn-lt"/>
              </a:rPr>
              <a:t>National Center on Intensive Intervention</a:t>
            </a:r>
            <a:r>
              <a:rPr lang="en-US" sz="2200" dirty="0">
                <a:ea typeface="+mn-lt"/>
                <a:cs typeface="+mn-lt"/>
              </a:rPr>
              <a:t>, </a:t>
            </a:r>
            <a:r>
              <a:rPr lang="en-US" sz="2200" i="1" dirty="0">
                <a:ea typeface="+mn-lt"/>
                <a:cs typeface="+mn-lt"/>
              </a:rPr>
              <a:t>Progress Monitoring Resources</a:t>
            </a:r>
            <a:r>
              <a:rPr lang="en-US" sz="2200" dirty="0">
                <a:ea typeface="+mn-lt"/>
                <a:cs typeface="+mn-lt"/>
              </a:rPr>
              <a:t>. Visit NCII at </a:t>
            </a:r>
            <a:r>
              <a:rPr lang="en-US" sz="2200" dirty="0">
                <a:ea typeface="+mn-lt"/>
                <a:cs typeface="+mn-lt"/>
                <a:hlinkClick r:id="rId5"/>
              </a:rPr>
              <a:t>www.intensiveintervention.org.</a:t>
            </a:r>
          </a:p>
          <a:p>
            <a:pPr marL="347663" indent="-347663">
              <a:buFont typeface="Times New Roman" panose="020F0502020204030204" pitchFamily="34" charset="0"/>
            </a:pPr>
            <a:r>
              <a:rPr lang="en-US" sz="2200" b="1" dirty="0">
                <a:ea typeface="+mn-lt"/>
                <a:cs typeface="+mn-lt"/>
              </a:rPr>
              <a:t>Furey, J., &amp; Loftus-Rattan, S. M. (2021, July)</a:t>
            </a:r>
            <a:r>
              <a:rPr lang="en-US" sz="2200" dirty="0">
                <a:ea typeface="+mn-lt"/>
                <a:cs typeface="+mn-lt"/>
              </a:rPr>
              <a:t>. Actively involving students with learning disabilities in progress monitoring practices. </a:t>
            </a:r>
            <a:r>
              <a:rPr lang="en-US" sz="2200" i="1" dirty="0">
                <a:ea typeface="+mn-lt"/>
                <a:cs typeface="+mn-lt"/>
              </a:rPr>
              <a:t>Intervention in School and Clinic. </a:t>
            </a:r>
            <a:r>
              <a:rPr lang="en-US" sz="2200" dirty="0">
                <a:ea typeface="+mn-lt"/>
                <a:cs typeface="+mn-lt"/>
                <a:hlinkClick r:id="rId6"/>
              </a:rPr>
              <a:t>https://doi.org/10.1177%2F10534512211032618</a:t>
            </a:r>
            <a:r>
              <a:rPr lang="en-US" sz="2200" dirty="0">
                <a:ea typeface="+mn-lt"/>
                <a:cs typeface="+mn-lt"/>
              </a:rPr>
              <a:t>    </a:t>
            </a:r>
          </a:p>
          <a:p>
            <a:pPr marL="320040"/>
            <a:endParaRPr lang="en-US" dirty="0"/>
          </a:p>
          <a:p>
            <a:pPr marL="320040" lvl="1" indent="0">
              <a:buNone/>
            </a:pPr>
            <a:endParaRPr lang="en-US" dirty="0"/>
          </a:p>
        </p:txBody>
      </p:sp>
      <p:sp>
        <p:nvSpPr>
          <p:cNvPr id="6" name="Text Placeholder 5">
            <a:extLst>
              <a:ext uri="{FF2B5EF4-FFF2-40B4-BE49-F238E27FC236}">
                <a16:creationId xmlns:a16="http://schemas.microsoft.com/office/drawing/2014/main" id="{6BF14CD2-9B09-45E2-BE9E-E418F1F859CD}"/>
              </a:ext>
            </a:extLst>
          </p:cNvPr>
          <p:cNvSpPr>
            <a:spLocks noGrp="1"/>
          </p:cNvSpPr>
          <p:nvPr>
            <p:ph type="body" sz="quarter" idx="16"/>
          </p:nvPr>
        </p:nvSpPr>
        <p:spPr/>
        <p:txBody>
          <a:bodyPr/>
          <a:lstStyle/>
          <a:p>
            <a:r>
              <a:rPr lang="en-US" i="1" dirty="0"/>
              <a:t>Sources: </a:t>
            </a:r>
            <a:r>
              <a:rPr lang="en-US" dirty="0"/>
              <a:t>Center on MTSS (2021); Furey and Loftus-Rattan (2021); NCII (2021); Progress Center (2021)</a:t>
            </a:r>
          </a:p>
        </p:txBody>
      </p:sp>
      <p:sp>
        <p:nvSpPr>
          <p:cNvPr id="4" name="Slide Number Placeholder 3"/>
          <p:cNvSpPr>
            <a:spLocks noGrp="1"/>
          </p:cNvSpPr>
          <p:nvPr>
            <p:ph type="sldNum" sz="quarter" idx="14"/>
          </p:nvPr>
        </p:nvSpPr>
        <p:spPr/>
        <p:txBody>
          <a:bodyPr/>
          <a:lstStyle/>
          <a:p>
            <a:fld id="{99A20822-4A49-4D36-86E3-300BA48D3F00}" type="slidenum">
              <a:rPr lang="en-US" smtClean="0"/>
              <a:pPr/>
              <a:t>31</a:t>
            </a:fld>
            <a:endParaRPr lang="en-US" dirty="0"/>
          </a:p>
        </p:txBody>
      </p:sp>
    </p:spTree>
    <p:extLst>
      <p:ext uri="{BB962C8B-B14F-4D97-AF65-F5344CB8AC3E}">
        <p14:creationId xmlns:p14="http://schemas.microsoft.com/office/powerpoint/2010/main" val="3647680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people asking for questions">
            <a:extLst>
              <a:ext uri="{FF2B5EF4-FFF2-40B4-BE49-F238E27FC236}">
                <a16:creationId xmlns:a16="http://schemas.microsoft.com/office/drawing/2014/main" id="{379AACC7-17DA-442F-A6DC-B30505236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354" y="91441"/>
            <a:ext cx="8699864" cy="62607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9BBCD6-1B3A-402B-BA13-F9D583BC4027}"/>
              </a:ext>
            </a:extLst>
          </p:cNvPr>
          <p:cNvSpPr>
            <a:spLocks noGrp="1"/>
          </p:cNvSpPr>
          <p:nvPr>
            <p:ph type="title"/>
          </p:nvPr>
        </p:nvSpPr>
        <p:spPr>
          <a:xfrm>
            <a:off x="3984172" y="1254034"/>
            <a:ext cx="3709851" cy="1107996"/>
          </a:xfrm>
        </p:spPr>
        <p:txBody>
          <a:bodyPr/>
          <a:lstStyle/>
          <a:p>
            <a:pPr algn="ctr"/>
            <a:r>
              <a:rPr lang="en-US" dirty="0">
                <a:solidFill>
                  <a:srgbClr val="0080A8"/>
                </a:solidFill>
              </a:rPr>
              <a:t>Questions?</a:t>
            </a:r>
          </a:p>
        </p:txBody>
      </p:sp>
      <p:sp>
        <p:nvSpPr>
          <p:cNvPr id="5" name="Slide Number Placeholder 4">
            <a:extLst>
              <a:ext uri="{FF2B5EF4-FFF2-40B4-BE49-F238E27FC236}">
                <a16:creationId xmlns:a16="http://schemas.microsoft.com/office/drawing/2014/main" id="{82E4D44A-20A4-4F85-BC79-9524D8B54348}"/>
              </a:ext>
            </a:extLst>
          </p:cNvPr>
          <p:cNvSpPr>
            <a:spLocks noGrp="1"/>
          </p:cNvSpPr>
          <p:nvPr>
            <p:ph type="sldNum" sz="quarter" idx="14"/>
          </p:nvPr>
        </p:nvSpPr>
        <p:spPr/>
        <p:txBody>
          <a:bodyPr/>
          <a:lstStyle/>
          <a:p>
            <a:fld id="{99A20822-4A49-4D36-86E3-300BA48D3F00}" type="slidenum">
              <a:rPr lang="en-US" smtClean="0"/>
              <a:pPr/>
              <a:t>32</a:t>
            </a:fld>
            <a:endParaRPr lang="en-US" dirty="0"/>
          </a:p>
        </p:txBody>
      </p:sp>
    </p:spTree>
    <p:extLst>
      <p:ext uri="{BB962C8B-B14F-4D97-AF65-F5344CB8AC3E}">
        <p14:creationId xmlns:p14="http://schemas.microsoft.com/office/powerpoint/2010/main" val="2665328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FAAA-2C0B-4355-81A5-166B81FCBBF2}"/>
              </a:ext>
            </a:extLst>
          </p:cNvPr>
          <p:cNvSpPr>
            <a:spLocks noGrp="1"/>
          </p:cNvSpPr>
          <p:nvPr>
            <p:ph type="title"/>
          </p:nvPr>
        </p:nvSpPr>
        <p:spPr>
          <a:xfrm>
            <a:off x="457200" y="190320"/>
            <a:ext cx="11338560" cy="1107996"/>
          </a:xfrm>
        </p:spPr>
        <p:txBody>
          <a:bodyPr/>
          <a:lstStyle/>
          <a:p>
            <a:r>
              <a:rPr lang="en-US" dirty="0"/>
              <a:t>Staying Connected With the </a:t>
            </a:r>
            <a:br>
              <a:rPr lang="en-US" dirty="0"/>
            </a:br>
            <a:r>
              <a:rPr lang="en-US" dirty="0"/>
              <a:t>PROGRESS Center</a:t>
            </a:r>
          </a:p>
        </p:txBody>
      </p:sp>
      <p:sp>
        <p:nvSpPr>
          <p:cNvPr id="18" name="Content Placeholder 17">
            <a:extLst>
              <a:ext uri="{FF2B5EF4-FFF2-40B4-BE49-F238E27FC236}">
                <a16:creationId xmlns:a16="http://schemas.microsoft.com/office/drawing/2014/main" id="{5BAF385E-BB16-46BD-9A58-1EFE980D0D0E}"/>
              </a:ext>
            </a:extLst>
          </p:cNvPr>
          <p:cNvSpPr>
            <a:spLocks noGrp="1"/>
          </p:cNvSpPr>
          <p:nvPr>
            <p:ph sz="quarter" idx="15"/>
          </p:nvPr>
        </p:nvSpPr>
        <p:spPr>
          <a:xfrm>
            <a:off x="457200" y="1500919"/>
            <a:ext cx="3613410" cy="1928081"/>
          </a:xfrm>
        </p:spPr>
        <p:txBody>
          <a:bodyPr/>
          <a:lstStyle/>
          <a:p>
            <a:pPr marL="0" indent="0">
              <a:buNone/>
            </a:pPr>
            <a:r>
              <a:rPr lang="en-US" dirty="0"/>
              <a:t>Connect with us on </a:t>
            </a:r>
            <a:r>
              <a:rPr lang="en-US" dirty="0">
                <a:hlinkClick r:id="rId3"/>
              </a:rPr>
              <a:t>Facebook</a:t>
            </a:r>
            <a:r>
              <a:rPr lang="en-US" dirty="0"/>
              <a:t> and </a:t>
            </a:r>
            <a:r>
              <a:rPr lang="en-US" dirty="0">
                <a:hlinkClick r:id="rId4"/>
              </a:rPr>
              <a:t>Twitter</a:t>
            </a:r>
            <a:r>
              <a:rPr lang="en-US" sz="2800" b="1" dirty="0"/>
              <a:t> @k12progress.</a:t>
            </a:r>
            <a:endParaRPr lang="en-US" b="1" dirty="0"/>
          </a:p>
        </p:txBody>
      </p:sp>
      <p:pic>
        <p:nvPicPr>
          <p:cNvPr id="27" name="Picture 26" descr="Cover from Facebook for the PROGRESS Center showing two cartoon students with backpacks and a pencil and color scribbling. The title PROGRES Center and @k12progress">
            <a:extLst>
              <a:ext uri="{FF2B5EF4-FFF2-40B4-BE49-F238E27FC236}">
                <a16:creationId xmlns:a16="http://schemas.microsoft.com/office/drawing/2014/main" id="{A5B5DFF9-BBCA-4D46-B083-E446A53B508F}"/>
              </a:ext>
            </a:extLst>
          </p:cNvPr>
          <p:cNvPicPr>
            <a:picLocks noChangeAspect="1"/>
          </p:cNvPicPr>
          <p:nvPr/>
        </p:nvPicPr>
        <p:blipFill rotWithShape="1">
          <a:blip r:embed="rId5"/>
          <a:srcRect t="29165"/>
          <a:stretch/>
        </p:blipFill>
        <p:spPr>
          <a:xfrm>
            <a:off x="3906216" y="1830401"/>
            <a:ext cx="5427035" cy="1928081"/>
          </a:xfrm>
          <a:prstGeom prst="rect">
            <a:avLst/>
          </a:prstGeom>
          <a:ln>
            <a:solidFill>
              <a:schemeClr val="bg1">
                <a:lumMod val="75000"/>
              </a:schemeClr>
            </a:solidFill>
          </a:ln>
        </p:spPr>
      </p:pic>
      <p:pic>
        <p:nvPicPr>
          <p:cNvPr id="25" name="Picture 24" descr="Cover of PROGRESS' Twitter page with a picture of a student with his hand raised and the words promoting progress for students with disabilities and the title the PROGRESS Center and @k12progress. ">
            <a:extLst>
              <a:ext uri="{FF2B5EF4-FFF2-40B4-BE49-F238E27FC236}">
                <a16:creationId xmlns:a16="http://schemas.microsoft.com/office/drawing/2014/main" id="{2861C538-85A8-45E5-95DE-712629C006C8}"/>
              </a:ext>
            </a:extLst>
          </p:cNvPr>
          <p:cNvPicPr>
            <a:picLocks noChangeAspect="1"/>
          </p:cNvPicPr>
          <p:nvPr/>
        </p:nvPicPr>
        <p:blipFill>
          <a:blip r:embed="rId6"/>
          <a:stretch>
            <a:fillRect/>
          </a:stretch>
        </p:blipFill>
        <p:spPr>
          <a:xfrm>
            <a:off x="7224513" y="258380"/>
            <a:ext cx="4691680" cy="2804134"/>
          </a:xfrm>
          <a:prstGeom prst="rect">
            <a:avLst/>
          </a:prstGeom>
          <a:ln>
            <a:solidFill>
              <a:schemeClr val="bg1">
                <a:lumMod val="75000"/>
              </a:schemeClr>
            </a:solidFill>
          </a:ln>
        </p:spPr>
      </p:pic>
      <p:pic>
        <p:nvPicPr>
          <p:cNvPr id="21" name="Picture 20" descr="Image of the sign up for the newsletter from the PROGRESS homepage showing join our mailing list to get the latest updates, a space for first name, last name, and email and a button to join. ">
            <a:extLst>
              <a:ext uri="{FF2B5EF4-FFF2-40B4-BE49-F238E27FC236}">
                <a16:creationId xmlns:a16="http://schemas.microsoft.com/office/drawing/2014/main" id="{9A5E0E34-9AD5-4DDA-B9CE-E2750D7D62C7}"/>
              </a:ext>
            </a:extLst>
          </p:cNvPr>
          <p:cNvPicPr>
            <a:picLocks noChangeAspect="1"/>
          </p:cNvPicPr>
          <p:nvPr/>
        </p:nvPicPr>
        <p:blipFill>
          <a:blip r:embed="rId7"/>
          <a:stretch>
            <a:fillRect/>
          </a:stretch>
        </p:blipFill>
        <p:spPr>
          <a:xfrm>
            <a:off x="380256" y="3988702"/>
            <a:ext cx="11612880" cy="1424581"/>
          </a:xfrm>
          <a:prstGeom prst="rect">
            <a:avLst/>
          </a:prstGeom>
        </p:spPr>
      </p:pic>
      <p:sp>
        <p:nvSpPr>
          <p:cNvPr id="22" name="Rectangle: Rounded Corners 21">
            <a:extLst>
              <a:ext uri="{FF2B5EF4-FFF2-40B4-BE49-F238E27FC236}">
                <a16:creationId xmlns:a16="http://schemas.microsoft.com/office/drawing/2014/main" id="{699B9A1C-52D2-49E5-BFE7-2BAEF53CAF07}"/>
              </a:ext>
            </a:extLst>
          </p:cNvPr>
          <p:cNvSpPr/>
          <p:nvPr/>
        </p:nvSpPr>
        <p:spPr>
          <a:xfrm>
            <a:off x="1093694" y="5565851"/>
            <a:ext cx="10004611" cy="49003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hlinkClick r:id="rId8"/>
              </a:rPr>
              <a:t>https://promotingprogress.org/news/connect-progress-center</a:t>
            </a:r>
            <a:r>
              <a:rPr lang="en-US" sz="2000" dirty="0"/>
              <a:t> </a:t>
            </a:r>
          </a:p>
        </p:txBody>
      </p:sp>
      <p:sp>
        <p:nvSpPr>
          <p:cNvPr id="5" name="Slide Number Placeholder 4">
            <a:extLst>
              <a:ext uri="{FF2B5EF4-FFF2-40B4-BE49-F238E27FC236}">
                <a16:creationId xmlns:a16="http://schemas.microsoft.com/office/drawing/2014/main" id="{1EF759E4-ED29-4F82-AC1F-1C511EAEBED9}"/>
              </a:ext>
            </a:extLst>
          </p:cNvPr>
          <p:cNvSpPr>
            <a:spLocks noGrp="1"/>
          </p:cNvSpPr>
          <p:nvPr>
            <p:ph type="sldNum" sz="quarter" idx="14"/>
          </p:nvPr>
        </p:nvSpPr>
        <p:spPr/>
        <p:txBody>
          <a:bodyPr/>
          <a:lstStyle/>
          <a:p>
            <a:fld id="{99A20822-4A49-4D36-86E3-300BA48D3F00}" type="slidenum">
              <a:rPr lang="en-US" smtClean="0"/>
              <a:pPr/>
              <a:t>33</a:t>
            </a:fld>
            <a:endParaRPr lang="en-US" dirty="0"/>
          </a:p>
        </p:txBody>
      </p:sp>
    </p:spTree>
    <p:extLst>
      <p:ext uri="{BB962C8B-B14F-4D97-AF65-F5344CB8AC3E}">
        <p14:creationId xmlns:p14="http://schemas.microsoft.com/office/powerpoint/2010/main" val="1357832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p>
        </p:txBody>
      </p:sp>
      <p:sp>
        <p:nvSpPr>
          <p:cNvPr id="13" name="Text Placeholder 12"/>
          <p:cNvSpPr>
            <a:spLocks noGrp="1"/>
          </p:cNvSpPr>
          <p:nvPr>
            <p:ph type="body" sz="quarter" idx="13"/>
          </p:nvPr>
        </p:nvSpPr>
        <p:spPr/>
        <p:txBody>
          <a:bodyPr/>
          <a:lstStyle/>
          <a:p>
            <a:pPr marL="457200">
              <a:spcBef>
                <a:spcPts val="1200"/>
              </a:spcBef>
            </a:pPr>
            <a:r>
              <a:rPr lang="en-US" sz="1800" dirty="0"/>
              <a:t>Baird, G. L., Scott, W. D., Dearing, E., &amp; Hamill, S. K. (2009). Cognitive self-regulation in youth with and without learning disabilities: Academic self-efficacy, theories of intelligence, learning vs. performance goal preferences, and effort attributions. </a:t>
            </a:r>
            <a:r>
              <a:rPr lang="en-US" sz="1800" i="1" dirty="0"/>
              <a:t>Journal of Social and Clinical Psychology, 28(7</a:t>
            </a:r>
            <a:r>
              <a:rPr lang="en-US" sz="1800" dirty="0"/>
              <a:t>), 881–908. </a:t>
            </a:r>
          </a:p>
          <a:p>
            <a:pPr marL="457200">
              <a:spcBef>
                <a:spcPts val="1200"/>
              </a:spcBef>
            </a:pPr>
            <a:r>
              <a:rPr lang="en-US" sz="1800" dirty="0"/>
              <a:t>Bandura, A. (1997). </a:t>
            </a:r>
            <a:r>
              <a:rPr lang="en-US" sz="1800" i="1" dirty="0"/>
              <a:t>Self-efficacy: The exercise of control. </a:t>
            </a:r>
            <a:r>
              <a:rPr lang="en-US" sz="1800" dirty="0"/>
              <a:t>Freeman. </a:t>
            </a:r>
          </a:p>
          <a:p>
            <a:pPr marL="457200">
              <a:spcBef>
                <a:spcPts val="1200"/>
              </a:spcBef>
            </a:pPr>
            <a:r>
              <a:rPr lang="en-US" sz="1800" dirty="0"/>
              <a:t>Barrett, C. A., Truckenmiller, A. J., &amp; Eckert, T. L. (2020). Performance feedback during writing instruction: A cost-effectiveness analysis. </a:t>
            </a:r>
            <a:r>
              <a:rPr lang="en-US" sz="1800" i="1" dirty="0"/>
              <a:t>School Psychology, 35(3</a:t>
            </a:r>
            <a:r>
              <a:rPr lang="en-US" sz="1800" dirty="0"/>
              <a:t>), 193–200. 10.1037/spq0000356</a:t>
            </a:r>
          </a:p>
          <a:p>
            <a:pPr marL="457200">
              <a:spcBef>
                <a:spcPts val="1200"/>
              </a:spcBef>
            </a:pPr>
            <a:r>
              <a:rPr lang="en-US" sz="1800" dirty="0"/>
              <a:t>Cho, H., Wehmeyer, M., &amp; Kingston, N. (2011). Elementary teachers’ knowledge and use of interventions and barriers to promoting student self-determination</a:t>
            </a:r>
            <a:r>
              <a:rPr lang="en-US" sz="1800" i="1" dirty="0"/>
              <a:t>. The Journal of Special Education, 45</a:t>
            </a:r>
            <a:r>
              <a:rPr lang="en-US" sz="1800" dirty="0"/>
              <a:t>(3), 149–156. 10.1177/0022466910362588 </a:t>
            </a:r>
          </a:p>
          <a:p>
            <a:pPr marL="457200">
              <a:spcBef>
                <a:spcPts val="1200"/>
              </a:spcBef>
            </a:pPr>
            <a:r>
              <a:rPr lang="en-US" sz="1800" dirty="0"/>
              <a:t>Cleary, T. J. (2009). Monitoring trends and accuracy of self-efficacy during interventions: Advantages and potential application settings. </a:t>
            </a:r>
            <a:r>
              <a:rPr lang="en-US" sz="1800" i="1" dirty="0"/>
              <a:t>Psychology in the Schools, 46</a:t>
            </a:r>
            <a:r>
              <a:rPr lang="en-US" sz="1800" dirty="0"/>
              <a:t>(2), 154–171. 10.1002/pits.20360 </a:t>
            </a:r>
          </a:p>
          <a:p>
            <a:pPr marL="457200">
              <a:spcBef>
                <a:spcPts val="1200"/>
              </a:spcBef>
            </a:pPr>
            <a:r>
              <a:rPr lang="en-US" sz="1800" dirty="0"/>
              <a:t>Codding, </a:t>
            </a:r>
            <a:r>
              <a:rPr lang="en-US" sz="1800" spc="-20" dirty="0"/>
              <a:t>R. S., Lewandowski, L. J., &amp; Eckert, T. L. (2005). Examining the efficacy of performance feedback and goal setting interventions: A comparison of two methods of goal setting. </a:t>
            </a:r>
            <a:r>
              <a:rPr lang="en-US" sz="1800" i="1" spc="-20" dirty="0"/>
              <a:t>Journal of Evidence-Based Practices for Schools, 6</a:t>
            </a:r>
            <a:r>
              <a:rPr lang="en-US" sz="1800" spc="-20" dirty="0"/>
              <a:t>, 42–58. </a:t>
            </a:r>
          </a:p>
        </p:txBody>
      </p:sp>
      <p:sp>
        <p:nvSpPr>
          <p:cNvPr id="2" name="Slide Number Placeholder 1">
            <a:extLst>
              <a:ext uri="{FF2B5EF4-FFF2-40B4-BE49-F238E27FC236}">
                <a16:creationId xmlns:a16="http://schemas.microsoft.com/office/drawing/2014/main" id="{25C9CB8E-AF01-4A37-8113-A4FD1FC4C79D}"/>
              </a:ext>
            </a:extLst>
          </p:cNvPr>
          <p:cNvSpPr>
            <a:spLocks noGrp="1"/>
          </p:cNvSpPr>
          <p:nvPr>
            <p:ph type="sldNum" sz="quarter" idx="15"/>
          </p:nvPr>
        </p:nvSpPr>
        <p:spPr/>
        <p:txBody>
          <a:bodyPr/>
          <a:lstStyle/>
          <a:p>
            <a:fld id="{99A20822-4A49-4D36-86E3-300BA48D3F00}" type="slidenum">
              <a:rPr lang="en-US" smtClean="0"/>
              <a:pPr/>
              <a:t>34</a:t>
            </a:fld>
            <a:endParaRPr lang="en-US" dirty="0"/>
          </a:p>
        </p:txBody>
      </p:sp>
    </p:spTree>
    <p:extLst>
      <p:ext uri="{BB962C8B-B14F-4D97-AF65-F5344CB8AC3E}">
        <p14:creationId xmlns:p14="http://schemas.microsoft.com/office/powerpoint/2010/main" val="2154251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p>
        </p:txBody>
      </p:sp>
      <p:sp>
        <p:nvSpPr>
          <p:cNvPr id="13" name="Text Placeholder 12"/>
          <p:cNvSpPr>
            <a:spLocks noGrp="1"/>
          </p:cNvSpPr>
          <p:nvPr>
            <p:ph type="body" sz="quarter" idx="13"/>
          </p:nvPr>
        </p:nvSpPr>
        <p:spPr/>
        <p:txBody>
          <a:bodyPr/>
          <a:lstStyle/>
          <a:p>
            <a:pPr marL="457200"/>
            <a:r>
              <a:rPr lang="en-US" sz="1800" dirty="0"/>
              <a:t>Conte, K. L., &amp; Hintze, J. M. (2000). The effects of performance feedback and goal setting on oral reading fluency within curriculum-based measurement. </a:t>
            </a:r>
            <a:r>
              <a:rPr lang="en-US" sz="1800" i="1" dirty="0"/>
              <a:t>Assessment for Effective Intervention, 25</a:t>
            </a:r>
            <a:r>
              <a:rPr lang="en-US" sz="1800" dirty="0"/>
              <a:t>, 85–98. https://doi.org/.1177/073724770002500201</a:t>
            </a:r>
          </a:p>
          <a:p>
            <a:pPr marL="457200"/>
            <a:r>
              <a:rPr lang="en-US" sz="1800" dirty="0"/>
              <a:t>Deci, E. L., &amp; Ryan, R. M. (2012). Motivation, personality, and development within embedded social contexts: An overview of self-determination theory. In R. M. Ryan (Ed.), </a:t>
            </a:r>
            <a:r>
              <a:rPr lang="en-US" sz="1800" i="1" dirty="0"/>
              <a:t>The Oxford handbook of human motivation</a:t>
            </a:r>
            <a:r>
              <a:rPr lang="en-US" sz="1800" dirty="0"/>
              <a:t> (pp. 85–110). Oxford University Press.</a:t>
            </a:r>
          </a:p>
          <a:p>
            <a:pPr marL="457200"/>
            <a:r>
              <a:rPr lang="en-US" sz="1800" dirty="0"/>
              <a:t>DeNaeghel, J., Van Keer, H., Vansteenkiste, M., &amp; Rosseel, Y. (2012). The relation between elementary students’ recreational and academic reading motivation, reading frequency, engagement, and comprehension: A self-determination theory perspective. </a:t>
            </a:r>
            <a:r>
              <a:rPr lang="en-US" sz="1800" i="1" dirty="0"/>
              <a:t>Journal of Educational Psychology, 104(4</a:t>
            </a:r>
            <a:r>
              <a:rPr lang="en-US" sz="1800" dirty="0"/>
              <a:t>), 1006–1021. 10.1037/a0027800</a:t>
            </a:r>
          </a:p>
          <a:p>
            <a:pPr marL="457200"/>
            <a:r>
              <a:rPr lang="en-US" sz="1800" dirty="0"/>
              <a:t>Dweck, C. S. (2006). </a:t>
            </a:r>
            <a:r>
              <a:rPr lang="en-US" sz="1800" i="1" dirty="0"/>
              <a:t>Mindset: The new psychology of success. </a:t>
            </a:r>
            <a:r>
              <a:rPr lang="en-US" sz="1800" dirty="0"/>
              <a:t>Random House.</a:t>
            </a:r>
          </a:p>
          <a:p>
            <a:pPr marL="457200"/>
            <a:r>
              <a:rPr lang="en-US" sz="1800" dirty="0"/>
              <a:t>Fuchs, L. S., Fuchs, D., Prentice, K., Burch, M., Hamlett, C. L., Owen, R., &amp; Schroeter, K. (2003). Enhancing third-grade students’ mathematical problem solving with self-regulated learning strategies. </a:t>
            </a:r>
            <a:r>
              <a:rPr lang="en-US" sz="1800" i="1" dirty="0"/>
              <a:t>Journal of Educational Psychology, 95</a:t>
            </a:r>
            <a:r>
              <a:rPr lang="en-US" sz="1800" dirty="0"/>
              <a:t>(2), 306–315. https://doi.org/10.1037/0022-0663.95.2.306</a:t>
            </a:r>
          </a:p>
          <a:p>
            <a:pPr marL="457200"/>
            <a:endParaRPr lang="en-US" sz="1800" dirty="0"/>
          </a:p>
        </p:txBody>
      </p:sp>
      <p:sp>
        <p:nvSpPr>
          <p:cNvPr id="2" name="Slide Number Placeholder 1">
            <a:extLst>
              <a:ext uri="{FF2B5EF4-FFF2-40B4-BE49-F238E27FC236}">
                <a16:creationId xmlns:a16="http://schemas.microsoft.com/office/drawing/2014/main" id="{25C9CB8E-AF01-4A37-8113-A4FD1FC4C79D}"/>
              </a:ext>
            </a:extLst>
          </p:cNvPr>
          <p:cNvSpPr>
            <a:spLocks noGrp="1"/>
          </p:cNvSpPr>
          <p:nvPr>
            <p:ph type="sldNum" sz="quarter" idx="15"/>
          </p:nvPr>
        </p:nvSpPr>
        <p:spPr/>
        <p:txBody>
          <a:bodyPr/>
          <a:lstStyle/>
          <a:p>
            <a:fld id="{99A20822-4A49-4D36-86E3-300BA48D3F00}" type="slidenum">
              <a:rPr lang="en-US" smtClean="0"/>
              <a:pPr/>
              <a:t>35</a:t>
            </a:fld>
            <a:endParaRPr lang="en-US" dirty="0"/>
          </a:p>
        </p:txBody>
      </p:sp>
    </p:spTree>
    <p:extLst>
      <p:ext uri="{BB962C8B-B14F-4D97-AF65-F5344CB8AC3E}">
        <p14:creationId xmlns:p14="http://schemas.microsoft.com/office/powerpoint/2010/main" val="343432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p>
        </p:txBody>
      </p:sp>
      <p:sp>
        <p:nvSpPr>
          <p:cNvPr id="13" name="Text Placeholder 12"/>
          <p:cNvSpPr>
            <a:spLocks noGrp="1"/>
          </p:cNvSpPr>
          <p:nvPr>
            <p:ph type="body" sz="quarter" idx="13"/>
          </p:nvPr>
        </p:nvSpPr>
        <p:spPr/>
        <p:txBody>
          <a:bodyPr/>
          <a:lstStyle/>
          <a:p>
            <a:pPr marL="457200"/>
            <a:r>
              <a:rPr lang="en-US" sz="1800" dirty="0"/>
              <a:t>Furey, J., &amp; Loftus-Rattan, S. M. (2021). Actively Involving Students With Learning Disabilities in Progress Monitoring Practices. </a:t>
            </a:r>
            <a:r>
              <a:rPr lang="en-US" sz="1800" i="1" dirty="0"/>
              <a:t>Intervention in School and Clinic, </a:t>
            </a:r>
            <a:r>
              <a:rPr lang="en-US" sz="1800" dirty="0"/>
              <a:t>10534512211032618. </a:t>
            </a:r>
          </a:p>
          <a:p>
            <a:pPr marL="457200"/>
            <a:r>
              <a:rPr lang="en-US" sz="1800" dirty="0"/>
              <a:t>Graham, S., &amp; Harris, K. R. (2003). Students with learning disabilities and the process of writing: A meta-analysis of SRSD studies. In H. L. Swanson, K. R. Harris, &amp; S. Graham (Eds.), </a:t>
            </a:r>
            <a:r>
              <a:rPr lang="en-US" sz="1800" i="1" dirty="0"/>
              <a:t>Handbook of learning disabilities </a:t>
            </a:r>
            <a:r>
              <a:rPr lang="en-US" sz="1800" dirty="0"/>
              <a:t>(pp. 323–344). The Guilford Press.</a:t>
            </a:r>
          </a:p>
          <a:p>
            <a:pPr marL="457200"/>
            <a:r>
              <a:rPr lang="en-US" sz="1800" dirty="0"/>
              <a:t>Joseph, L. M., &amp; Eveleigh, E. L. (2009). A review of the effects of self-monitoring on reading performance of students with disabilities. </a:t>
            </a:r>
            <a:r>
              <a:rPr lang="en-US" sz="1800" i="1" dirty="0"/>
              <a:t>The Journal of Special Education, 45(1</a:t>
            </a:r>
            <a:r>
              <a:rPr lang="en-US" sz="1800" dirty="0"/>
              <a:t>), 43–53. 10.1177/0022466909349145 </a:t>
            </a:r>
          </a:p>
          <a:p>
            <a:pPr marL="457200"/>
            <a:r>
              <a:rPr lang="en-US" sz="1800" dirty="0"/>
              <a:t>Koenig, A., Eckert, T., &amp; Hier, B. O. (2016). Using performance feedback and goal setting to improve elementary students’ writing fluency: A randomized controlled trial</a:t>
            </a:r>
            <a:r>
              <a:rPr lang="en-US" sz="1800" i="1" dirty="0"/>
              <a:t>. School Psychology Review, 45</a:t>
            </a:r>
            <a:r>
              <a:rPr lang="en-US" sz="1800" dirty="0"/>
              <a:t>(3), 275–295. 10.17105/SPR45-3.275-295</a:t>
            </a:r>
          </a:p>
          <a:p>
            <a:pPr marL="457200"/>
            <a:r>
              <a:rPr lang="en-US" sz="1800" dirty="0"/>
              <a:t>Morgan, P. L., &amp; Sideridis, G. D. (2006). Contrasting the effectiveness of fluency interventions for students with or at risk for learning disabilities: A multilevel random coefficient modeling meta-analysis. </a:t>
            </a:r>
            <a:r>
              <a:rPr lang="en-US" sz="1800" i="1" dirty="0"/>
              <a:t>Learning Disabilities Research &amp; Practice, 21(5)</a:t>
            </a:r>
            <a:r>
              <a:rPr lang="en-US" sz="1800" dirty="0"/>
              <a:t>, 191–210. https://doi.org/10.1111/j.1540-5826.2006.00218.x </a:t>
            </a:r>
          </a:p>
          <a:p>
            <a:pPr marL="457200"/>
            <a:r>
              <a:rPr lang="en-US" sz="1800" dirty="0"/>
              <a:t>Pajares, F. (2006). Self-efficacy during childhood and adolescence: Implications for teachers and parents. In F. Pajares &amp; T. Urdan (Eds.), </a:t>
            </a:r>
            <a:r>
              <a:rPr lang="en-US" sz="1800" i="1" dirty="0"/>
              <a:t>Self-efficacy beliefs of adolescents </a:t>
            </a:r>
            <a:r>
              <a:rPr lang="en-US" sz="1800" dirty="0"/>
              <a:t>(pp. 339–367). Information Age Publishing.</a:t>
            </a:r>
          </a:p>
          <a:p>
            <a:pPr marL="457200"/>
            <a:endParaRPr lang="en-US" sz="1800" dirty="0"/>
          </a:p>
        </p:txBody>
      </p:sp>
      <p:sp>
        <p:nvSpPr>
          <p:cNvPr id="2" name="Slide Number Placeholder 1">
            <a:extLst>
              <a:ext uri="{FF2B5EF4-FFF2-40B4-BE49-F238E27FC236}">
                <a16:creationId xmlns:a16="http://schemas.microsoft.com/office/drawing/2014/main" id="{25C9CB8E-AF01-4A37-8113-A4FD1FC4C79D}"/>
              </a:ext>
            </a:extLst>
          </p:cNvPr>
          <p:cNvSpPr>
            <a:spLocks noGrp="1"/>
          </p:cNvSpPr>
          <p:nvPr>
            <p:ph type="sldNum" sz="quarter" idx="15"/>
          </p:nvPr>
        </p:nvSpPr>
        <p:spPr/>
        <p:txBody>
          <a:bodyPr/>
          <a:lstStyle/>
          <a:p>
            <a:fld id="{99A20822-4A49-4D36-86E3-300BA48D3F00}" type="slidenum">
              <a:rPr lang="en-US" smtClean="0"/>
              <a:pPr/>
              <a:t>36</a:t>
            </a:fld>
            <a:endParaRPr lang="en-US" dirty="0"/>
          </a:p>
        </p:txBody>
      </p:sp>
    </p:spTree>
    <p:extLst>
      <p:ext uri="{BB962C8B-B14F-4D97-AF65-F5344CB8AC3E}">
        <p14:creationId xmlns:p14="http://schemas.microsoft.com/office/powerpoint/2010/main" val="3307599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p>
        </p:txBody>
      </p:sp>
      <p:sp>
        <p:nvSpPr>
          <p:cNvPr id="13" name="Text Placeholder 12"/>
          <p:cNvSpPr>
            <a:spLocks noGrp="1"/>
          </p:cNvSpPr>
          <p:nvPr>
            <p:ph type="body" sz="quarter" idx="13"/>
          </p:nvPr>
        </p:nvSpPr>
        <p:spPr>
          <a:xfrm>
            <a:off x="457200" y="1098732"/>
            <a:ext cx="11338560" cy="5027748"/>
          </a:xfrm>
        </p:spPr>
        <p:txBody>
          <a:bodyPr vert="horz" lIns="0" tIns="0" rIns="0" bIns="0" rtlCol="0" anchor="t">
            <a:noAutofit/>
          </a:bodyPr>
          <a:lstStyle/>
          <a:p>
            <a:pPr marL="457200"/>
            <a:r>
              <a:rPr lang="en-US" sz="1800" dirty="0"/>
              <a:t>Petscher, Y., Al Otaiba, S., Wanzek, J., Rivas, B., &amp; Jones, F. (2017). The relation between global and specific mindset with reading outcomes for elementary school students. </a:t>
            </a:r>
            <a:r>
              <a:rPr lang="en-US" sz="1800" i="1" dirty="0"/>
              <a:t>Scientific Studies of Reading, 21</a:t>
            </a:r>
            <a:r>
              <a:rPr lang="en-US" sz="1800" dirty="0"/>
              <a:t>(5), 376–391. http://dx.doi.org/10.1080/10888438.2017.1313846 </a:t>
            </a:r>
          </a:p>
          <a:p>
            <a:pPr marL="457200"/>
            <a:r>
              <a:rPr lang="en-US" sz="1800" dirty="0"/>
              <a:t>Reeve, J. (2002). Self-determination theory applied to educational settings. In E. L. Deci &amp; R. M. Ryan (Eds.), </a:t>
            </a:r>
            <a:r>
              <a:rPr lang="en-US" sz="1800" i="1" dirty="0"/>
              <a:t>Handbook of self-determination research </a:t>
            </a:r>
            <a:r>
              <a:rPr lang="en-US" sz="1800" dirty="0"/>
              <a:t>(pp. 183–203). University of Rochester Press.</a:t>
            </a:r>
          </a:p>
          <a:p>
            <a:pPr marL="457200"/>
            <a:r>
              <a:rPr lang="en-US" sz="1800" dirty="0"/>
              <a:t>Schunk, D. H. (2003). Self-efficacy for reading and writing: Influence of modeling, goal setting, and self-evaluation. </a:t>
            </a:r>
            <a:r>
              <a:rPr lang="en-US" sz="1800" i="1" dirty="0"/>
              <a:t>Reading &amp; Writing Quarterly, 19(2</a:t>
            </a:r>
            <a:r>
              <a:rPr lang="en-US" sz="1800" dirty="0"/>
              <a:t>), 159–172. https://doi.org/10.1080/10573560308219 </a:t>
            </a:r>
          </a:p>
          <a:p>
            <a:pPr marL="457200"/>
            <a:r>
              <a:rPr lang="en-US" sz="1800" dirty="0"/>
              <a:t>Stroud, K. C., &amp; Reynolds, C. R. (2014). School Motivation and Learning Strategies (SMALSI). Western Psychological Services.</a:t>
            </a:r>
          </a:p>
          <a:p>
            <a:pPr marL="457200"/>
            <a:r>
              <a:rPr lang="en-US" sz="1800" dirty="0"/>
              <a:t>Truckenmiller, A. J., Eckert, T. L., Codding, R. S., &amp; </a:t>
            </a:r>
            <a:r>
              <a:rPr lang="en-US" sz="1800" dirty="0" err="1"/>
              <a:t>Petscher</a:t>
            </a:r>
            <a:r>
              <a:rPr lang="en-US" sz="1800" dirty="0"/>
              <a:t>, Y. (2014). Evaluating the impact of feedback on elementary aged students’ fluency growth in written expression: A randomized controlled trial.</a:t>
            </a:r>
            <a:r>
              <a:rPr lang="en-US" sz="1800" i="1" dirty="0"/>
              <a:t> Journal of School Psychology, 52(6</a:t>
            </a:r>
            <a:r>
              <a:rPr lang="en-US" sz="1800" dirty="0"/>
              <a:t>), 531–548. https://doi.org/10.1016/j.jsp.2014.09.001</a:t>
            </a:r>
          </a:p>
          <a:p>
            <a:pPr marL="457200"/>
            <a:r>
              <a:rPr lang="en-US" sz="1800" dirty="0">
                <a:ea typeface="+mn-lt"/>
                <a:cs typeface="+mn-lt"/>
              </a:rPr>
              <a:t>Wehmeyer, M. L., Sands, D. J., Doll, B., &amp; Palmer, S. (1997). The development of self-determination and implications for educational interventions with students with disabilities. International Journal of Disability, Development and Education, 44(4), 305–328. https://doi.org/10.1080/ 0156655970440403</a:t>
            </a:r>
            <a:endParaRPr lang="en-US" dirty="0"/>
          </a:p>
        </p:txBody>
      </p:sp>
      <p:sp>
        <p:nvSpPr>
          <p:cNvPr id="2" name="Slide Number Placeholder 1">
            <a:extLst>
              <a:ext uri="{FF2B5EF4-FFF2-40B4-BE49-F238E27FC236}">
                <a16:creationId xmlns:a16="http://schemas.microsoft.com/office/drawing/2014/main" id="{25C9CB8E-AF01-4A37-8113-A4FD1FC4C79D}"/>
              </a:ext>
            </a:extLst>
          </p:cNvPr>
          <p:cNvSpPr>
            <a:spLocks noGrp="1"/>
          </p:cNvSpPr>
          <p:nvPr>
            <p:ph type="sldNum" sz="quarter" idx="15"/>
          </p:nvPr>
        </p:nvSpPr>
        <p:spPr/>
        <p:txBody>
          <a:bodyPr/>
          <a:lstStyle/>
          <a:p>
            <a:fld id="{99A20822-4A49-4D36-86E3-300BA48D3F00}" type="slidenum">
              <a:rPr lang="en-US" smtClean="0"/>
              <a:pPr/>
              <a:t>37</a:t>
            </a:fld>
            <a:endParaRPr lang="en-US" dirty="0"/>
          </a:p>
        </p:txBody>
      </p:sp>
    </p:spTree>
    <p:extLst>
      <p:ext uri="{BB962C8B-B14F-4D97-AF65-F5344CB8AC3E}">
        <p14:creationId xmlns:p14="http://schemas.microsoft.com/office/powerpoint/2010/main" val="2405389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B352-C385-42AD-B5BB-9742A4873BB7}"/>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97316E42-8DD8-49FE-83DA-AB07D23951DD}"/>
              </a:ext>
            </a:extLst>
          </p:cNvPr>
          <p:cNvSpPr>
            <a:spLocks noGrp="1"/>
          </p:cNvSpPr>
          <p:nvPr>
            <p:ph sz="quarter" idx="14"/>
          </p:nvPr>
        </p:nvSpPr>
        <p:spPr/>
        <p:txBody>
          <a:bodyPr/>
          <a:lstStyle/>
          <a:p>
            <a:r>
              <a:rPr lang="en-US" dirty="0"/>
              <a:t>This material was produced under the U.S. Department of Education, Office of Special Education Programs, Award No. H326C190002. David Emenheiser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a:p>
            <a:pPr marL="0" indent="0">
              <a:buNone/>
            </a:pPr>
            <a:endParaRPr lang="en-US" sz="2400" dirty="0"/>
          </a:p>
        </p:txBody>
      </p:sp>
      <p:sp>
        <p:nvSpPr>
          <p:cNvPr id="5" name="Slide Number Placeholder 4">
            <a:extLst>
              <a:ext uri="{FF2B5EF4-FFF2-40B4-BE49-F238E27FC236}">
                <a16:creationId xmlns:a16="http://schemas.microsoft.com/office/drawing/2014/main" id="{B54EBDF2-65A8-4295-80FC-5E8929498C09}"/>
              </a:ext>
            </a:extLst>
          </p:cNvPr>
          <p:cNvSpPr>
            <a:spLocks noGrp="1"/>
          </p:cNvSpPr>
          <p:nvPr>
            <p:ph type="sldNum" sz="quarter" idx="12"/>
          </p:nvPr>
        </p:nvSpPr>
        <p:spPr/>
        <p:txBody>
          <a:bodyPr/>
          <a:lstStyle/>
          <a:p>
            <a:fld id="{99A20822-4A49-4D36-86E3-300BA48D3F00}" type="slidenum">
              <a:rPr lang="en-US" smtClean="0"/>
              <a:pPr/>
              <a:t>38</a:t>
            </a:fld>
            <a:endParaRPr lang="en-US" dirty="0"/>
          </a:p>
        </p:txBody>
      </p:sp>
    </p:spTree>
    <p:extLst>
      <p:ext uri="{BB962C8B-B14F-4D97-AF65-F5344CB8AC3E}">
        <p14:creationId xmlns:p14="http://schemas.microsoft.com/office/powerpoint/2010/main" val="3793335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D29D-FF28-4296-8B99-363294EC7284}"/>
              </a:ext>
            </a:extLst>
          </p:cNvPr>
          <p:cNvSpPr>
            <a:spLocks noGrp="1"/>
          </p:cNvSpPr>
          <p:nvPr>
            <p:ph type="ctrTitle"/>
          </p:nvPr>
        </p:nvSpPr>
        <p:spPr>
          <a:xfrm>
            <a:off x="426719" y="-307777"/>
            <a:ext cx="5581229" cy="307777"/>
          </a:xfrm>
        </p:spPr>
        <p:txBody>
          <a:bodyPr vert="horz" wrap="square" lIns="0" tIns="0" rIns="0" bIns="0" rtlCol="0" anchor="b" anchorCtr="0">
            <a:spAutoFit/>
          </a:bodyPr>
          <a:lstStyle/>
          <a:p>
            <a:r>
              <a:rPr lang="en-US" dirty="0"/>
              <a:t>Contact us</a:t>
            </a:r>
          </a:p>
        </p:txBody>
      </p:sp>
      <p:sp>
        <p:nvSpPr>
          <p:cNvPr id="19" name="Subtitle 18">
            <a:extLst>
              <a:ext uri="{FF2B5EF4-FFF2-40B4-BE49-F238E27FC236}">
                <a16:creationId xmlns:a16="http://schemas.microsoft.com/office/drawing/2014/main" id="{449E4F9B-80A8-463E-A792-4E05468FD550}"/>
              </a:ext>
            </a:extLst>
          </p:cNvPr>
          <p:cNvSpPr>
            <a:spLocks noGrp="1"/>
          </p:cNvSpPr>
          <p:nvPr>
            <p:ph type="subTitle" idx="1"/>
          </p:nvPr>
        </p:nvSpPr>
        <p:spPr/>
        <p:txBody>
          <a:bodyPr vert="horz" lIns="0" tIns="0" rIns="0" bIns="0" rtlCol="0" anchor="t">
            <a:noAutofit/>
          </a:bodyPr>
          <a:lstStyle/>
          <a:p>
            <a:pPr lvl="0"/>
            <a:endParaRPr lang="en-US" dirty="0"/>
          </a:p>
          <a:p>
            <a:pPr lvl="0"/>
            <a:r>
              <a:rPr lang="en-US" dirty="0"/>
              <a:t>1400 Crystal Drive, 10th Floor</a:t>
            </a:r>
          </a:p>
          <a:p>
            <a:pPr lvl="0"/>
            <a:r>
              <a:rPr lang="en-US" dirty="0"/>
              <a:t>Arlington, VA 22202</a:t>
            </a:r>
          </a:p>
          <a:p>
            <a:pPr lvl="0"/>
            <a:r>
              <a:rPr lang="en-US" dirty="0"/>
              <a:t>202.403.5000</a:t>
            </a:r>
          </a:p>
          <a:p>
            <a:pPr lvl="0"/>
            <a:r>
              <a:rPr lang="en-US" dirty="0"/>
              <a:t>progresscenter@air.org</a:t>
            </a:r>
          </a:p>
          <a:p>
            <a:r>
              <a:rPr lang="en-US" dirty="0"/>
              <a:t>promotingprogress.org  |  www.air.org</a:t>
            </a:r>
          </a:p>
        </p:txBody>
      </p:sp>
      <p:sp>
        <p:nvSpPr>
          <p:cNvPr id="14" name="Text Placeholder 13">
            <a:extLst>
              <a:ext uri="{FF2B5EF4-FFF2-40B4-BE49-F238E27FC236}">
                <a16:creationId xmlns:a16="http://schemas.microsoft.com/office/drawing/2014/main" id="{349C7A23-C75C-49CC-9F32-8E10EB51BD9A}"/>
              </a:ext>
            </a:extLst>
          </p:cNvPr>
          <p:cNvSpPr>
            <a:spLocks noGrp="1"/>
          </p:cNvSpPr>
          <p:nvPr>
            <p:ph type="body" sz="quarter" idx="16"/>
          </p:nvPr>
        </p:nvSpPr>
        <p:spPr/>
        <p:txBody>
          <a:bodyPr/>
          <a:lstStyle/>
          <a:p>
            <a:r>
              <a:rPr lang="en-US" dirty="0">
                <a:hlinkClick r:id="rId3"/>
              </a:rPr>
              <a:t>https://www.facebook.com/k12PROGRESS/</a:t>
            </a:r>
            <a:r>
              <a:rPr lang="en-US" dirty="0"/>
              <a:t> </a:t>
            </a:r>
          </a:p>
          <a:p>
            <a:r>
              <a:rPr lang="en-US" dirty="0">
                <a:hlinkClick r:id="rId4"/>
              </a:rPr>
              <a:t>https://twitter.com/K12PROGRESS</a:t>
            </a:r>
            <a:endParaRPr lang="en-US" dirty="0"/>
          </a:p>
        </p:txBody>
      </p:sp>
      <p:sp>
        <p:nvSpPr>
          <p:cNvPr id="6" name="Text Placeholder 5">
            <a:extLst>
              <a:ext uri="{FF2B5EF4-FFF2-40B4-BE49-F238E27FC236}">
                <a16:creationId xmlns:a16="http://schemas.microsoft.com/office/drawing/2014/main" id="{300EFBB9-BE88-4B5E-82E8-306719CD85F1}"/>
              </a:ext>
            </a:extLst>
          </p:cNvPr>
          <p:cNvSpPr>
            <a:spLocks noGrp="1"/>
          </p:cNvSpPr>
          <p:nvPr>
            <p:ph type="body" sz="quarter" idx="14"/>
          </p:nvPr>
        </p:nvSpPr>
        <p:spPr/>
        <p:txBody>
          <a:bodyPr/>
          <a:lstStyle/>
          <a:p>
            <a:pPr lvl="0"/>
            <a:r>
              <a:rPr lang="en-US" dirty="0"/>
              <a:t>Notice of Trademark: “American Institutes for Research” and “AIR” are registered trademarks. All other brand, product, or company names are trademarks or registered trademarks of their respective owners.</a:t>
            </a:r>
          </a:p>
          <a:p>
            <a:pPr lvl="0"/>
            <a:r>
              <a:rPr lang="en-US" dirty="0"/>
              <a:t>This material was produced under the U.S. Department of Education, Office of Special Education Programs, Award No. H326C190002. David Emenheiser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 </a:t>
            </a:r>
          </a:p>
        </p:txBody>
      </p:sp>
      <p:sp>
        <p:nvSpPr>
          <p:cNvPr id="55" name="Text Placeholder 54">
            <a:extLst>
              <a:ext uri="{FF2B5EF4-FFF2-40B4-BE49-F238E27FC236}">
                <a16:creationId xmlns:a16="http://schemas.microsoft.com/office/drawing/2014/main" id="{A0C5A965-3FE0-4917-925E-8587F6588AE8}"/>
              </a:ext>
            </a:extLst>
          </p:cNvPr>
          <p:cNvSpPr>
            <a:spLocks noGrp="1"/>
          </p:cNvSpPr>
          <p:nvPr>
            <p:ph type="body" sz="quarter" idx="15"/>
          </p:nvPr>
        </p:nvSpPr>
        <p:spPr>
          <a:xfrm>
            <a:off x="11191222" y="6588098"/>
            <a:ext cx="484107" cy="107722"/>
          </a:xfrm>
        </p:spPr>
        <p:txBody>
          <a:bodyPr/>
          <a:lstStyle/>
          <a:p>
            <a:r>
              <a:rPr lang="en-US" dirty="0"/>
              <a:t>16794_12/21</a:t>
            </a:r>
          </a:p>
        </p:txBody>
      </p:sp>
    </p:spTree>
    <p:extLst>
      <p:ext uri="{BB962C8B-B14F-4D97-AF65-F5344CB8AC3E}">
        <p14:creationId xmlns:p14="http://schemas.microsoft.com/office/powerpoint/2010/main" val="159460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118C-D02A-4294-8D46-EDEC70B95C9E}"/>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FC2AF499-7741-4538-8686-B02DAEE5CF6A}"/>
              </a:ext>
            </a:extLst>
          </p:cNvPr>
          <p:cNvSpPr>
            <a:spLocks noGrp="1"/>
          </p:cNvSpPr>
          <p:nvPr>
            <p:ph sz="quarter" idx="15"/>
          </p:nvPr>
        </p:nvSpPr>
        <p:spPr>
          <a:xfrm>
            <a:off x="457199" y="1408176"/>
            <a:ext cx="11149861" cy="4343400"/>
          </a:xfrm>
        </p:spPr>
        <p:txBody>
          <a:bodyPr vert="horz" lIns="0" tIns="0" rIns="0" bIns="0" rtlCol="0" anchor="t">
            <a:normAutofit/>
          </a:bodyPr>
          <a:lstStyle/>
          <a:p>
            <a:pPr marL="0" indent="0">
              <a:buNone/>
            </a:pPr>
            <a:r>
              <a:rPr lang="en-US" dirty="0"/>
              <a:t>What is your current role that has led you to learn more about the statement of special education and services and aids for students with disabilities?</a:t>
            </a:r>
          </a:p>
        </p:txBody>
      </p:sp>
      <p:sp>
        <p:nvSpPr>
          <p:cNvPr id="5" name="Slide Number Placeholder 4">
            <a:extLst>
              <a:ext uri="{FF2B5EF4-FFF2-40B4-BE49-F238E27FC236}">
                <a16:creationId xmlns:a16="http://schemas.microsoft.com/office/drawing/2014/main" id="{B3DFF10F-4728-4867-B72A-D3A8E5F5F721}"/>
              </a:ext>
            </a:extLst>
          </p:cNvPr>
          <p:cNvSpPr>
            <a:spLocks noGrp="1"/>
          </p:cNvSpPr>
          <p:nvPr>
            <p:ph type="sldNum" sz="quarter" idx="14"/>
          </p:nvPr>
        </p:nvSpPr>
        <p:spPr/>
        <p:txBody>
          <a:bodyPr/>
          <a:lstStyle/>
          <a:p>
            <a:fld id="{99A20822-4A49-4D36-86E3-300BA48D3F00}" type="slidenum">
              <a:rPr lang="en-US" smtClean="0"/>
              <a:pPr/>
              <a:t>4</a:t>
            </a:fld>
            <a:endParaRPr lang="en-US" dirty="0"/>
          </a:p>
        </p:txBody>
      </p:sp>
    </p:spTree>
    <p:extLst>
      <p:ext uri="{BB962C8B-B14F-4D97-AF65-F5344CB8AC3E}">
        <p14:creationId xmlns:p14="http://schemas.microsoft.com/office/powerpoint/2010/main" val="347040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137666"/>
            <a:ext cx="11338560" cy="996696"/>
          </a:xfrm>
        </p:spPr>
        <p:txBody>
          <a:bodyPr/>
          <a:lstStyle/>
          <a:p>
            <a:pPr algn="ctr"/>
            <a:r>
              <a:rPr lang="en-US" dirty="0"/>
              <a:t>Meet the Presenters</a:t>
            </a:r>
          </a:p>
        </p:txBody>
      </p:sp>
      <p:pic>
        <p:nvPicPr>
          <p:cNvPr id="20" name="Picture Placeholder 19">
            <a:extLs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3" cstate="print">
            <a:extLst>
              <a:ext uri="{28A0092B-C50C-407E-A947-70E740481C1C}">
                <a14:useLocalDpi xmlns:a14="http://schemas.microsoft.com/office/drawing/2010/main" val="0"/>
              </a:ext>
            </a:extLst>
          </a:blip>
          <a:srcRect l="2397" t="3294" r="1731" b="24732"/>
          <a:stretch/>
        </p:blipFill>
        <p:spPr>
          <a:xfrm>
            <a:off x="2998469" y="1584266"/>
            <a:ext cx="1828800" cy="1828800"/>
          </a:xfrm>
        </p:spPr>
      </p:pic>
      <p:sp>
        <p:nvSpPr>
          <p:cNvPr id="7" name="Text Placeholder 6"/>
          <p:cNvSpPr>
            <a:spLocks noGrp="1"/>
          </p:cNvSpPr>
          <p:nvPr>
            <p:ph type="body" sz="quarter" idx="25"/>
          </p:nvPr>
        </p:nvSpPr>
        <p:spPr>
          <a:xfrm>
            <a:off x="2428875" y="3575434"/>
            <a:ext cx="2967989" cy="422526"/>
          </a:xfrm>
        </p:spPr>
        <p:txBody>
          <a:bodyPr>
            <a:normAutofit/>
          </a:bodyPr>
          <a:lstStyle/>
          <a:p>
            <a:r>
              <a:rPr lang="en-US" sz="2400" dirty="0">
                <a:solidFill>
                  <a:schemeClr val="tx2"/>
                </a:solidFill>
              </a:rPr>
              <a:t>Dr. Jenlyn Furey</a:t>
            </a:r>
          </a:p>
        </p:txBody>
      </p:sp>
      <p:sp>
        <p:nvSpPr>
          <p:cNvPr id="8" name="Text Placeholder 7"/>
          <p:cNvSpPr>
            <a:spLocks noGrp="1"/>
          </p:cNvSpPr>
          <p:nvPr>
            <p:ph type="body" sz="quarter" idx="26"/>
          </p:nvPr>
        </p:nvSpPr>
        <p:spPr>
          <a:xfrm>
            <a:off x="2318385" y="3997960"/>
            <a:ext cx="3188969" cy="2148840"/>
          </a:xfrm>
        </p:spPr>
        <p:txBody>
          <a:bodyPr/>
          <a:lstStyle/>
          <a:p>
            <a:r>
              <a:rPr lang="en-US" dirty="0">
                <a:solidFill>
                  <a:schemeClr val="tx2"/>
                </a:solidFill>
              </a:rPr>
              <a:t>Rhode Island College</a:t>
            </a:r>
          </a:p>
          <a:p>
            <a:r>
              <a:rPr lang="en-US" dirty="0">
                <a:solidFill>
                  <a:schemeClr val="tx2"/>
                </a:solidFill>
              </a:rPr>
              <a:t>Associate Professor, School Psychology Graduate Program</a:t>
            </a:r>
          </a:p>
        </p:txBody>
      </p:sp>
      <p:pic>
        <p:nvPicPr>
          <p:cNvPr id="22" name="Picture Placeholder 18">
            <a:extLst>
              <a:ext uri="{FF2B5EF4-FFF2-40B4-BE49-F238E27FC236}">
                <a16:creationId xmlns:a16="http://schemas.microsoft.com/office/drawing/2014/main" id="{6BB5BDD2-9E31-4C81-9424-B27780D59A94}"/>
              </a:ext>
              <a:ext uri="{C183D7F6-B498-43B3-948B-1728B52AA6E4}">
                <adec:decorative xmlns:adec="http://schemas.microsoft.com/office/drawing/2017/decorative" val="1"/>
              </a:ext>
            </a:extLst>
          </p:cNvPr>
          <p:cNvPicPr>
            <a:picLocks noGrp="1" noChangeAspect="1"/>
          </p:cNvPicPr>
          <p:nvPr>
            <p:ph type="pic" sz="quarter" idx="27"/>
          </p:nvPr>
        </p:nvPicPr>
        <p:blipFill rotWithShape="1">
          <a:blip r:embed="rId4" cstate="print">
            <a:extLst>
              <a:ext uri="{28A0092B-C50C-407E-A947-70E740481C1C}">
                <a14:useLocalDpi xmlns:a14="http://schemas.microsoft.com/office/drawing/2010/main" val="0"/>
              </a:ext>
            </a:extLst>
          </a:blip>
          <a:srcRect l="12290" t="658" r="13674" b="2652"/>
          <a:stretch/>
        </p:blipFill>
        <p:spPr>
          <a:xfrm>
            <a:off x="7387464" y="1584266"/>
            <a:ext cx="1867152" cy="1828800"/>
          </a:xfrm>
        </p:spPr>
      </p:pic>
      <p:sp>
        <p:nvSpPr>
          <p:cNvPr id="10" name="Text Placeholder 9"/>
          <p:cNvSpPr>
            <a:spLocks noGrp="1"/>
          </p:cNvSpPr>
          <p:nvPr>
            <p:ph type="body" sz="quarter" idx="28"/>
          </p:nvPr>
        </p:nvSpPr>
        <p:spPr>
          <a:xfrm>
            <a:off x="6336032" y="3585880"/>
            <a:ext cx="3970017" cy="522732"/>
          </a:xfrm>
        </p:spPr>
        <p:txBody>
          <a:bodyPr>
            <a:normAutofit/>
          </a:bodyPr>
          <a:lstStyle/>
          <a:p>
            <a:r>
              <a:rPr lang="en-US" sz="2400" dirty="0">
                <a:solidFill>
                  <a:schemeClr val="tx2"/>
                </a:solidFill>
              </a:rPr>
              <a:t>Dr. Susan Loftus-Rattan</a:t>
            </a:r>
          </a:p>
        </p:txBody>
      </p:sp>
      <p:sp>
        <p:nvSpPr>
          <p:cNvPr id="11" name="Text Placeholder 10"/>
          <p:cNvSpPr>
            <a:spLocks noGrp="1"/>
          </p:cNvSpPr>
          <p:nvPr>
            <p:ph type="body" sz="quarter" idx="29"/>
          </p:nvPr>
        </p:nvSpPr>
        <p:spPr>
          <a:xfrm>
            <a:off x="6482715" y="3997960"/>
            <a:ext cx="3676650" cy="2148840"/>
          </a:xfrm>
        </p:spPr>
        <p:txBody>
          <a:bodyPr/>
          <a:lstStyle/>
          <a:p>
            <a:r>
              <a:rPr lang="en-US" dirty="0">
                <a:solidFill>
                  <a:schemeClr val="tx2"/>
                </a:solidFill>
              </a:rPr>
              <a:t>Duquesne University</a:t>
            </a:r>
          </a:p>
          <a:p>
            <a:r>
              <a:rPr lang="en-US" dirty="0">
                <a:solidFill>
                  <a:schemeClr val="tx2"/>
                </a:solidFill>
              </a:rPr>
              <a:t>Assistant Professor, School Psychology Graduate Program</a:t>
            </a:r>
          </a:p>
        </p:txBody>
      </p:sp>
      <p:sp>
        <p:nvSpPr>
          <p:cNvPr id="18" name="Slide Number Placeholder 17"/>
          <p:cNvSpPr>
            <a:spLocks noGrp="1"/>
          </p:cNvSpPr>
          <p:nvPr>
            <p:ph type="sldNum" sz="quarter" idx="10"/>
          </p:nvPr>
        </p:nvSpPr>
        <p:spPr/>
        <p:txBody>
          <a:bodyPr/>
          <a:lstStyle/>
          <a:p>
            <a:fld id="{99A20822-4A49-4D36-86E3-300BA48D3F00}" type="slidenum">
              <a:rPr lang="en-US" smtClean="0"/>
              <a:pPr/>
              <a:t>5</a:t>
            </a:fld>
            <a:endParaRPr lang="en-US" dirty="0"/>
          </a:p>
        </p:txBody>
      </p:sp>
    </p:spTree>
    <p:extLst>
      <p:ext uri="{BB962C8B-B14F-4D97-AF65-F5344CB8AC3E}">
        <p14:creationId xmlns:p14="http://schemas.microsoft.com/office/powerpoint/2010/main" val="919452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Objectives</a:t>
            </a:r>
          </a:p>
        </p:txBody>
      </p:sp>
      <p:sp>
        <p:nvSpPr>
          <p:cNvPr id="2" name="Text Placeholder 1"/>
          <p:cNvSpPr>
            <a:spLocks noGrp="1"/>
          </p:cNvSpPr>
          <p:nvPr>
            <p:ph type="body" sz="quarter" idx="10"/>
          </p:nvPr>
        </p:nvSpPr>
        <p:spPr/>
        <p:txBody>
          <a:bodyPr>
            <a:normAutofit/>
          </a:bodyPr>
          <a:lstStyle/>
          <a:p>
            <a:r>
              <a:rPr lang="en-US" dirty="0"/>
              <a:t>Review progress monitoring research actively involving students.</a:t>
            </a:r>
            <a:endParaRPr lang="en-US" b="1" dirty="0"/>
          </a:p>
          <a:p>
            <a:r>
              <a:rPr lang="en-US" dirty="0"/>
              <a:t>Introduce six-step progress monitoring routine.</a:t>
            </a:r>
          </a:p>
          <a:p>
            <a:r>
              <a:rPr lang="en-US" dirty="0"/>
              <a:t>Share Six-Step Protocol: Progress Monitoring Performance Feedback and Goal-Setting Instructional Routine, Note-Taking Log, and Fidelity Checklist.</a:t>
            </a:r>
          </a:p>
          <a:p>
            <a:r>
              <a:rPr lang="en-US" dirty="0"/>
              <a:t>Evaluate outcomes using the six-step routine and protocol.</a:t>
            </a:r>
          </a:p>
          <a:p>
            <a:r>
              <a:rPr lang="en-US" dirty="0"/>
              <a:t>Share resources for effectively implementing progress monitoring. </a:t>
            </a:r>
          </a:p>
        </p:txBody>
      </p:sp>
      <p:sp>
        <p:nvSpPr>
          <p:cNvPr id="3" name="Slide Number Placeholder 2"/>
          <p:cNvSpPr>
            <a:spLocks noGrp="1"/>
          </p:cNvSpPr>
          <p:nvPr>
            <p:ph type="sldNum" sz="quarter" idx="12"/>
          </p:nvPr>
        </p:nvSpPr>
        <p:spPr/>
        <p:txBody>
          <a:bodyPr/>
          <a:lstStyle/>
          <a:p>
            <a:fld id="{99A20822-4A49-4D36-86E3-300BA48D3F00}" type="slidenum">
              <a:rPr lang="en-US" smtClean="0"/>
              <a:pPr/>
              <a:t>6</a:t>
            </a:fld>
            <a:endParaRPr lang="en-US" dirty="0"/>
          </a:p>
        </p:txBody>
      </p:sp>
    </p:spTree>
    <p:extLst>
      <p:ext uri="{BB962C8B-B14F-4D97-AF65-F5344CB8AC3E}">
        <p14:creationId xmlns:p14="http://schemas.microsoft.com/office/powerpoint/2010/main" val="637065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Agenda</a:t>
            </a:r>
          </a:p>
        </p:txBody>
      </p:sp>
      <p:sp>
        <p:nvSpPr>
          <p:cNvPr id="2" name="Text Placeholder 1"/>
          <p:cNvSpPr>
            <a:spLocks noGrp="1"/>
          </p:cNvSpPr>
          <p:nvPr>
            <p:ph type="body" sz="quarter" idx="10"/>
          </p:nvPr>
        </p:nvSpPr>
        <p:spPr/>
        <p:txBody>
          <a:bodyPr/>
          <a:lstStyle/>
          <a:p>
            <a:r>
              <a:rPr lang="en-US" dirty="0"/>
              <a:t> </a:t>
            </a:r>
            <a:r>
              <a:rPr lang="en-US" b="1" dirty="0"/>
              <a:t>Introduction and Review of Research</a:t>
            </a:r>
          </a:p>
          <a:p>
            <a:r>
              <a:rPr lang="en-US" dirty="0"/>
              <a:t> </a:t>
            </a:r>
            <a:r>
              <a:rPr lang="en-US" b="1" dirty="0"/>
              <a:t>Six-Step Protocol</a:t>
            </a:r>
          </a:p>
          <a:p>
            <a:pPr marL="977900" lvl="1"/>
            <a:r>
              <a:rPr lang="en-US" dirty="0"/>
              <a:t>Description</a:t>
            </a:r>
          </a:p>
          <a:p>
            <a:pPr marL="977900" lvl="1"/>
            <a:r>
              <a:rPr lang="en-US" dirty="0"/>
              <a:t>Materials Needed</a:t>
            </a:r>
          </a:p>
          <a:p>
            <a:pPr marL="977900" lvl="1"/>
            <a:r>
              <a:rPr lang="en-US" dirty="0"/>
              <a:t>Procedure</a:t>
            </a:r>
          </a:p>
          <a:p>
            <a:r>
              <a:rPr lang="en-US" dirty="0"/>
              <a:t> </a:t>
            </a:r>
            <a:r>
              <a:rPr lang="en-US" b="1" dirty="0"/>
              <a:t>Evaluating Outcomes</a:t>
            </a:r>
          </a:p>
          <a:p>
            <a:r>
              <a:rPr lang="en-US" dirty="0"/>
              <a:t> </a:t>
            </a:r>
            <a:r>
              <a:rPr lang="en-US" b="1" dirty="0"/>
              <a:t>Conclusion</a:t>
            </a:r>
          </a:p>
        </p:txBody>
      </p:sp>
      <p:sp>
        <p:nvSpPr>
          <p:cNvPr id="3" name="Slide Number Placeholder 2"/>
          <p:cNvSpPr>
            <a:spLocks noGrp="1"/>
          </p:cNvSpPr>
          <p:nvPr>
            <p:ph type="sldNum" sz="quarter" idx="12"/>
          </p:nvPr>
        </p:nvSpPr>
        <p:spPr/>
        <p:txBody>
          <a:bodyPr/>
          <a:lstStyle/>
          <a:p>
            <a:fld id="{99A20822-4A49-4D36-86E3-300BA48D3F00}" type="slidenum">
              <a:rPr lang="en-US" smtClean="0"/>
              <a:pPr/>
              <a:t>7</a:t>
            </a:fld>
            <a:endParaRPr lang="en-US" dirty="0"/>
          </a:p>
        </p:txBody>
      </p:sp>
    </p:spTree>
    <p:extLst>
      <p:ext uri="{BB962C8B-B14F-4D97-AF65-F5344CB8AC3E}">
        <p14:creationId xmlns:p14="http://schemas.microsoft.com/office/powerpoint/2010/main" val="1677143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MTSS and Progress Monitoring</a:t>
            </a:r>
          </a:p>
        </p:txBody>
      </p:sp>
      <p:sp>
        <p:nvSpPr>
          <p:cNvPr id="5" name="Content Placeholder 4"/>
          <p:cNvSpPr>
            <a:spLocks noGrp="1"/>
          </p:cNvSpPr>
          <p:nvPr>
            <p:ph sz="quarter" idx="15"/>
          </p:nvPr>
        </p:nvSpPr>
        <p:spPr>
          <a:xfrm>
            <a:off x="457200" y="1280160"/>
            <a:ext cx="5520519" cy="4846320"/>
          </a:xfrm>
        </p:spPr>
        <p:txBody>
          <a:bodyPr vert="horz" lIns="0" tIns="0" rIns="0" bIns="0" rtlCol="0" anchor="t">
            <a:normAutofit fontScale="92500" lnSpcReduction="20000"/>
          </a:bodyPr>
          <a:lstStyle/>
          <a:p>
            <a:pPr>
              <a:lnSpc>
                <a:spcPct val="110000"/>
              </a:lnSpc>
              <a:spcBef>
                <a:spcPts val="600"/>
              </a:spcBef>
            </a:pPr>
            <a:r>
              <a:rPr lang="en-US" dirty="0"/>
              <a:t>Key components of MTSS</a:t>
            </a:r>
          </a:p>
          <a:p>
            <a:pPr lvl="1">
              <a:lnSpc>
                <a:spcPct val="110000"/>
              </a:lnSpc>
            </a:pPr>
            <a:r>
              <a:rPr lang="en-US" dirty="0"/>
              <a:t>Assessment</a:t>
            </a:r>
          </a:p>
          <a:p>
            <a:pPr lvl="2">
              <a:lnSpc>
                <a:spcPct val="110000"/>
              </a:lnSpc>
            </a:pPr>
            <a:r>
              <a:rPr lang="en-US" dirty="0"/>
              <a:t>Screening</a:t>
            </a:r>
          </a:p>
          <a:p>
            <a:pPr lvl="2">
              <a:lnSpc>
                <a:spcPct val="110000"/>
              </a:lnSpc>
            </a:pPr>
            <a:r>
              <a:rPr lang="en-US" b="1" dirty="0"/>
              <a:t>Progress Monitoring </a:t>
            </a:r>
          </a:p>
          <a:p>
            <a:pPr lvl="3">
              <a:lnSpc>
                <a:spcPct val="110000"/>
              </a:lnSpc>
              <a:buFont typeface="Courier New" panose="02070309020205020404" pitchFamily="49" charset="0"/>
              <a:buChar char="o"/>
            </a:pPr>
            <a:r>
              <a:rPr lang="en-US" dirty="0"/>
              <a:t>Curriculum Based Measures (CBMs)*</a:t>
            </a:r>
          </a:p>
          <a:p>
            <a:pPr lvl="3">
              <a:lnSpc>
                <a:spcPct val="110000"/>
              </a:lnSpc>
              <a:buFont typeface="Courier New" panose="02070309020205020404" pitchFamily="49" charset="0"/>
              <a:buChar char="o"/>
            </a:pPr>
            <a:r>
              <a:rPr lang="en-US" dirty="0"/>
              <a:t>Performance Feedback (PF) and Goal Setting (GS)**</a:t>
            </a:r>
          </a:p>
          <a:p>
            <a:pPr lvl="1">
              <a:lnSpc>
                <a:spcPct val="110000"/>
              </a:lnSpc>
            </a:pPr>
            <a:r>
              <a:rPr lang="en-US" dirty="0"/>
              <a:t>Data-based decision making</a:t>
            </a:r>
          </a:p>
          <a:p>
            <a:pPr lvl="1">
              <a:lnSpc>
                <a:spcPct val="110000"/>
              </a:lnSpc>
            </a:pPr>
            <a:r>
              <a:rPr lang="en-US" dirty="0"/>
              <a:t>Multiple tiers of intervention</a:t>
            </a:r>
          </a:p>
          <a:p>
            <a:pPr lvl="1">
              <a:lnSpc>
                <a:spcPct val="110000"/>
              </a:lnSpc>
            </a:pPr>
            <a:r>
              <a:rPr lang="en-US" dirty="0"/>
              <a:t>Evidence-based practices</a:t>
            </a:r>
          </a:p>
        </p:txBody>
      </p:sp>
      <p:pic>
        <p:nvPicPr>
          <p:cNvPr id="8" name="Picture 7" descr="MTSS essential components graphic. Includes an outer circle with three circles indicating screening, progress monitoring, and multi-level prevention system. In the outer circle the text reads leadership and policy, professional capacity, and communication and collaboration. An inner circle includes text saying culturally responsive, evidence-based, and integrated. Bidirectional arrows point from the outer circle to an inner circle with data-based decision making. &#10;&#10;">
            <a:extLst>
              <a:ext uri="{FF2B5EF4-FFF2-40B4-BE49-F238E27FC236}">
                <a16:creationId xmlns:a16="http://schemas.microsoft.com/office/drawing/2014/main" id="{AD66E14D-546D-4ACC-A6B9-5EDDC9B2C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273" y="1280160"/>
            <a:ext cx="4820041" cy="4506738"/>
          </a:xfrm>
          <a:prstGeom prst="rect">
            <a:avLst/>
          </a:prstGeom>
        </p:spPr>
      </p:pic>
      <p:sp>
        <p:nvSpPr>
          <p:cNvPr id="7" name="Arrow: Left 6">
            <a:extLst>
              <a:ext uri="{FF2B5EF4-FFF2-40B4-BE49-F238E27FC236}">
                <a16:creationId xmlns:a16="http://schemas.microsoft.com/office/drawing/2014/main" id="{ACC21B13-0182-447D-B0F0-AF752531B960}"/>
              </a:ext>
            </a:extLst>
          </p:cNvPr>
          <p:cNvSpPr/>
          <p:nvPr/>
        </p:nvSpPr>
        <p:spPr>
          <a:xfrm rot="19320000">
            <a:off x="10491835" y="1132645"/>
            <a:ext cx="1275951" cy="1175874"/>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2"/>
                </a:solidFill>
                <a:cs typeface="Calibri"/>
              </a:rPr>
              <a:t>CBMs*</a:t>
            </a:r>
            <a:endParaRPr lang="en-US" sz="1200" dirty="0">
              <a:solidFill>
                <a:schemeClr val="tx2"/>
              </a:solidFill>
              <a:cs typeface="Calibri"/>
            </a:endParaRPr>
          </a:p>
          <a:p>
            <a:pPr algn="ctr"/>
            <a:r>
              <a:rPr lang="en-US" sz="1200" b="1" dirty="0">
                <a:solidFill>
                  <a:schemeClr val="tx2"/>
                </a:solidFill>
                <a:cs typeface="Calibri"/>
              </a:rPr>
              <a:t>PF and GS**</a:t>
            </a:r>
            <a:endParaRPr lang="en-US" sz="1200" dirty="0">
              <a:solidFill>
                <a:schemeClr val="tx2"/>
              </a:solidFill>
            </a:endParaRPr>
          </a:p>
        </p:txBody>
      </p:sp>
      <p:sp>
        <p:nvSpPr>
          <p:cNvPr id="3" name="TextBox 2">
            <a:extLst>
              <a:ext uri="{FF2B5EF4-FFF2-40B4-BE49-F238E27FC236}">
                <a16:creationId xmlns:a16="http://schemas.microsoft.com/office/drawing/2014/main" id="{FC5D8D64-0001-4D01-9342-4E72B3337937}"/>
              </a:ext>
            </a:extLst>
          </p:cNvPr>
          <p:cNvSpPr txBox="1"/>
          <p:nvPr/>
        </p:nvSpPr>
        <p:spPr>
          <a:xfrm>
            <a:off x="6096000" y="5912705"/>
            <a:ext cx="4566315" cy="369332"/>
          </a:xfrm>
          <a:prstGeom prst="rect">
            <a:avLst/>
          </a:prstGeom>
          <a:noFill/>
        </p:spPr>
        <p:txBody>
          <a:bodyPr wrap="square" rtlCol="0">
            <a:spAutoFit/>
          </a:bodyPr>
          <a:lstStyle/>
          <a:p>
            <a:r>
              <a:rPr lang="en-US" dirty="0"/>
              <a:t>Source: MTSS Center, </a:t>
            </a:r>
            <a:r>
              <a:rPr lang="en-US" dirty="0">
                <a:hlinkClick r:id="rId4"/>
              </a:rPr>
              <a:t>www.MTSS4Success.org</a:t>
            </a:r>
            <a:r>
              <a:rPr lang="en-US" dirty="0"/>
              <a:t> </a:t>
            </a:r>
          </a:p>
        </p:txBody>
      </p:sp>
      <p:sp>
        <p:nvSpPr>
          <p:cNvPr id="4" name="Slide Number Placeholder 3"/>
          <p:cNvSpPr>
            <a:spLocks noGrp="1"/>
          </p:cNvSpPr>
          <p:nvPr>
            <p:ph type="sldNum" sz="quarter" idx="14"/>
          </p:nvPr>
        </p:nvSpPr>
        <p:spPr/>
        <p:txBody>
          <a:bodyPr/>
          <a:lstStyle/>
          <a:p>
            <a:fld id="{99A20822-4A49-4D36-86E3-300BA48D3F00}" type="slidenum">
              <a:rPr lang="en-US" smtClean="0"/>
              <a:pPr/>
              <a:t>8</a:t>
            </a:fld>
            <a:endParaRPr lang="en-US" dirty="0"/>
          </a:p>
        </p:txBody>
      </p:sp>
    </p:spTree>
    <p:extLst>
      <p:ext uri="{BB962C8B-B14F-4D97-AF65-F5344CB8AC3E}">
        <p14:creationId xmlns:p14="http://schemas.microsoft.com/office/powerpoint/2010/main" val="64647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on Performance Feedback and Goal Setting</a:t>
            </a:r>
          </a:p>
        </p:txBody>
      </p:sp>
      <p:sp>
        <p:nvSpPr>
          <p:cNvPr id="5" name="Content Placeholder 4"/>
          <p:cNvSpPr>
            <a:spLocks noGrp="1"/>
          </p:cNvSpPr>
          <p:nvPr>
            <p:ph sz="quarter" idx="15"/>
          </p:nvPr>
        </p:nvSpPr>
        <p:spPr/>
        <p:txBody>
          <a:bodyPr vert="horz" lIns="0" tIns="0" rIns="0" bIns="0" rtlCol="0" anchor="t">
            <a:normAutofit fontScale="92500"/>
          </a:bodyPr>
          <a:lstStyle/>
          <a:p>
            <a:pPr marL="318770" indent="-318770"/>
            <a:r>
              <a:rPr lang="en-US" sz="3200" dirty="0"/>
              <a:t>Performance feedback and goals setting have been shown to improve</a:t>
            </a:r>
            <a:endParaRPr lang="en-US"/>
          </a:p>
          <a:p>
            <a:pPr lvl="1">
              <a:spcBef>
                <a:spcPts val="1200"/>
              </a:spcBef>
            </a:pPr>
            <a:r>
              <a:rPr lang="en-US" sz="3200" dirty="0"/>
              <a:t>Academic outcomes</a:t>
            </a:r>
          </a:p>
          <a:p>
            <a:pPr lvl="2"/>
            <a:r>
              <a:rPr lang="en-US" sz="3200" dirty="0"/>
              <a:t>Reading </a:t>
            </a:r>
            <a:r>
              <a:rPr lang="en-US" sz="2400" dirty="0"/>
              <a:t>(Conte &amp; Hintze, 2000; Joseph &amp; Eveleigh, 2009; Morgan &amp; Sideridis, 2006) </a:t>
            </a:r>
            <a:endParaRPr lang="en-US" sz="3200" dirty="0"/>
          </a:p>
          <a:p>
            <a:pPr lvl="2"/>
            <a:r>
              <a:rPr lang="en-US" sz="3200" dirty="0"/>
              <a:t>Writing </a:t>
            </a:r>
            <a:r>
              <a:rPr lang="en-US" sz="2400" dirty="0"/>
              <a:t>(Barrett et al., 2020; Graham &amp; Harris, 2003; Koenig et al., 2016; Truckenmiller et al., 2014)</a:t>
            </a:r>
          </a:p>
          <a:p>
            <a:pPr lvl="2"/>
            <a:r>
              <a:rPr lang="en-US" sz="3200" dirty="0"/>
              <a:t>Mathematics </a:t>
            </a:r>
            <a:r>
              <a:rPr lang="en-US" sz="2400" dirty="0"/>
              <a:t>(Codding et al., 2005; Fuchs et al., 2003)</a:t>
            </a:r>
          </a:p>
          <a:p>
            <a:pPr lvl="1">
              <a:spcBef>
                <a:spcPts val="1200"/>
              </a:spcBef>
            </a:pPr>
            <a:r>
              <a:rPr lang="en-US" sz="3200" dirty="0"/>
              <a:t>Social-emotional outcomes</a:t>
            </a:r>
          </a:p>
          <a:p>
            <a:pPr lvl="2"/>
            <a:r>
              <a:rPr lang="en-US" sz="3200" dirty="0"/>
              <a:t>Self-efficacy and motivation </a:t>
            </a:r>
            <a:r>
              <a:rPr lang="en-US" sz="2400" dirty="0"/>
              <a:t>(Bandura, 1997; Cleary, 2009; Deci &amp; Ryan, 2012; Pajares, 2006; Reeve, 2002; Schunk, 2003; Wehmeyer et al., 1997)</a:t>
            </a:r>
            <a:endParaRPr lang="en-US" sz="3200" dirty="0"/>
          </a:p>
        </p:txBody>
      </p:sp>
      <p:sp>
        <p:nvSpPr>
          <p:cNvPr id="8" name="Text Placeholder 7"/>
          <p:cNvSpPr>
            <a:spLocks noGrp="1"/>
          </p:cNvSpPr>
          <p:nvPr>
            <p:ph type="body" sz="quarter" idx="16"/>
          </p:nvPr>
        </p:nvSpPr>
        <p:spPr>
          <a:xfrm>
            <a:off x="457201" y="6126480"/>
            <a:ext cx="11338560" cy="172164"/>
          </a:xfrm>
        </p:spPr>
        <p:txBody>
          <a:bodyPr/>
          <a:lstStyle/>
          <a:p>
            <a:pPr lvl="0"/>
            <a:endParaRPr lang="en-US" dirty="0"/>
          </a:p>
        </p:txBody>
      </p:sp>
      <p:sp>
        <p:nvSpPr>
          <p:cNvPr id="4" name="Slide Number Placeholder 3"/>
          <p:cNvSpPr>
            <a:spLocks noGrp="1"/>
          </p:cNvSpPr>
          <p:nvPr>
            <p:ph type="sldNum" sz="quarter" idx="14"/>
          </p:nvPr>
        </p:nvSpPr>
        <p:spPr/>
        <p:txBody>
          <a:bodyPr/>
          <a:lstStyle/>
          <a:p>
            <a:fld id="{99A20822-4A49-4D36-86E3-300BA48D3F00}" type="slidenum">
              <a:rPr lang="en-US" smtClean="0"/>
              <a:pPr/>
              <a:t>9</a:t>
            </a:fld>
            <a:endParaRPr lang="en-US" dirty="0"/>
          </a:p>
        </p:txBody>
      </p:sp>
    </p:spTree>
    <p:extLst>
      <p:ext uri="{BB962C8B-B14F-4D97-AF65-F5344CB8AC3E}">
        <p14:creationId xmlns:p14="http://schemas.microsoft.com/office/powerpoint/2010/main" val="2244667008"/>
      </p:ext>
    </p:extLst>
  </p:cSld>
  <p:clrMapOvr>
    <a:masterClrMapping/>
  </p:clrMapOvr>
</p:sld>
</file>

<file path=ppt/theme/theme1.xml><?xml version="1.0" encoding="utf-8"?>
<a:theme xmlns:a="http://schemas.openxmlformats.org/drawingml/2006/main" name="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Image Options-042720.potx" id="{FFDCB90C-BCA4-4AAD-A543-A8418ECF49BA}" vid="{5DE8C55B-8984-4E98-9AD0-4E24780AA2FD}"/>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3" ma:contentTypeDescription="Create a new document." ma:contentTypeScope="" ma:versionID="650880ed232b99157aa536a5a7a89ff3">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78cef7c236b063def3a61d9d25951768"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a50c3af-328d-4c26-9632-e6dd7a90b192"/>
    <ds:schemaRef ds:uri="9a29b55a-3458-43b1-b5f5-8a06b1b83431"/>
    <ds:schemaRef ds:uri="http://www.w3.org/XML/1998/namespac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EC751133-B5F4-4555-836F-4B37900874C1}">
  <ds:schemaRefs>
    <ds:schemaRef ds:uri="4a50c3af-328d-4c26-9632-e6dd7a90b192"/>
    <ds:schemaRef ds:uri="9a29b55a-3458-43b1-b5f5-8a06b1b834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DIRECTIONS FOR USING IMAGES_PROGRESS Center-Image Options-w-Instrux-042920</Template>
  <TotalTime>620</TotalTime>
  <Words>4681</Words>
  <Application>Microsoft Office PowerPoint</Application>
  <PresentationFormat>Widescreen</PresentationFormat>
  <Paragraphs>356</Paragraphs>
  <Slides>39</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 Narrow</vt:lpstr>
      <vt:lpstr>Calibri</vt:lpstr>
      <vt:lpstr>Courier New</vt:lpstr>
      <vt:lpstr>Gill Sans MT</vt:lpstr>
      <vt:lpstr>Times New Roman</vt:lpstr>
      <vt:lpstr>PROGRESS Center</vt:lpstr>
      <vt:lpstr>A Six-Step Protocol for Engaging Students in Progress Monitoring</vt:lpstr>
      <vt:lpstr>Why We Do What We Do</vt:lpstr>
      <vt:lpstr>Promoting Progress for Students With Disabilities </vt:lpstr>
      <vt:lpstr>Poll</vt:lpstr>
      <vt:lpstr>Meet the Presenters</vt:lpstr>
      <vt:lpstr>Objectives</vt:lpstr>
      <vt:lpstr>Agenda</vt:lpstr>
      <vt:lpstr>MTSS and Progress Monitoring</vt:lpstr>
      <vt:lpstr>Research on Performance Feedback and Goal Setting</vt:lpstr>
      <vt:lpstr>Rationale for Six-Step Protocol</vt:lpstr>
      <vt:lpstr>Description of Six-Step Protocol</vt:lpstr>
      <vt:lpstr>Materials Needed</vt:lpstr>
      <vt:lpstr>Materials Needed</vt:lpstr>
      <vt:lpstr>Materials Needed</vt:lpstr>
      <vt:lpstr>Script and Instructions for Session 1</vt:lpstr>
      <vt:lpstr>Script and Instructions for Session 1</vt:lpstr>
      <vt:lpstr>Script and Instructions for Session 1</vt:lpstr>
      <vt:lpstr>Script and Instructions for Session 1</vt:lpstr>
      <vt:lpstr>Script and Instructions for Session 1</vt:lpstr>
      <vt:lpstr>Script and Instructions for Sessions 2+</vt:lpstr>
      <vt:lpstr>Script and Instructions for Sessions 2+</vt:lpstr>
      <vt:lpstr>Script and Instructions for Sessions 2+</vt:lpstr>
      <vt:lpstr>Script and Instructions for Sessions 2+</vt:lpstr>
      <vt:lpstr>Note-Taking Log and Fidelity Checklist</vt:lpstr>
      <vt:lpstr>Note-Taking Log and Fidelity Checklist: Steps 1–4</vt:lpstr>
      <vt:lpstr>Note-Taking Log and Fidelity Checklist: Steps 5–6</vt:lpstr>
      <vt:lpstr>Note-Taking Log and  Fidelity Checklist, Example 1</vt:lpstr>
      <vt:lpstr>Note-Taking Log and  Fidelity Checklist, Example 2</vt:lpstr>
      <vt:lpstr>Evaluating Outcomes</vt:lpstr>
      <vt:lpstr>Conclusion</vt:lpstr>
      <vt:lpstr>Resources</vt:lpstr>
      <vt:lpstr>Questions?</vt:lpstr>
      <vt:lpstr>Staying Connected With the  PROGRESS Center</vt:lpstr>
      <vt:lpstr>References</vt:lpstr>
      <vt:lpstr>References</vt:lpstr>
      <vt:lpstr>References</vt:lpstr>
      <vt:lpstr>References</vt:lpstr>
      <vt:lpstr>Disclaimer</vt:lpstr>
      <vt:lpstr>Contact us</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Rosenbauer, Lauren</dc:creator>
  <cp:keywords>Add appropriate tags for accessibility</cp:keywords>
  <cp:lastModifiedBy>Peterson, Amy</cp:lastModifiedBy>
  <cp:revision>178</cp:revision>
  <cp:lastPrinted>2017-10-19T00:36:21Z</cp:lastPrinted>
  <dcterms:created xsi:type="dcterms:W3CDTF">2021-01-12T20:25:01Z</dcterms:created>
  <dcterms:modified xsi:type="dcterms:W3CDTF">2021-12-09T14:16:02Z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0x0101007873C9C38D4CE64E9D6A3BDA6AD05B18</vt:lpwstr>
  </property>
  <property fmtid="{D5CDD505-2E9C-101B-9397-08002B2CF9AE}" pid="4" name="TaxKeyword">
    <vt:lpwstr>403;#Add appropriate tags for accessibility|eab204ad-ef36-4d01-a7c0-674086fd960c</vt:lpwstr>
  </property>
</Properties>
</file>