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4"/>
    <p:sldMasterId id="2147483701" r:id="rId5"/>
    <p:sldMasterId id="2147483719" r:id="rId6"/>
  </p:sldMasterIdLst>
  <p:notesMasterIdLst>
    <p:notesMasterId r:id="rId95"/>
  </p:notesMasterIdLst>
  <p:sldIdLst>
    <p:sldId id="4396" r:id="rId7"/>
    <p:sldId id="4397" r:id="rId8"/>
    <p:sldId id="473" r:id="rId9"/>
    <p:sldId id="4394" r:id="rId10"/>
    <p:sldId id="4413" r:id="rId11"/>
    <p:sldId id="4399" r:id="rId12"/>
    <p:sldId id="1573" r:id="rId13"/>
    <p:sldId id="483" r:id="rId14"/>
    <p:sldId id="4415" r:id="rId15"/>
    <p:sldId id="4246" r:id="rId16"/>
    <p:sldId id="4247" r:id="rId17"/>
    <p:sldId id="4422" r:id="rId18"/>
    <p:sldId id="4423" r:id="rId19"/>
    <p:sldId id="4425" r:id="rId20"/>
    <p:sldId id="4426" r:id="rId21"/>
    <p:sldId id="4424" r:id="rId22"/>
    <p:sldId id="1834" r:id="rId23"/>
    <p:sldId id="1895" r:id="rId24"/>
    <p:sldId id="1868" r:id="rId25"/>
    <p:sldId id="1867" r:id="rId26"/>
    <p:sldId id="1839" r:id="rId27"/>
    <p:sldId id="1901" r:id="rId28"/>
    <p:sldId id="4393" r:id="rId29"/>
    <p:sldId id="4411" r:id="rId30"/>
    <p:sldId id="4400" r:id="rId31"/>
    <p:sldId id="425" r:id="rId32"/>
    <p:sldId id="458" r:id="rId33"/>
    <p:sldId id="427" r:id="rId34"/>
    <p:sldId id="1826" r:id="rId35"/>
    <p:sldId id="4398" r:id="rId36"/>
    <p:sldId id="1824" r:id="rId37"/>
    <p:sldId id="1917" r:id="rId38"/>
    <p:sldId id="1910" r:id="rId39"/>
    <p:sldId id="4428" r:id="rId40"/>
    <p:sldId id="442" r:id="rId41"/>
    <p:sldId id="4266" r:id="rId42"/>
    <p:sldId id="446" r:id="rId43"/>
    <p:sldId id="4263" r:id="rId44"/>
    <p:sldId id="452" r:id="rId45"/>
    <p:sldId id="4264" r:id="rId46"/>
    <p:sldId id="454" r:id="rId47"/>
    <p:sldId id="4242" r:id="rId48"/>
    <p:sldId id="1883" r:id="rId49"/>
    <p:sldId id="436" r:id="rId50"/>
    <p:sldId id="1884" r:id="rId51"/>
    <p:sldId id="4224" r:id="rId52"/>
    <p:sldId id="4258" r:id="rId53"/>
    <p:sldId id="1904" r:id="rId54"/>
    <p:sldId id="4416" r:id="rId55"/>
    <p:sldId id="4267" r:id="rId56"/>
    <p:sldId id="4237" r:id="rId57"/>
    <p:sldId id="4351" r:id="rId58"/>
    <p:sldId id="1614" r:id="rId59"/>
    <p:sldId id="4332" r:id="rId60"/>
    <p:sldId id="4354" r:id="rId61"/>
    <p:sldId id="4292" r:id="rId62"/>
    <p:sldId id="4357" r:id="rId63"/>
    <p:sldId id="4360" r:id="rId64"/>
    <p:sldId id="4369" r:id="rId65"/>
    <p:sldId id="4361" r:id="rId66"/>
    <p:sldId id="4367" r:id="rId67"/>
    <p:sldId id="4385" r:id="rId68"/>
    <p:sldId id="4403" r:id="rId69"/>
    <p:sldId id="4386" r:id="rId70"/>
    <p:sldId id="4418" r:id="rId71"/>
    <p:sldId id="1900" r:id="rId72"/>
    <p:sldId id="4402" r:id="rId73"/>
    <p:sldId id="4404" r:id="rId74"/>
    <p:sldId id="1732" r:id="rId75"/>
    <p:sldId id="478" r:id="rId76"/>
    <p:sldId id="461" r:id="rId77"/>
    <p:sldId id="1630" r:id="rId78"/>
    <p:sldId id="4407" r:id="rId79"/>
    <p:sldId id="4232" r:id="rId80"/>
    <p:sldId id="4391" r:id="rId81"/>
    <p:sldId id="4408" r:id="rId82"/>
    <p:sldId id="4392" r:id="rId83"/>
    <p:sldId id="4419" r:id="rId84"/>
    <p:sldId id="4412" r:id="rId85"/>
    <p:sldId id="4420" r:id="rId86"/>
    <p:sldId id="4421" r:id="rId87"/>
    <p:sldId id="4409" r:id="rId88"/>
    <p:sldId id="1844" r:id="rId89"/>
    <p:sldId id="1638" r:id="rId90"/>
    <p:sldId id="1876" r:id="rId91"/>
    <p:sldId id="1832" r:id="rId92"/>
    <p:sldId id="757" r:id="rId93"/>
    <p:sldId id="423" r:id="rId94"/>
  </p:sldIdLst>
  <p:sldSz cx="12192000" cy="6858000"/>
  <p:notesSz cx="7026275" cy="9312275"/>
  <p:embeddedFontLst>
    <p:embeddedFont>
      <p:font typeface="Arial Narrow" panose="020B0606020202030204" pitchFamily="34" charset="0"/>
      <p:regular r:id="rId96"/>
      <p:bold r:id="rId97"/>
      <p:italic r:id="rId98"/>
      <p:boldItalic r:id="rId99"/>
    </p:embeddedFont>
    <p:embeddedFont>
      <p:font typeface="Calibri" panose="020F0502020204030204" pitchFamily="34" charset="0"/>
      <p:regular r:id="rId100"/>
      <p:bold r:id="rId101"/>
      <p:italic r:id="rId102"/>
      <p:boldItalic r:id="rId103"/>
    </p:embeddedFont>
    <p:embeddedFont>
      <p:font typeface="Gill Sans MT" panose="020B0502020104020203" pitchFamily="34" charset="0"/>
      <p:regular r:id="rId104"/>
      <p:bold r:id="rId105"/>
      <p:italic r:id="rId106"/>
      <p:boldItalic r:id="rId107"/>
    </p:embeddedFont>
    <p:embeddedFont>
      <p:font typeface="Open Sans" panose="020B0606030504020204" pitchFamily="34" charset="0"/>
      <p:regular r:id="rId108"/>
      <p:bold r:id="rId109"/>
      <p:italic r:id="rId110"/>
      <p:boldItalic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69">
          <p15:clr>
            <a:srgbClr val="A4A3A4"/>
          </p15:clr>
        </p15:guide>
        <p15:guide id="2" pos="379">
          <p15:clr>
            <a:srgbClr val="A4A3A4"/>
          </p15:clr>
        </p15:guide>
        <p15:guide id="3"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PA" userId="S::ampeterson@air.org::8c14dd6b-6031-4383-8241-8af97fa7035b" providerId="AD"/>
  <p188:author id="{7378F264-5DF3-1CD7-3E8F-426A6BB7AB9B}" name="O'Donnell, Riley" initials="OR" userId="S::rodonnell@air.org::ae9a0c01-eca8-4ab7-94d7-16f11679f56a" providerId="AD"/>
  <p188:author id="{71BDA477-4368-6A82-8093-F61225D70F6D}" name="Bailey, Tessie" initials="BT" userId="S::tbailey@air.org::8fad8b4d-791e-4caa-89ed-605e4c91cf05" providerId="AD"/>
  <p188:author id="{D97132B3-B130-2E25-7C53-E8F6E66CA56F}" name="Prater, Steven" initials="PS" userId="S::sprater@air.org::c333024e-c5a7-4fab-b3e2-b6d567d675ea" providerId="AD"/>
  <p188:author id="{452D3FBC-06F7-B4FE-810D-D96A41C77B20}" name="Jackson, Stephanie" initials="JS" userId="S::sjackson@air.org::41507284-d238-4789-82df-dc9a05d8958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evin Macpherson" initials="" lastIdx="1" clrIdx="0"/>
  <p:cmAuthor id="1" name="Peterson, Amy" initials="PA" lastIdx="61" clrIdx="1"/>
  <p:cmAuthor id="2" name="Wenzel, Caryl" initials="WC" lastIdx="12" clrIdx="2">
    <p:extLst>
      <p:ext uri="{19B8F6BF-5375-455C-9EA6-DF929625EA0E}">
        <p15:presenceInfo xmlns:p15="http://schemas.microsoft.com/office/powerpoint/2012/main" userId="S::cwenzel@air.org::885e63ff-4666-44cc-a176-59b78dc131a6" providerId="AD"/>
      </p:ext>
    </p:extLst>
  </p:cmAuthor>
  <p:cmAuthor id="3" name="Coukoulis, Nicholas" initials="CN" lastIdx="48" clrIdx="3">
    <p:extLst>
      <p:ext uri="{19B8F6BF-5375-455C-9EA6-DF929625EA0E}">
        <p15:presenceInfo xmlns:p15="http://schemas.microsoft.com/office/powerpoint/2012/main" userId="S::ncoukoulis@air.org::f0308a9c-516d-4ca7-a02d-b876c93006b2" providerId="AD"/>
      </p:ext>
    </p:extLst>
  </p:cmAuthor>
  <p:cmAuthor id="4" name="Bailey, Tessie" initials="BT" lastIdx="4" clrIdx="4">
    <p:extLst>
      <p:ext uri="{19B8F6BF-5375-455C-9EA6-DF929625EA0E}">
        <p15:presenceInfo xmlns:p15="http://schemas.microsoft.com/office/powerpoint/2012/main" userId="S::tbailey@air.org::8fad8b4d-791e-4caa-89ed-605e4c91cf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BD"/>
    <a:srgbClr val="4C8C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45FE9E-BA42-4E25-8AA3-40A473CFDE06}" v="3" dt="2023-07-28T14:19:50.533"/>
  </p1510:revLst>
</p1510:revInfo>
</file>

<file path=ppt/tableStyles.xml><?xml version="1.0" encoding="utf-8"?>
<a:tblStyleLst xmlns:a="http://schemas.openxmlformats.org/drawingml/2006/main" def="{CAC2E4CF-180C-4D00-9F11-A2B19F3F8F58}">
  <a:tblStyle styleId="{CAC2E4CF-180C-4D00-9F11-A2B19F3F8F58}"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9EA"/>
          </a:solidFill>
        </a:fill>
      </a:tcStyle>
    </a:wholeTbl>
    <a:band1H>
      <a:tcTxStyle/>
      <a:tcStyle>
        <a:tcBdr/>
        <a:fill>
          <a:solidFill>
            <a:srgbClr val="CAD1D2"/>
          </a:solidFill>
        </a:fill>
      </a:tcStyle>
    </a:band1H>
    <a:band2H>
      <a:tcTxStyle/>
      <a:tcStyle>
        <a:tcBdr/>
      </a:tcStyle>
    </a:band2H>
    <a:band1V>
      <a:tcTxStyle/>
      <a:tcStyle>
        <a:tcBdr/>
        <a:fill>
          <a:solidFill>
            <a:srgbClr val="CAD1D2"/>
          </a:solidFill>
        </a:fill>
      </a:tcStyle>
    </a:band1V>
    <a:band2V>
      <a:tcTxStyle/>
      <a:tcStyle>
        <a:tcBdr/>
      </a:tcStyle>
    </a:band2V>
    <a:lastCol>
      <a:tcTxStyle b="on" i="off">
        <a:font>
          <a:latin typeface="Arial"/>
          <a:ea typeface="Arial"/>
          <a:cs typeface="Arial"/>
        </a:font>
        <a:schemeClr val="lt1"/>
      </a:tcTxStyle>
      <a:tcStyle>
        <a:tcBdr/>
        <a:fill>
          <a:solidFill>
            <a:schemeClr val="accent6"/>
          </a:solidFill>
        </a:fill>
      </a:tcStyle>
    </a:lastCol>
    <a:firstCol>
      <a:tcTxStyle b="on" i="off">
        <a:font>
          <a:latin typeface="Arial"/>
          <a:ea typeface="Arial"/>
          <a:cs typeface="Arial"/>
        </a:font>
        <a:schemeClr val="lt1"/>
      </a:tcTxStyle>
      <a:tcStyle>
        <a:tcBdr/>
        <a:fill>
          <a:solidFill>
            <a:schemeClr val="accent6"/>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 styleId="{06C4958E-9993-443D-9800-9690343F74B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8A99129-3D37-4D3D-9D05-E5904213060D}"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3" autoAdjust="0"/>
    <p:restoredTop sz="52996" autoAdjust="0"/>
  </p:normalViewPr>
  <p:slideViewPr>
    <p:cSldViewPr snapToGrid="0">
      <p:cViewPr varScale="1">
        <p:scale>
          <a:sx n="56" d="100"/>
          <a:sy n="56" d="100"/>
        </p:scale>
        <p:origin x="1890" y="78"/>
      </p:cViewPr>
      <p:guideLst>
        <p:guide orient="horz" pos="769"/>
        <p:guide pos="379"/>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microsoft.com/office/2016/11/relationships/changesInfo" Target="changesInfos/changesInfo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commentAuthors" Target="commentAuthors.xml"/><Relationship Id="rId16" Type="http://schemas.openxmlformats.org/officeDocument/2006/relationships/slide" Target="slides/slide10.xml"/><Relationship Id="rId107" Type="http://schemas.openxmlformats.org/officeDocument/2006/relationships/font" Target="fonts/font12.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7.fntdata"/><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notesMaster" Target="notesMasters/notes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8.fntdata"/><Relationship Id="rId108" Type="http://schemas.openxmlformats.org/officeDocument/2006/relationships/font" Target="fonts/font13.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viewProps" Target="viewProps.xml"/><Relationship Id="rId119"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14.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15.fntdata"/><Relationship Id="rId115"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font" Target="fonts/font3.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font" Target="fonts/font16.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8E2B3A5E-A6F7-4389-9E85-A0487FBB2A02}"/>
    <pc:docChg chg="custSel delSld modSld">
      <pc:chgData name="Peterson, Amy" userId="8c14dd6b-6031-4383-8241-8af97fa7035b" providerId="ADAL" clId="{8E2B3A5E-A6F7-4389-9E85-A0487FBB2A02}" dt="2023-07-28T14:10:27.908" v="7" actId="6549"/>
      <pc:docMkLst>
        <pc:docMk/>
      </pc:docMkLst>
      <pc:sldChg chg="del">
        <pc:chgData name="Peterson, Amy" userId="8c14dd6b-6031-4383-8241-8af97fa7035b" providerId="ADAL" clId="{8E2B3A5E-A6F7-4389-9E85-A0487FBB2A02}" dt="2023-07-28T14:10:07.081" v="2" actId="47"/>
        <pc:sldMkLst>
          <pc:docMk/>
          <pc:sldMk cId="865552365" sldId="1851"/>
        </pc:sldMkLst>
      </pc:sldChg>
      <pc:sldChg chg="del">
        <pc:chgData name="Peterson, Amy" userId="8c14dd6b-6031-4383-8241-8af97fa7035b" providerId="ADAL" clId="{8E2B3A5E-A6F7-4389-9E85-A0487FBB2A02}" dt="2023-07-28T14:10:05.631" v="0" actId="47"/>
        <pc:sldMkLst>
          <pc:docMk/>
          <pc:sldMk cId="1746775527" sldId="1886"/>
        </pc:sldMkLst>
      </pc:sldChg>
      <pc:sldChg chg="modNotesTx">
        <pc:chgData name="Peterson, Amy" userId="8c14dd6b-6031-4383-8241-8af97fa7035b" providerId="ADAL" clId="{8E2B3A5E-A6F7-4389-9E85-A0487FBB2A02}" dt="2023-07-28T14:10:18.562" v="4" actId="20577"/>
        <pc:sldMkLst>
          <pc:docMk/>
          <pc:sldMk cId="816321560" sldId="4394"/>
        </pc:sldMkLst>
      </pc:sldChg>
      <pc:sldChg chg="del">
        <pc:chgData name="Peterson, Amy" userId="8c14dd6b-6031-4383-8241-8af97fa7035b" providerId="ADAL" clId="{8E2B3A5E-A6F7-4389-9E85-A0487FBB2A02}" dt="2023-07-28T14:10:06.169" v="1" actId="47"/>
        <pc:sldMkLst>
          <pc:docMk/>
          <pc:sldMk cId="630775230" sldId="4395"/>
        </pc:sldMkLst>
      </pc:sldChg>
      <pc:sldChg chg="modNotesTx">
        <pc:chgData name="Peterson, Amy" userId="8c14dd6b-6031-4383-8241-8af97fa7035b" providerId="ADAL" clId="{8E2B3A5E-A6F7-4389-9E85-A0487FBB2A02}" dt="2023-07-28T14:10:12.231" v="3" actId="6549"/>
        <pc:sldMkLst>
          <pc:docMk/>
          <pc:sldMk cId="3583925701" sldId="4397"/>
        </pc:sldMkLst>
      </pc:sldChg>
      <pc:sldChg chg="addSp delSp modSp mod delAnim modNotesTx">
        <pc:chgData name="Peterson, Amy" userId="8c14dd6b-6031-4383-8241-8af97fa7035b" providerId="ADAL" clId="{8E2B3A5E-A6F7-4389-9E85-A0487FBB2A02}" dt="2023-07-28T14:10:27.908" v="7" actId="6549"/>
        <pc:sldMkLst>
          <pc:docMk/>
          <pc:sldMk cId="2021980126" sldId="4399"/>
        </pc:sldMkLst>
        <pc:spChg chg="add mod">
          <ac:chgData name="Peterson, Amy" userId="8c14dd6b-6031-4383-8241-8af97fa7035b" providerId="ADAL" clId="{8E2B3A5E-A6F7-4389-9E85-A0487FBB2A02}" dt="2023-07-28T14:10:25.548" v="6" actId="478"/>
          <ac:spMkLst>
            <pc:docMk/>
            <pc:sldMk cId="2021980126" sldId="4399"/>
            <ac:spMk id="4" creationId="{690DB9CF-D39F-D2A9-113E-92950A5212FB}"/>
          </ac:spMkLst>
        </pc:spChg>
        <pc:picChg chg="del">
          <ac:chgData name="Peterson, Amy" userId="8c14dd6b-6031-4383-8241-8af97fa7035b" providerId="ADAL" clId="{8E2B3A5E-A6F7-4389-9E85-A0487FBB2A02}" dt="2023-07-28T14:10:25.548" v="6" actId="478"/>
          <ac:picMkLst>
            <pc:docMk/>
            <pc:sldMk cId="2021980126" sldId="4399"/>
            <ac:picMk id="8" creationId="{1EDBE566-DB91-31D2-EF2E-086B56958360}"/>
          </ac:picMkLst>
        </pc:picChg>
      </pc:sldChg>
      <pc:sldChg chg="modNotesTx">
        <pc:chgData name="Peterson, Amy" userId="8c14dd6b-6031-4383-8241-8af97fa7035b" providerId="ADAL" clId="{8E2B3A5E-A6F7-4389-9E85-A0487FBB2A02}" dt="2023-07-28T14:10:22.382" v="5" actId="6549"/>
        <pc:sldMkLst>
          <pc:docMk/>
          <pc:sldMk cId="1590672051" sldId="4413"/>
        </pc:sldMkLst>
      </pc:sldChg>
    </pc:docChg>
  </pc:docChgLst>
  <pc:docChgLst>
    <pc:chgData name="Peterson, Amy" userId="8c14dd6b-6031-4383-8241-8af97fa7035b" providerId="ADAL" clId="{7A45FE9E-BA42-4E25-8AA3-40A473CFDE06}"/>
    <pc:docChg chg="custSel delSld modSld">
      <pc:chgData name="Peterson, Amy" userId="8c14dd6b-6031-4383-8241-8af97fa7035b" providerId="ADAL" clId="{7A45FE9E-BA42-4E25-8AA3-40A473CFDE06}" dt="2023-07-28T14:21:13.713" v="224"/>
      <pc:docMkLst>
        <pc:docMk/>
      </pc:docMkLst>
      <pc:sldChg chg="modNotesTx">
        <pc:chgData name="Peterson, Amy" userId="8c14dd6b-6031-4383-8241-8af97fa7035b" providerId="ADAL" clId="{7A45FE9E-BA42-4E25-8AA3-40A473CFDE06}" dt="2023-07-28T14:13:09.590" v="21" actId="6549"/>
        <pc:sldMkLst>
          <pc:docMk/>
          <pc:sldMk cId="1652802002" sldId="425"/>
        </pc:sldMkLst>
      </pc:sldChg>
      <pc:sldChg chg="modNotesTx">
        <pc:chgData name="Peterson, Amy" userId="8c14dd6b-6031-4383-8241-8af97fa7035b" providerId="ADAL" clId="{7A45FE9E-BA42-4E25-8AA3-40A473CFDE06}" dt="2023-07-28T14:13:18.597" v="24" actId="6549"/>
        <pc:sldMkLst>
          <pc:docMk/>
          <pc:sldMk cId="2964047247" sldId="427"/>
        </pc:sldMkLst>
      </pc:sldChg>
      <pc:sldChg chg="modNotesTx">
        <pc:chgData name="Peterson, Amy" userId="8c14dd6b-6031-4383-8241-8af97fa7035b" providerId="ADAL" clId="{7A45FE9E-BA42-4E25-8AA3-40A473CFDE06}" dt="2023-07-28T14:14:21.253" v="40" actId="6549"/>
        <pc:sldMkLst>
          <pc:docMk/>
          <pc:sldMk cId="3561813152" sldId="436"/>
        </pc:sldMkLst>
      </pc:sldChg>
      <pc:sldChg chg="modNotesTx">
        <pc:chgData name="Peterson, Amy" userId="8c14dd6b-6031-4383-8241-8af97fa7035b" providerId="ADAL" clId="{7A45FE9E-BA42-4E25-8AA3-40A473CFDE06}" dt="2023-07-28T14:13:42.312" v="31" actId="6549"/>
        <pc:sldMkLst>
          <pc:docMk/>
          <pc:sldMk cId="559553823" sldId="442"/>
        </pc:sldMkLst>
      </pc:sldChg>
      <pc:sldChg chg="modNotesTx">
        <pc:chgData name="Peterson, Amy" userId="8c14dd6b-6031-4383-8241-8af97fa7035b" providerId="ADAL" clId="{7A45FE9E-BA42-4E25-8AA3-40A473CFDE06}" dt="2023-07-28T14:13:49.765" v="33" actId="6549"/>
        <pc:sldMkLst>
          <pc:docMk/>
          <pc:sldMk cId="480985" sldId="446"/>
        </pc:sldMkLst>
      </pc:sldChg>
      <pc:sldChg chg="modNotesTx">
        <pc:chgData name="Peterson, Amy" userId="8c14dd6b-6031-4383-8241-8af97fa7035b" providerId="ADAL" clId="{7A45FE9E-BA42-4E25-8AA3-40A473CFDE06}" dt="2023-07-28T14:13:58.526" v="35" actId="6549"/>
        <pc:sldMkLst>
          <pc:docMk/>
          <pc:sldMk cId="2886099342" sldId="452"/>
        </pc:sldMkLst>
      </pc:sldChg>
      <pc:sldChg chg="modNotesTx">
        <pc:chgData name="Peterson, Amy" userId="8c14dd6b-6031-4383-8241-8af97fa7035b" providerId="ADAL" clId="{7A45FE9E-BA42-4E25-8AA3-40A473CFDE06}" dt="2023-07-28T14:14:08.582" v="37" actId="6549"/>
        <pc:sldMkLst>
          <pc:docMk/>
          <pc:sldMk cId="437561948" sldId="454"/>
        </pc:sldMkLst>
      </pc:sldChg>
      <pc:sldChg chg="modNotesTx">
        <pc:chgData name="Peterson, Amy" userId="8c14dd6b-6031-4383-8241-8af97fa7035b" providerId="ADAL" clId="{7A45FE9E-BA42-4E25-8AA3-40A473CFDE06}" dt="2023-07-28T14:13:14.455" v="23" actId="20577"/>
        <pc:sldMkLst>
          <pc:docMk/>
          <pc:sldMk cId="4080491162" sldId="458"/>
        </pc:sldMkLst>
      </pc:sldChg>
      <pc:sldChg chg="modNotesTx">
        <pc:chgData name="Peterson, Amy" userId="8c14dd6b-6031-4383-8241-8af97fa7035b" providerId="ADAL" clId="{7A45FE9E-BA42-4E25-8AA3-40A473CFDE06}" dt="2023-07-28T14:15:48.605" v="65" actId="6549"/>
        <pc:sldMkLst>
          <pc:docMk/>
          <pc:sldMk cId="810204861" sldId="461"/>
        </pc:sldMkLst>
      </pc:sldChg>
      <pc:sldChg chg="modNotesTx">
        <pc:chgData name="Peterson, Amy" userId="8c14dd6b-6031-4383-8241-8af97fa7035b" providerId="ADAL" clId="{7A45FE9E-BA42-4E25-8AA3-40A473CFDE06}" dt="2023-07-28T14:15:44.088" v="64" actId="6549"/>
        <pc:sldMkLst>
          <pc:docMk/>
          <pc:sldMk cId="1709824759" sldId="478"/>
        </pc:sldMkLst>
      </pc:sldChg>
      <pc:sldChg chg="modNotesTx">
        <pc:chgData name="Peterson, Amy" userId="8c14dd6b-6031-4383-8241-8af97fa7035b" providerId="ADAL" clId="{7A45FE9E-BA42-4E25-8AA3-40A473CFDE06}" dt="2023-07-28T14:12:02.672" v="7" actId="6549"/>
        <pc:sldMkLst>
          <pc:docMk/>
          <pc:sldMk cId="3651828516" sldId="483"/>
        </pc:sldMkLst>
      </pc:sldChg>
      <pc:sldChg chg="modNotesTx">
        <pc:chgData name="Peterson, Amy" userId="8c14dd6b-6031-4383-8241-8af97fa7035b" providerId="ADAL" clId="{7A45FE9E-BA42-4E25-8AA3-40A473CFDE06}" dt="2023-07-28T14:17:59.824" v="159" actId="6549"/>
        <pc:sldMkLst>
          <pc:docMk/>
          <pc:sldMk cId="1357832289" sldId="757"/>
        </pc:sldMkLst>
      </pc:sldChg>
      <pc:sldChg chg="modNotesTx">
        <pc:chgData name="Peterson, Amy" userId="8c14dd6b-6031-4383-8241-8af97fa7035b" providerId="ADAL" clId="{7A45FE9E-BA42-4E25-8AA3-40A473CFDE06}" dt="2023-07-28T14:11:58.741" v="6" actId="6549"/>
        <pc:sldMkLst>
          <pc:docMk/>
          <pc:sldMk cId="2152276695" sldId="1573"/>
        </pc:sldMkLst>
      </pc:sldChg>
      <pc:sldChg chg="modNotesTx">
        <pc:chgData name="Peterson, Amy" userId="8c14dd6b-6031-4383-8241-8af97fa7035b" providerId="ADAL" clId="{7A45FE9E-BA42-4E25-8AA3-40A473CFDE06}" dt="2023-07-28T14:14:52.046" v="48" actId="6549"/>
        <pc:sldMkLst>
          <pc:docMk/>
          <pc:sldMk cId="801097005" sldId="1614"/>
        </pc:sldMkLst>
      </pc:sldChg>
      <pc:sldChg chg="modNotesTx">
        <pc:chgData name="Peterson, Amy" userId="8c14dd6b-6031-4383-8241-8af97fa7035b" providerId="ADAL" clId="{7A45FE9E-BA42-4E25-8AA3-40A473CFDE06}" dt="2023-07-28T14:15:58.115" v="66" actId="6549"/>
        <pc:sldMkLst>
          <pc:docMk/>
          <pc:sldMk cId="776132616" sldId="1630"/>
        </pc:sldMkLst>
      </pc:sldChg>
      <pc:sldChg chg="modNotesTx">
        <pc:chgData name="Peterson, Amy" userId="8c14dd6b-6031-4383-8241-8af97fa7035b" providerId="ADAL" clId="{7A45FE9E-BA42-4E25-8AA3-40A473CFDE06}" dt="2023-07-28T14:16:40.485" v="72" actId="6549"/>
        <pc:sldMkLst>
          <pc:docMk/>
          <pc:sldMk cId="2140740302" sldId="1638"/>
        </pc:sldMkLst>
      </pc:sldChg>
      <pc:sldChg chg="modNotesTx">
        <pc:chgData name="Peterson, Amy" userId="8c14dd6b-6031-4383-8241-8af97fa7035b" providerId="ADAL" clId="{7A45FE9E-BA42-4E25-8AA3-40A473CFDE06}" dt="2023-07-28T14:15:40.813" v="63" actId="6549"/>
        <pc:sldMkLst>
          <pc:docMk/>
          <pc:sldMk cId="392885489" sldId="1732"/>
        </pc:sldMkLst>
      </pc:sldChg>
      <pc:sldChg chg="modNotesTx">
        <pc:chgData name="Peterson, Amy" userId="8c14dd6b-6031-4383-8241-8af97fa7035b" providerId="ADAL" clId="{7A45FE9E-BA42-4E25-8AA3-40A473CFDE06}" dt="2023-07-28T14:13:29.543" v="27" actId="6549"/>
        <pc:sldMkLst>
          <pc:docMk/>
          <pc:sldMk cId="1786671660" sldId="1824"/>
        </pc:sldMkLst>
      </pc:sldChg>
      <pc:sldChg chg="modNotesTx">
        <pc:chgData name="Peterson, Amy" userId="8c14dd6b-6031-4383-8241-8af97fa7035b" providerId="ADAL" clId="{7A45FE9E-BA42-4E25-8AA3-40A473CFDE06}" dt="2023-07-28T14:13:22.933" v="25" actId="6549"/>
        <pc:sldMkLst>
          <pc:docMk/>
          <pc:sldMk cId="2336051122" sldId="1826"/>
        </pc:sldMkLst>
      </pc:sldChg>
      <pc:sldChg chg="addSp delSp modSp mod delAnim modNotesTx">
        <pc:chgData name="Peterson, Amy" userId="8c14dd6b-6031-4383-8241-8af97fa7035b" providerId="ADAL" clId="{7A45FE9E-BA42-4E25-8AA3-40A473CFDE06}" dt="2023-07-28T14:21:13.713" v="224"/>
        <pc:sldMkLst>
          <pc:docMk/>
          <pc:sldMk cId="3160909536" sldId="1832"/>
        </pc:sldMkLst>
        <pc:spChg chg="add del mod">
          <ac:chgData name="Peterson, Amy" userId="8c14dd6b-6031-4383-8241-8af97fa7035b" providerId="ADAL" clId="{7A45FE9E-BA42-4E25-8AA3-40A473CFDE06}" dt="2023-07-28T14:17:17.864" v="76" actId="22"/>
          <ac:spMkLst>
            <pc:docMk/>
            <pc:sldMk cId="3160909536" sldId="1832"/>
            <ac:spMk id="4" creationId="{4E9B32E7-9F48-C5B8-6BC3-469AF89D664B}"/>
          </ac:spMkLst>
        </pc:spChg>
        <pc:picChg chg="del">
          <ac:chgData name="Peterson, Amy" userId="8c14dd6b-6031-4383-8241-8af97fa7035b" providerId="ADAL" clId="{7A45FE9E-BA42-4E25-8AA3-40A473CFDE06}" dt="2023-07-28T14:16:54.774" v="75" actId="478"/>
          <ac:picMkLst>
            <pc:docMk/>
            <pc:sldMk cId="3160909536" sldId="1832"/>
            <ac:picMk id="7" creationId="{F1DF9515-2272-2B4E-AF66-3E0D4F117DBD}"/>
          </ac:picMkLst>
        </pc:picChg>
        <pc:picChg chg="add mod ord">
          <ac:chgData name="Peterson, Amy" userId="8c14dd6b-6031-4383-8241-8af97fa7035b" providerId="ADAL" clId="{7A45FE9E-BA42-4E25-8AA3-40A473CFDE06}" dt="2023-07-28T14:21:13.713" v="224"/>
          <ac:picMkLst>
            <pc:docMk/>
            <pc:sldMk cId="3160909536" sldId="1832"/>
            <ac:picMk id="8" creationId="{9D6C3F3D-5732-D076-655A-17C11DD35AD1}"/>
          </ac:picMkLst>
        </pc:picChg>
      </pc:sldChg>
      <pc:sldChg chg="modNotesTx">
        <pc:chgData name="Peterson, Amy" userId="8c14dd6b-6031-4383-8241-8af97fa7035b" providerId="ADAL" clId="{7A45FE9E-BA42-4E25-8AA3-40A473CFDE06}" dt="2023-07-28T14:12:35.990" v="13" actId="20577"/>
        <pc:sldMkLst>
          <pc:docMk/>
          <pc:sldMk cId="2171396302" sldId="1834"/>
        </pc:sldMkLst>
      </pc:sldChg>
      <pc:sldChg chg="modNotesTx">
        <pc:chgData name="Peterson, Amy" userId="8c14dd6b-6031-4383-8241-8af97fa7035b" providerId="ADAL" clId="{7A45FE9E-BA42-4E25-8AA3-40A473CFDE06}" dt="2023-07-28T14:12:52.029" v="17" actId="6549"/>
        <pc:sldMkLst>
          <pc:docMk/>
          <pc:sldMk cId="912558771" sldId="1839"/>
        </pc:sldMkLst>
      </pc:sldChg>
      <pc:sldChg chg="modNotesTx">
        <pc:chgData name="Peterson, Amy" userId="8c14dd6b-6031-4383-8241-8af97fa7035b" providerId="ADAL" clId="{7A45FE9E-BA42-4E25-8AA3-40A473CFDE06}" dt="2023-07-28T14:16:35.667" v="71" actId="6549"/>
        <pc:sldMkLst>
          <pc:docMk/>
          <pc:sldMk cId="3585544562" sldId="1844"/>
        </pc:sldMkLst>
      </pc:sldChg>
      <pc:sldChg chg="modNotesTx">
        <pc:chgData name="Peterson, Amy" userId="8c14dd6b-6031-4383-8241-8af97fa7035b" providerId="ADAL" clId="{7A45FE9E-BA42-4E25-8AA3-40A473CFDE06}" dt="2023-07-28T14:12:48.077" v="16" actId="6549"/>
        <pc:sldMkLst>
          <pc:docMk/>
          <pc:sldMk cId="0" sldId="1867"/>
        </pc:sldMkLst>
      </pc:sldChg>
      <pc:sldChg chg="modNotesTx">
        <pc:chgData name="Peterson, Amy" userId="8c14dd6b-6031-4383-8241-8af97fa7035b" providerId="ADAL" clId="{7A45FE9E-BA42-4E25-8AA3-40A473CFDE06}" dt="2023-07-28T14:12:44.182" v="15" actId="6549"/>
        <pc:sldMkLst>
          <pc:docMk/>
          <pc:sldMk cId="3581125098" sldId="1868"/>
        </pc:sldMkLst>
      </pc:sldChg>
      <pc:sldChg chg="modNotesTx">
        <pc:chgData name="Peterson, Amy" userId="8c14dd6b-6031-4383-8241-8af97fa7035b" providerId="ADAL" clId="{7A45FE9E-BA42-4E25-8AA3-40A473CFDE06}" dt="2023-07-28T14:16:45.433" v="73" actId="6549"/>
        <pc:sldMkLst>
          <pc:docMk/>
          <pc:sldMk cId="2085342665" sldId="1876"/>
        </pc:sldMkLst>
      </pc:sldChg>
      <pc:sldChg chg="modNotesTx">
        <pc:chgData name="Peterson, Amy" userId="8c14dd6b-6031-4383-8241-8af97fa7035b" providerId="ADAL" clId="{7A45FE9E-BA42-4E25-8AA3-40A473CFDE06}" dt="2023-07-28T14:14:17.497" v="39" actId="6549"/>
        <pc:sldMkLst>
          <pc:docMk/>
          <pc:sldMk cId="760810780" sldId="1883"/>
        </pc:sldMkLst>
      </pc:sldChg>
      <pc:sldChg chg="modNotesTx">
        <pc:chgData name="Peterson, Amy" userId="8c14dd6b-6031-4383-8241-8af97fa7035b" providerId="ADAL" clId="{7A45FE9E-BA42-4E25-8AA3-40A473CFDE06}" dt="2023-07-28T14:14:26.683" v="41" actId="6549"/>
        <pc:sldMkLst>
          <pc:docMk/>
          <pc:sldMk cId="443707360" sldId="1884"/>
        </pc:sldMkLst>
      </pc:sldChg>
      <pc:sldChg chg="modNotesTx">
        <pc:chgData name="Peterson, Amy" userId="8c14dd6b-6031-4383-8241-8af97fa7035b" providerId="ADAL" clId="{7A45FE9E-BA42-4E25-8AA3-40A473CFDE06}" dt="2023-07-28T14:12:39.413" v="14" actId="6549"/>
        <pc:sldMkLst>
          <pc:docMk/>
          <pc:sldMk cId="3465248415" sldId="1895"/>
        </pc:sldMkLst>
      </pc:sldChg>
      <pc:sldChg chg="modSp modNotesTx">
        <pc:chgData name="Peterson, Amy" userId="8c14dd6b-6031-4383-8241-8af97fa7035b" providerId="ADAL" clId="{7A45FE9E-BA42-4E25-8AA3-40A473CFDE06}" dt="2023-07-28T14:19:50.533" v="222" actId="13244"/>
        <pc:sldMkLst>
          <pc:docMk/>
          <pc:sldMk cId="1720655061" sldId="1901"/>
        </pc:sldMkLst>
        <pc:graphicFrameChg chg="mod">
          <ac:chgData name="Peterson, Amy" userId="8c14dd6b-6031-4383-8241-8af97fa7035b" providerId="ADAL" clId="{7A45FE9E-BA42-4E25-8AA3-40A473CFDE06}" dt="2023-07-28T14:19:50.533" v="222" actId="13244"/>
          <ac:graphicFrameMkLst>
            <pc:docMk/>
            <pc:sldMk cId="1720655061" sldId="1901"/>
            <ac:graphicFrameMk id="5" creationId="{BA865974-2432-42F6-ACE3-97C7808CD5CD}"/>
          </ac:graphicFrameMkLst>
        </pc:graphicFrameChg>
      </pc:sldChg>
      <pc:sldChg chg="modNotesTx">
        <pc:chgData name="Peterson, Amy" userId="8c14dd6b-6031-4383-8241-8af97fa7035b" providerId="ADAL" clId="{7A45FE9E-BA42-4E25-8AA3-40A473CFDE06}" dt="2023-07-28T14:13:34.026" v="29" actId="6549"/>
        <pc:sldMkLst>
          <pc:docMk/>
          <pc:sldMk cId="291540138" sldId="1910"/>
        </pc:sldMkLst>
      </pc:sldChg>
      <pc:sldChg chg="modNotesTx">
        <pc:chgData name="Peterson, Amy" userId="8c14dd6b-6031-4383-8241-8af97fa7035b" providerId="ADAL" clId="{7A45FE9E-BA42-4E25-8AA3-40A473CFDE06}" dt="2023-07-28T14:13:31.551" v="28" actId="6549"/>
        <pc:sldMkLst>
          <pc:docMk/>
          <pc:sldMk cId="2459613831" sldId="1917"/>
        </pc:sldMkLst>
      </pc:sldChg>
      <pc:sldChg chg="modNotesTx">
        <pc:chgData name="Peterson, Amy" userId="8c14dd6b-6031-4383-8241-8af97fa7035b" providerId="ADAL" clId="{7A45FE9E-BA42-4E25-8AA3-40A473CFDE06}" dt="2023-07-28T14:14:29.371" v="42" actId="6549"/>
        <pc:sldMkLst>
          <pc:docMk/>
          <pc:sldMk cId="2203554274" sldId="4224"/>
        </pc:sldMkLst>
      </pc:sldChg>
      <pc:sldChg chg="modNotesTx">
        <pc:chgData name="Peterson, Amy" userId="8c14dd6b-6031-4383-8241-8af97fa7035b" providerId="ADAL" clId="{7A45FE9E-BA42-4E25-8AA3-40A473CFDE06}" dt="2023-07-28T14:16:10.789" v="67" actId="6549"/>
        <pc:sldMkLst>
          <pc:docMk/>
          <pc:sldMk cId="3985249271" sldId="4232"/>
        </pc:sldMkLst>
      </pc:sldChg>
      <pc:sldChg chg="modNotesTx">
        <pc:chgData name="Peterson, Amy" userId="8c14dd6b-6031-4383-8241-8af97fa7035b" providerId="ADAL" clId="{7A45FE9E-BA42-4E25-8AA3-40A473CFDE06}" dt="2023-07-28T14:14:44.143" v="46" actId="6549"/>
        <pc:sldMkLst>
          <pc:docMk/>
          <pc:sldMk cId="2423032716" sldId="4237"/>
        </pc:sldMkLst>
      </pc:sldChg>
      <pc:sldChg chg="modSp mod modNotesTx">
        <pc:chgData name="Peterson, Amy" userId="8c14dd6b-6031-4383-8241-8af97fa7035b" providerId="ADAL" clId="{7A45FE9E-BA42-4E25-8AA3-40A473CFDE06}" dt="2023-07-28T14:20:38.927" v="223"/>
        <pc:sldMkLst>
          <pc:docMk/>
          <pc:sldMk cId="1549807544" sldId="4242"/>
        </pc:sldMkLst>
        <pc:spChg chg="ord">
          <ac:chgData name="Peterson, Amy" userId="8c14dd6b-6031-4383-8241-8af97fa7035b" providerId="ADAL" clId="{7A45FE9E-BA42-4E25-8AA3-40A473CFDE06}" dt="2023-07-28T14:20:38.927" v="223"/>
          <ac:spMkLst>
            <pc:docMk/>
            <pc:sldMk cId="1549807544" sldId="4242"/>
            <ac:spMk id="6" creationId="{B3945610-BD03-A4C0-BFCE-ECC14B465D3E}"/>
          </ac:spMkLst>
        </pc:spChg>
      </pc:sldChg>
      <pc:sldChg chg="modSp mod modNotesTx">
        <pc:chgData name="Peterson, Amy" userId="8c14dd6b-6031-4383-8241-8af97fa7035b" providerId="ADAL" clId="{7A45FE9E-BA42-4E25-8AA3-40A473CFDE06}" dt="2023-07-28T14:19:09.061" v="221"/>
        <pc:sldMkLst>
          <pc:docMk/>
          <pc:sldMk cId="2096477974" sldId="4246"/>
        </pc:sldMkLst>
        <pc:spChg chg="ord">
          <ac:chgData name="Peterson, Amy" userId="8c14dd6b-6031-4383-8241-8af97fa7035b" providerId="ADAL" clId="{7A45FE9E-BA42-4E25-8AA3-40A473CFDE06}" dt="2023-07-28T14:19:09.061" v="221"/>
          <ac:spMkLst>
            <pc:docMk/>
            <pc:sldMk cId="2096477974" sldId="4246"/>
            <ac:spMk id="7" creationId="{C2FA6C58-B0F8-4894-8507-3512C43D7408}"/>
          </ac:spMkLst>
        </pc:spChg>
      </pc:sldChg>
      <pc:sldChg chg="modNotesTx">
        <pc:chgData name="Peterson, Amy" userId="8c14dd6b-6031-4383-8241-8af97fa7035b" providerId="ADAL" clId="{7A45FE9E-BA42-4E25-8AA3-40A473CFDE06}" dt="2023-07-28T14:14:32.967" v="43" actId="6549"/>
        <pc:sldMkLst>
          <pc:docMk/>
          <pc:sldMk cId="3232870071" sldId="4258"/>
        </pc:sldMkLst>
      </pc:sldChg>
      <pc:sldChg chg="modNotesTx">
        <pc:chgData name="Peterson, Amy" userId="8c14dd6b-6031-4383-8241-8af97fa7035b" providerId="ADAL" clId="{7A45FE9E-BA42-4E25-8AA3-40A473CFDE06}" dt="2023-07-28T14:13:52.470" v="34" actId="6549"/>
        <pc:sldMkLst>
          <pc:docMk/>
          <pc:sldMk cId="1738786031" sldId="4263"/>
        </pc:sldMkLst>
      </pc:sldChg>
      <pc:sldChg chg="modNotesTx">
        <pc:chgData name="Peterson, Amy" userId="8c14dd6b-6031-4383-8241-8af97fa7035b" providerId="ADAL" clId="{7A45FE9E-BA42-4E25-8AA3-40A473CFDE06}" dt="2023-07-28T14:14:04.154" v="36" actId="6549"/>
        <pc:sldMkLst>
          <pc:docMk/>
          <pc:sldMk cId="2059046697" sldId="4264"/>
        </pc:sldMkLst>
      </pc:sldChg>
      <pc:sldChg chg="modNotesTx">
        <pc:chgData name="Peterson, Amy" userId="8c14dd6b-6031-4383-8241-8af97fa7035b" providerId="ADAL" clId="{7A45FE9E-BA42-4E25-8AA3-40A473CFDE06}" dt="2023-07-28T14:13:46.303" v="32" actId="6549"/>
        <pc:sldMkLst>
          <pc:docMk/>
          <pc:sldMk cId="3956944064" sldId="4266"/>
        </pc:sldMkLst>
      </pc:sldChg>
      <pc:sldChg chg="modNotesTx">
        <pc:chgData name="Peterson, Amy" userId="8c14dd6b-6031-4383-8241-8af97fa7035b" providerId="ADAL" clId="{7A45FE9E-BA42-4E25-8AA3-40A473CFDE06}" dt="2023-07-28T14:14:41.190" v="45" actId="6549"/>
        <pc:sldMkLst>
          <pc:docMk/>
          <pc:sldMk cId="2651389665" sldId="4267"/>
        </pc:sldMkLst>
      </pc:sldChg>
      <pc:sldChg chg="modNotesTx">
        <pc:chgData name="Peterson, Amy" userId="8c14dd6b-6031-4383-8241-8af97fa7035b" providerId="ADAL" clId="{7A45FE9E-BA42-4E25-8AA3-40A473CFDE06}" dt="2023-07-28T14:14:57.078" v="49" actId="6549"/>
        <pc:sldMkLst>
          <pc:docMk/>
          <pc:sldMk cId="2917212000" sldId="4292"/>
        </pc:sldMkLst>
      </pc:sldChg>
      <pc:sldChg chg="modNotesTx">
        <pc:chgData name="Peterson, Amy" userId="8c14dd6b-6031-4383-8241-8af97fa7035b" providerId="ADAL" clId="{7A45FE9E-BA42-4E25-8AA3-40A473CFDE06}" dt="2023-07-28T14:14:48.327" v="47" actId="6549"/>
        <pc:sldMkLst>
          <pc:docMk/>
          <pc:sldMk cId="4025660427" sldId="4351"/>
        </pc:sldMkLst>
      </pc:sldChg>
      <pc:sldChg chg="modNotesTx">
        <pc:chgData name="Peterson, Amy" userId="8c14dd6b-6031-4383-8241-8af97fa7035b" providerId="ADAL" clId="{7A45FE9E-BA42-4E25-8AA3-40A473CFDE06}" dt="2023-07-28T14:15:00.547" v="50" actId="6549"/>
        <pc:sldMkLst>
          <pc:docMk/>
          <pc:sldMk cId="1339267241" sldId="4357"/>
        </pc:sldMkLst>
      </pc:sldChg>
      <pc:sldChg chg="modNotesTx">
        <pc:chgData name="Peterson, Amy" userId="8c14dd6b-6031-4383-8241-8af97fa7035b" providerId="ADAL" clId="{7A45FE9E-BA42-4E25-8AA3-40A473CFDE06}" dt="2023-07-28T14:15:04.221" v="51" actId="6549"/>
        <pc:sldMkLst>
          <pc:docMk/>
          <pc:sldMk cId="4146804961" sldId="4360"/>
        </pc:sldMkLst>
      </pc:sldChg>
      <pc:sldChg chg="modNotesTx">
        <pc:chgData name="Peterson, Amy" userId="8c14dd6b-6031-4383-8241-8af97fa7035b" providerId="ADAL" clId="{7A45FE9E-BA42-4E25-8AA3-40A473CFDE06}" dt="2023-07-28T14:15:11.545" v="55" actId="6549"/>
        <pc:sldMkLst>
          <pc:docMk/>
          <pc:sldMk cId="4030806763" sldId="4361"/>
        </pc:sldMkLst>
      </pc:sldChg>
      <pc:sldChg chg="modNotesTx">
        <pc:chgData name="Peterson, Amy" userId="8c14dd6b-6031-4383-8241-8af97fa7035b" providerId="ADAL" clId="{7A45FE9E-BA42-4E25-8AA3-40A473CFDE06}" dt="2023-07-28T14:15:14.229" v="56" actId="6549"/>
        <pc:sldMkLst>
          <pc:docMk/>
          <pc:sldMk cId="1717202305" sldId="4367"/>
        </pc:sldMkLst>
      </pc:sldChg>
      <pc:sldChg chg="modNotesTx">
        <pc:chgData name="Peterson, Amy" userId="8c14dd6b-6031-4383-8241-8af97fa7035b" providerId="ADAL" clId="{7A45FE9E-BA42-4E25-8AA3-40A473CFDE06}" dt="2023-07-28T14:15:08.026" v="54" actId="20577"/>
        <pc:sldMkLst>
          <pc:docMk/>
          <pc:sldMk cId="1199757701" sldId="4369"/>
        </pc:sldMkLst>
      </pc:sldChg>
      <pc:sldChg chg="modNotesTx">
        <pc:chgData name="Peterson, Amy" userId="8c14dd6b-6031-4383-8241-8af97fa7035b" providerId="ADAL" clId="{7A45FE9E-BA42-4E25-8AA3-40A473CFDE06}" dt="2023-07-28T14:15:17.458" v="57" actId="6549"/>
        <pc:sldMkLst>
          <pc:docMk/>
          <pc:sldMk cId="1986869935" sldId="4385"/>
        </pc:sldMkLst>
      </pc:sldChg>
      <pc:sldChg chg="modNotesTx">
        <pc:chgData name="Peterson, Amy" userId="8c14dd6b-6031-4383-8241-8af97fa7035b" providerId="ADAL" clId="{7A45FE9E-BA42-4E25-8AA3-40A473CFDE06}" dt="2023-07-28T14:13:27.316" v="26" actId="6549"/>
        <pc:sldMkLst>
          <pc:docMk/>
          <pc:sldMk cId="367704740" sldId="4398"/>
        </pc:sldMkLst>
      </pc:sldChg>
      <pc:sldChg chg="addSp delSp modSp mod">
        <pc:chgData name="Peterson, Amy" userId="8c14dd6b-6031-4383-8241-8af97fa7035b" providerId="ADAL" clId="{7A45FE9E-BA42-4E25-8AA3-40A473CFDE06}" dt="2023-07-28T14:18:54.898" v="215"/>
        <pc:sldMkLst>
          <pc:docMk/>
          <pc:sldMk cId="2021980126" sldId="4399"/>
        </pc:sldMkLst>
        <pc:spChg chg="del">
          <ac:chgData name="Peterson, Amy" userId="8c14dd6b-6031-4383-8241-8af97fa7035b" providerId="ADAL" clId="{7A45FE9E-BA42-4E25-8AA3-40A473CFDE06}" dt="2023-07-28T14:11:35.832" v="0" actId="22"/>
          <ac:spMkLst>
            <pc:docMk/>
            <pc:sldMk cId="2021980126" sldId="4399"/>
            <ac:spMk id="4" creationId="{690DB9CF-D39F-D2A9-113E-92950A5212FB}"/>
          </ac:spMkLst>
        </pc:spChg>
        <pc:picChg chg="add mod ord">
          <ac:chgData name="Peterson, Amy" userId="8c14dd6b-6031-4383-8241-8af97fa7035b" providerId="ADAL" clId="{7A45FE9E-BA42-4E25-8AA3-40A473CFDE06}" dt="2023-07-28T14:18:54.898" v="215"/>
          <ac:picMkLst>
            <pc:docMk/>
            <pc:sldMk cId="2021980126" sldId="4399"/>
            <ac:picMk id="6" creationId="{DDEF3837-3F4A-6286-40A5-985EDED0A6CA}"/>
          </ac:picMkLst>
        </pc:picChg>
      </pc:sldChg>
      <pc:sldChg chg="modNotesTx">
        <pc:chgData name="Peterson, Amy" userId="8c14dd6b-6031-4383-8241-8af97fa7035b" providerId="ADAL" clId="{7A45FE9E-BA42-4E25-8AA3-40A473CFDE06}" dt="2023-07-28T14:13:05.131" v="20" actId="6549"/>
        <pc:sldMkLst>
          <pc:docMk/>
          <pc:sldMk cId="2800777413" sldId="4400"/>
        </pc:sldMkLst>
      </pc:sldChg>
      <pc:sldChg chg="modNotesTx">
        <pc:chgData name="Peterson, Amy" userId="8c14dd6b-6031-4383-8241-8af97fa7035b" providerId="ADAL" clId="{7A45FE9E-BA42-4E25-8AA3-40A473CFDE06}" dt="2023-07-28T14:15:30.127" v="61" actId="6549"/>
        <pc:sldMkLst>
          <pc:docMk/>
          <pc:sldMk cId="716738652" sldId="4402"/>
        </pc:sldMkLst>
      </pc:sldChg>
      <pc:sldChg chg="modNotesTx">
        <pc:chgData name="Peterson, Amy" userId="8c14dd6b-6031-4383-8241-8af97fa7035b" providerId="ADAL" clId="{7A45FE9E-BA42-4E25-8AA3-40A473CFDE06}" dt="2023-07-28T14:15:20.600" v="58" actId="6549"/>
        <pc:sldMkLst>
          <pc:docMk/>
          <pc:sldMk cId="3678985279" sldId="4403"/>
        </pc:sldMkLst>
      </pc:sldChg>
      <pc:sldChg chg="modNotesTx">
        <pc:chgData name="Peterson, Amy" userId="8c14dd6b-6031-4383-8241-8af97fa7035b" providerId="ADAL" clId="{7A45FE9E-BA42-4E25-8AA3-40A473CFDE06}" dt="2023-07-28T14:15:34.430" v="62" actId="6549"/>
        <pc:sldMkLst>
          <pc:docMk/>
          <pc:sldMk cId="1119410183" sldId="4404"/>
        </pc:sldMkLst>
      </pc:sldChg>
      <pc:sldChg chg="modNotesTx">
        <pc:chgData name="Peterson, Amy" userId="8c14dd6b-6031-4383-8241-8af97fa7035b" providerId="ADAL" clId="{7A45FE9E-BA42-4E25-8AA3-40A473CFDE06}" dt="2023-07-28T14:16:19.078" v="68" actId="6549"/>
        <pc:sldMkLst>
          <pc:docMk/>
          <pc:sldMk cId="723167536" sldId="4408"/>
        </pc:sldMkLst>
      </pc:sldChg>
      <pc:sldChg chg="del">
        <pc:chgData name="Peterson, Amy" userId="8c14dd6b-6031-4383-8241-8af97fa7035b" providerId="ADAL" clId="{7A45FE9E-BA42-4E25-8AA3-40A473CFDE06}" dt="2023-07-28T14:18:03.510" v="160" actId="47"/>
        <pc:sldMkLst>
          <pc:docMk/>
          <pc:sldMk cId="1069164322" sldId="4410"/>
        </pc:sldMkLst>
      </pc:sldChg>
      <pc:sldChg chg="modNotesTx">
        <pc:chgData name="Peterson, Amy" userId="8c14dd6b-6031-4383-8241-8af97fa7035b" providerId="ADAL" clId="{7A45FE9E-BA42-4E25-8AA3-40A473CFDE06}" dt="2023-07-28T14:13:01.118" v="19" actId="6549"/>
        <pc:sldMkLst>
          <pc:docMk/>
          <pc:sldMk cId="3432647877" sldId="4411"/>
        </pc:sldMkLst>
      </pc:sldChg>
      <pc:sldChg chg="modNotesTx">
        <pc:chgData name="Peterson, Amy" userId="8c14dd6b-6031-4383-8241-8af97fa7035b" providerId="ADAL" clId="{7A45FE9E-BA42-4E25-8AA3-40A473CFDE06}" dt="2023-07-28T14:16:25.869" v="69" actId="6549"/>
        <pc:sldMkLst>
          <pc:docMk/>
          <pc:sldMk cId="3745296745" sldId="4412"/>
        </pc:sldMkLst>
      </pc:sldChg>
      <pc:sldChg chg="modNotesTx">
        <pc:chgData name="Peterson, Amy" userId="8c14dd6b-6031-4383-8241-8af97fa7035b" providerId="ADAL" clId="{7A45FE9E-BA42-4E25-8AA3-40A473CFDE06}" dt="2023-07-28T14:14:38.774" v="44" actId="6549"/>
        <pc:sldMkLst>
          <pc:docMk/>
          <pc:sldMk cId="1435326320" sldId="4416"/>
        </pc:sldMkLst>
      </pc:sldChg>
      <pc:sldChg chg="modNotesTx">
        <pc:chgData name="Peterson, Amy" userId="8c14dd6b-6031-4383-8241-8af97fa7035b" providerId="ADAL" clId="{7A45FE9E-BA42-4E25-8AA3-40A473CFDE06}" dt="2023-07-28T14:15:25.537" v="60" actId="20577"/>
        <pc:sldMkLst>
          <pc:docMk/>
          <pc:sldMk cId="4212996270" sldId="4418"/>
        </pc:sldMkLst>
      </pc:sldChg>
      <pc:sldChg chg="modNotesTx">
        <pc:chgData name="Peterson, Amy" userId="8c14dd6b-6031-4383-8241-8af97fa7035b" providerId="ADAL" clId="{7A45FE9E-BA42-4E25-8AA3-40A473CFDE06}" dt="2023-07-28T14:16:29.974" v="70" actId="6549"/>
        <pc:sldMkLst>
          <pc:docMk/>
          <pc:sldMk cId="1952407822" sldId="4420"/>
        </pc:sldMkLst>
      </pc:sldChg>
      <pc:sldChg chg="modNotesTx">
        <pc:chgData name="Peterson, Amy" userId="8c14dd6b-6031-4383-8241-8af97fa7035b" providerId="ADAL" clId="{7A45FE9E-BA42-4E25-8AA3-40A473CFDE06}" dt="2023-07-28T14:12:18.794" v="9" actId="6549"/>
        <pc:sldMkLst>
          <pc:docMk/>
          <pc:sldMk cId="737861808" sldId="4423"/>
        </pc:sldMkLst>
      </pc:sldChg>
      <pc:sldChg chg="modNotesTx">
        <pc:chgData name="Peterson, Amy" userId="8c14dd6b-6031-4383-8241-8af97fa7035b" providerId="ADAL" clId="{7A45FE9E-BA42-4E25-8AA3-40A473CFDE06}" dt="2023-07-28T14:12:30.527" v="12" actId="6549"/>
        <pc:sldMkLst>
          <pc:docMk/>
          <pc:sldMk cId="2123762451" sldId="4424"/>
        </pc:sldMkLst>
      </pc:sldChg>
      <pc:sldChg chg="modNotesTx">
        <pc:chgData name="Peterson, Amy" userId="8c14dd6b-6031-4383-8241-8af97fa7035b" providerId="ADAL" clId="{7A45FE9E-BA42-4E25-8AA3-40A473CFDE06}" dt="2023-07-28T14:12:22.983" v="10" actId="6549"/>
        <pc:sldMkLst>
          <pc:docMk/>
          <pc:sldMk cId="639024972" sldId="4425"/>
        </pc:sldMkLst>
      </pc:sldChg>
      <pc:sldChg chg="modNotesTx">
        <pc:chgData name="Peterson, Amy" userId="8c14dd6b-6031-4383-8241-8af97fa7035b" providerId="ADAL" clId="{7A45FE9E-BA42-4E25-8AA3-40A473CFDE06}" dt="2023-07-28T14:12:27.036" v="11" actId="6549"/>
        <pc:sldMkLst>
          <pc:docMk/>
          <pc:sldMk cId="829895111" sldId="4426"/>
        </pc:sldMkLst>
      </pc:sldChg>
      <pc:sldChg chg="modNotesTx">
        <pc:chgData name="Peterson, Amy" userId="8c14dd6b-6031-4383-8241-8af97fa7035b" providerId="ADAL" clId="{7A45FE9E-BA42-4E25-8AA3-40A473CFDE06}" dt="2023-07-28T14:13:37.766" v="30" actId="6549"/>
        <pc:sldMkLst>
          <pc:docMk/>
          <pc:sldMk cId="1749426238" sldId="4428"/>
        </pc:sldMkLst>
      </pc:sldChg>
    </pc:docChg>
  </pc:docChgLst>
</pc:chgInfo>
</file>

<file path=ppt/diagrams/_rels/data1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719712-3C5E-4B26-AB3A-0011A2BCE57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A4D273F-23C9-4E0D-8A61-155C2F881CD3}">
      <dgm:prSet phldrT="[Text]"/>
      <dgm:spPr/>
      <dgm:t>
        <a:bodyPr/>
        <a:lstStyle/>
        <a:p>
          <a:r>
            <a:rPr lang="en-US"/>
            <a:t>I’m new to special education/supporting students with disabilities.</a:t>
          </a:r>
        </a:p>
      </dgm:t>
    </dgm:pt>
    <dgm:pt modelId="{1F6D16FF-0013-48B6-9845-0A1C561BC40C}" type="parTrans" cxnId="{DBEF126F-E535-4E45-8D88-19A6995532EF}">
      <dgm:prSet/>
      <dgm:spPr/>
      <dgm:t>
        <a:bodyPr/>
        <a:lstStyle/>
        <a:p>
          <a:endParaRPr lang="en-US"/>
        </a:p>
      </dgm:t>
    </dgm:pt>
    <dgm:pt modelId="{577D7DEA-9157-42DE-B2DF-1BDEB544D769}" type="sibTrans" cxnId="{DBEF126F-E535-4E45-8D88-19A6995532EF}">
      <dgm:prSet/>
      <dgm:spPr/>
      <dgm:t>
        <a:bodyPr/>
        <a:lstStyle/>
        <a:p>
          <a:endParaRPr lang="en-US"/>
        </a:p>
      </dgm:t>
    </dgm:pt>
    <dgm:pt modelId="{DD04C7DB-E3FB-4BB9-9160-80EAC447737A}">
      <dgm:prSet phldrT="[Text]"/>
      <dgm:spPr/>
      <dgm:t>
        <a:bodyPr/>
        <a:lstStyle/>
        <a:p>
          <a:r>
            <a:rPr lang="en-US"/>
            <a:t>I’m interested in a refresher on the IEP.</a:t>
          </a:r>
        </a:p>
      </dgm:t>
    </dgm:pt>
    <dgm:pt modelId="{48C8C529-3CC4-450E-B4BD-69C25BE3E124}" type="parTrans" cxnId="{A945F054-1411-46B0-9BD1-922C17DA16BD}">
      <dgm:prSet/>
      <dgm:spPr/>
      <dgm:t>
        <a:bodyPr/>
        <a:lstStyle/>
        <a:p>
          <a:endParaRPr lang="en-US"/>
        </a:p>
      </dgm:t>
    </dgm:pt>
    <dgm:pt modelId="{706AB791-DC53-46CC-9121-C2DCD2133F09}" type="sibTrans" cxnId="{A945F054-1411-46B0-9BD1-922C17DA16BD}">
      <dgm:prSet/>
      <dgm:spPr/>
      <dgm:t>
        <a:bodyPr/>
        <a:lstStyle/>
        <a:p>
          <a:endParaRPr lang="en-US"/>
        </a:p>
      </dgm:t>
    </dgm:pt>
    <dgm:pt modelId="{DEB39CA6-B3D8-47C2-9126-FCC7897D4FA9}">
      <dgm:prSet phldrT="[Text]"/>
      <dgm:spPr/>
      <dgm:t>
        <a:bodyPr/>
        <a:lstStyle/>
        <a:p>
          <a:r>
            <a:rPr lang="en-US"/>
            <a:t>I’m looking for resources to share about the IEP.</a:t>
          </a:r>
        </a:p>
      </dgm:t>
    </dgm:pt>
    <dgm:pt modelId="{4170FB49-3373-49C2-B8D3-12062C4E9EDF}" type="parTrans" cxnId="{CB196B30-29A5-40DE-AA3C-94ADCA171AD2}">
      <dgm:prSet/>
      <dgm:spPr/>
      <dgm:t>
        <a:bodyPr/>
        <a:lstStyle/>
        <a:p>
          <a:endParaRPr lang="en-US"/>
        </a:p>
      </dgm:t>
    </dgm:pt>
    <dgm:pt modelId="{888B64C5-BF84-49BF-81F3-C5A62FBD478D}" type="sibTrans" cxnId="{CB196B30-29A5-40DE-AA3C-94ADCA171AD2}">
      <dgm:prSet/>
      <dgm:spPr/>
      <dgm:t>
        <a:bodyPr/>
        <a:lstStyle/>
        <a:p>
          <a:endParaRPr lang="en-US"/>
        </a:p>
      </dgm:t>
    </dgm:pt>
    <dgm:pt modelId="{12AE1237-FBC3-45F7-894F-9DE8B42BE4C1}">
      <dgm:prSet phldrT="[Text]"/>
      <dgm:spPr/>
      <dgm:t>
        <a:bodyPr/>
        <a:lstStyle/>
        <a:p>
          <a:r>
            <a:rPr lang="en-US"/>
            <a:t>I’m responsible for training/supporting  staff or families who are new to the IEP.</a:t>
          </a:r>
        </a:p>
      </dgm:t>
    </dgm:pt>
    <dgm:pt modelId="{7CE85149-F666-4B29-A61F-58FAEEA0AF02}" type="parTrans" cxnId="{EFD728EF-2A11-4EF6-92EB-7D430C6B232B}">
      <dgm:prSet/>
      <dgm:spPr/>
      <dgm:t>
        <a:bodyPr/>
        <a:lstStyle/>
        <a:p>
          <a:endParaRPr lang="en-US"/>
        </a:p>
      </dgm:t>
    </dgm:pt>
    <dgm:pt modelId="{70E3EC8B-B6BA-4604-8D85-0C48F1B9EEEC}" type="sibTrans" cxnId="{EFD728EF-2A11-4EF6-92EB-7D430C6B232B}">
      <dgm:prSet/>
      <dgm:spPr/>
      <dgm:t>
        <a:bodyPr/>
        <a:lstStyle/>
        <a:p>
          <a:endParaRPr lang="en-US"/>
        </a:p>
      </dgm:t>
    </dgm:pt>
    <dgm:pt modelId="{87D74E05-2D9A-4C62-A044-B264EE2215F1}">
      <dgm:prSet phldrT="[Text]"/>
      <dgm:spPr/>
      <dgm:t>
        <a:bodyPr/>
        <a:lstStyle/>
        <a:p>
          <a:r>
            <a:rPr lang="en-US"/>
            <a:t>Other (add why in the chat)</a:t>
          </a:r>
        </a:p>
      </dgm:t>
    </dgm:pt>
    <dgm:pt modelId="{79223C52-EA99-4C66-81D4-21EE65222298}" type="parTrans" cxnId="{D7A9416C-2A1B-41FF-A26B-B537EA8BD591}">
      <dgm:prSet/>
      <dgm:spPr/>
      <dgm:t>
        <a:bodyPr/>
        <a:lstStyle/>
        <a:p>
          <a:endParaRPr lang="en-US"/>
        </a:p>
      </dgm:t>
    </dgm:pt>
    <dgm:pt modelId="{4462D3A0-72F1-43D6-BDBE-2DD93AE21BD0}" type="sibTrans" cxnId="{D7A9416C-2A1B-41FF-A26B-B537EA8BD591}">
      <dgm:prSet/>
      <dgm:spPr/>
      <dgm:t>
        <a:bodyPr/>
        <a:lstStyle/>
        <a:p>
          <a:endParaRPr lang="en-US"/>
        </a:p>
      </dgm:t>
    </dgm:pt>
    <dgm:pt modelId="{6FF293DF-2C51-4CC7-A678-5DAADE6D3369}" type="pres">
      <dgm:prSet presAssocID="{31719712-3C5E-4B26-AB3A-0011A2BCE571}" presName="diagram" presStyleCnt="0">
        <dgm:presLayoutVars>
          <dgm:dir/>
          <dgm:resizeHandles val="exact"/>
        </dgm:presLayoutVars>
      </dgm:prSet>
      <dgm:spPr/>
    </dgm:pt>
    <dgm:pt modelId="{CF40D412-73BD-44BA-BB67-8B8EDE33055A}" type="pres">
      <dgm:prSet presAssocID="{EA4D273F-23C9-4E0D-8A61-155C2F881CD3}" presName="node" presStyleLbl="node1" presStyleIdx="0" presStyleCnt="5">
        <dgm:presLayoutVars>
          <dgm:bulletEnabled val="1"/>
        </dgm:presLayoutVars>
      </dgm:prSet>
      <dgm:spPr/>
    </dgm:pt>
    <dgm:pt modelId="{B79E2705-9B67-450F-BC42-93243C7BE193}" type="pres">
      <dgm:prSet presAssocID="{577D7DEA-9157-42DE-B2DF-1BDEB544D769}" presName="sibTrans" presStyleCnt="0"/>
      <dgm:spPr/>
    </dgm:pt>
    <dgm:pt modelId="{75DBBCF0-F6D8-4D73-B468-8B92593204D1}" type="pres">
      <dgm:prSet presAssocID="{DD04C7DB-E3FB-4BB9-9160-80EAC447737A}" presName="node" presStyleLbl="node1" presStyleIdx="1" presStyleCnt="5">
        <dgm:presLayoutVars>
          <dgm:bulletEnabled val="1"/>
        </dgm:presLayoutVars>
      </dgm:prSet>
      <dgm:spPr/>
    </dgm:pt>
    <dgm:pt modelId="{9DD2DEFF-0751-4602-A8D2-DDE381D9AE62}" type="pres">
      <dgm:prSet presAssocID="{706AB791-DC53-46CC-9121-C2DCD2133F09}" presName="sibTrans" presStyleCnt="0"/>
      <dgm:spPr/>
    </dgm:pt>
    <dgm:pt modelId="{6C739AA2-CF95-4010-9500-6FCB9FF0EEDA}" type="pres">
      <dgm:prSet presAssocID="{DEB39CA6-B3D8-47C2-9126-FCC7897D4FA9}" presName="node" presStyleLbl="node1" presStyleIdx="2" presStyleCnt="5">
        <dgm:presLayoutVars>
          <dgm:bulletEnabled val="1"/>
        </dgm:presLayoutVars>
      </dgm:prSet>
      <dgm:spPr/>
    </dgm:pt>
    <dgm:pt modelId="{18B6E7B8-262B-4D37-9104-B6C8296C5BC5}" type="pres">
      <dgm:prSet presAssocID="{888B64C5-BF84-49BF-81F3-C5A62FBD478D}" presName="sibTrans" presStyleCnt="0"/>
      <dgm:spPr/>
    </dgm:pt>
    <dgm:pt modelId="{02C6CBF3-B3A1-43BA-9D89-46879F33EF40}" type="pres">
      <dgm:prSet presAssocID="{12AE1237-FBC3-45F7-894F-9DE8B42BE4C1}" presName="node" presStyleLbl="node1" presStyleIdx="3" presStyleCnt="5">
        <dgm:presLayoutVars>
          <dgm:bulletEnabled val="1"/>
        </dgm:presLayoutVars>
      </dgm:prSet>
      <dgm:spPr/>
    </dgm:pt>
    <dgm:pt modelId="{55E0A827-D653-478B-8136-4C486E9B2791}" type="pres">
      <dgm:prSet presAssocID="{70E3EC8B-B6BA-4604-8D85-0C48F1B9EEEC}" presName="sibTrans" presStyleCnt="0"/>
      <dgm:spPr/>
    </dgm:pt>
    <dgm:pt modelId="{5EBAFCB6-B699-4828-B724-B53E17B3561D}" type="pres">
      <dgm:prSet presAssocID="{87D74E05-2D9A-4C62-A044-B264EE2215F1}" presName="node" presStyleLbl="node1" presStyleIdx="4" presStyleCnt="5">
        <dgm:presLayoutVars>
          <dgm:bulletEnabled val="1"/>
        </dgm:presLayoutVars>
      </dgm:prSet>
      <dgm:spPr/>
    </dgm:pt>
  </dgm:ptLst>
  <dgm:cxnLst>
    <dgm:cxn modelId="{93C2341F-221E-4E4D-9D37-17756614A5D3}" type="presOf" srcId="{EA4D273F-23C9-4E0D-8A61-155C2F881CD3}" destId="{CF40D412-73BD-44BA-BB67-8B8EDE33055A}" srcOrd="0" destOrd="0" presId="urn:microsoft.com/office/officeart/2005/8/layout/default"/>
    <dgm:cxn modelId="{CB196B30-29A5-40DE-AA3C-94ADCA171AD2}" srcId="{31719712-3C5E-4B26-AB3A-0011A2BCE571}" destId="{DEB39CA6-B3D8-47C2-9126-FCC7897D4FA9}" srcOrd="2" destOrd="0" parTransId="{4170FB49-3373-49C2-B8D3-12062C4E9EDF}" sibTransId="{888B64C5-BF84-49BF-81F3-C5A62FBD478D}"/>
    <dgm:cxn modelId="{D7A9416C-2A1B-41FF-A26B-B537EA8BD591}" srcId="{31719712-3C5E-4B26-AB3A-0011A2BCE571}" destId="{87D74E05-2D9A-4C62-A044-B264EE2215F1}" srcOrd="4" destOrd="0" parTransId="{79223C52-EA99-4C66-81D4-21EE65222298}" sibTransId="{4462D3A0-72F1-43D6-BDBE-2DD93AE21BD0}"/>
    <dgm:cxn modelId="{DBEF126F-E535-4E45-8D88-19A6995532EF}" srcId="{31719712-3C5E-4B26-AB3A-0011A2BCE571}" destId="{EA4D273F-23C9-4E0D-8A61-155C2F881CD3}" srcOrd="0" destOrd="0" parTransId="{1F6D16FF-0013-48B6-9845-0A1C561BC40C}" sibTransId="{577D7DEA-9157-42DE-B2DF-1BDEB544D769}"/>
    <dgm:cxn modelId="{A945F054-1411-46B0-9BD1-922C17DA16BD}" srcId="{31719712-3C5E-4B26-AB3A-0011A2BCE571}" destId="{DD04C7DB-E3FB-4BB9-9160-80EAC447737A}" srcOrd="1" destOrd="0" parTransId="{48C8C529-3CC4-450E-B4BD-69C25BE3E124}" sibTransId="{706AB791-DC53-46CC-9121-C2DCD2133F09}"/>
    <dgm:cxn modelId="{7544FB91-1BB2-4E2E-8ABA-7BEAB0CE1701}" type="presOf" srcId="{DD04C7DB-E3FB-4BB9-9160-80EAC447737A}" destId="{75DBBCF0-F6D8-4D73-B468-8B92593204D1}" srcOrd="0" destOrd="0" presId="urn:microsoft.com/office/officeart/2005/8/layout/default"/>
    <dgm:cxn modelId="{6BEEE39D-88AD-4A34-ADE0-2B546194D979}" type="presOf" srcId="{31719712-3C5E-4B26-AB3A-0011A2BCE571}" destId="{6FF293DF-2C51-4CC7-A678-5DAADE6D3369}" srcOrd="0" destOrd="0" presId="urn:microsoft.com/office/officeart/2005/8/layout/default"/>
    <dgm:cxn modelId="{59C3DBA3-ED7F-4E9C-94E7-DE7572DF6B70}" type="presOf" srcId="{DEB39CA6-B3D8-47C2-9126-FCC7897D4FA9}" destId="{6C739AA2-CF95-4010-9500-6FCB9FF0EEDA}" srcOrd="0" destOrd="0" presId="urn:microsoft.com/office/officeart/2005/8/layout/default"/>
    <dgm:cxn modelId="{C74830A7-EEDD-403F-A8FB-1A9D2B02F197}" type="presOf" srcId="{87D74E05-2D9A-4C62-A044-B264EE2215F1}" destId="{5EBAFCB6-B699-4828-B724-B53E17B3561D}" srcOrd="0" destOrd="0" presId="urn:microsoft.com/office/officeart/2005/8/layout/default"/>
    <dgm:cxn modelId="{A6C5CDDB-BABF-4D57-8F6B-7358678DEE47}" type="presOf" srcId="{12AE1237-FBC3-45F7-894F-9DE8B42BE4C1}" destId="{02C6CBF3-B3A1-43BA-9D89-46879F33EF40}" srcOrd="0" destOrd="0" presId="urn:microsoft.com/office/officeart/2005/8/layout/default"/>
    <dgm:cxn modelId="{EFD728EF-2A11-4EF6-92EB-7D430C6B232B}" srcId="{31719712-3C5E-4B26-AB3A-0011A2BCE571}" destId="{12AE1237-FBC3-45F7-894F-9DE8B42BE4C1}" srcOrd="3" destOrd="0" parTransId="{7CE85149-F666-4B29-A61F-58FAEEA0AF02}" sibTransId="{70E3EC8B-B6BA-4604-8D85-0C48F1B9EEEC}"/>
    <dgm:cxn modelId="{83325BF8-7C38-4CBE-B650-E467E1F7BA0B}" type="presParOf" srcId="{6FF293DF-2C51-4CC7-A678-5DAADE6D3369}" destId="{CF40D412-73BD-44BA-BB67-8B8EDE33055A}" srcOrd="0" destOrd="0" presId="urn:microsoft.com/office/officeart/2005/8/layout/default"/>
    <dgm:cxn modelId="{B8427B5D-0D9E-4E6C-AA8E-50A04C611FE7}" type="presParOf" srcId="{6FF293DF-2C51-4CC7-A678-5DAADE6D3369}" destId="{B79E2705-9B67-450F-BC42-93243C7BE193}" srcOrd="1" destOrd="0" presId="urn:microsoft.com/office/officeart/2005/8/layout/default"/>
    <dgm:cxn modelId="{B774771A-E5E3-43D6-8825-06EAC46B0F78}" type="presParOf" srcId="{6FF293DF-2C51-4CC7-A678-5DAADE6D3369}" destId="{75DBBCF0-F6D8-4D73-B468-8B92593204D1}" srcOrd="2" destOrd="0" presId="urn:microsoft.com/office/officeart/2005/8/layout/default"/>
    <dgm:cxn modelId="{D4AD1115-B65F-46F6-94B4-51E24961AC90}" type="presParOf" srcId="{6FF293DF-2C51-4CC7-A678-5DAADE6D3369}" destId="{9DD2DEFF-0751-4602-A8D2-DDE381D9AE62}" srcOrd="3" destOrd="0" presId="urn:microsoft.com/office/officeart/2005/8/layout/default"/>
    <dgm:cxn modelId="{CC4C8C98-E397-45C3-A190-DA6DAD86DD48}" type="presParOf" srcId="{6FF293DF-2C51-4CC7-A678-5DAADE6D3369}" destId="{6C739AA2-CF95-4010-9500-6FCB9FF0EEDA}" srcOrd="4" destOrd="0" presId="urn:microsoft.com/office/officeart/2005/8/layout/default"/>
    <dgm:cxn modelId="{6A9203E4-C930-4C88-8B6F-972FF14921F4}" type="presParOf" srcId="{6FF293DF-2C51-4CC7-A678-5DAADE6D3369}" destId="{18B6E7B8-262B-4D37-9104-B6C8296C5BC5}" srcOrd="5" destOrd="0" presId="urn:microsoft.com/office/officeart/2005/8/layout/default"/>
    <dgm:cxn modelId="{1BD9723B-DF66-4AB2-85FE-02C7F87C45F9}" type="presParOf" srcId="{6FF293DF-2C51-4CC7-A678-5DAADE6D3369}" destId="{02C6CBF3-B3A1-43BA-9D89-46879F33EF40}" srcOrd="6" destOrd="0" presId="urn:microsoft.com/office/officeart/2005/8/layout/default"/>
    <dgm:cxn modelId="{CE9969EF-D252-42F4-829E-B33023626DB8}" type="presParOf" srcId="{6FF293DF-2C51-4CC7-A678-5DAADE6D3369}" destId="{55E0A827-D653-478B-8136-4C486E9B2791}" srcOrd="7" destOrd="0" presId="urn:microsoft.com/office/officeart/2005/8/layout/default"/>
    <dgm:cxn modelId="{EC10895B-BF99-49A8-8846-5711B57A2E74}" type="presParOf" srcId="{6FF293DF-2C51-4CC7-A678-5DAADE6D3369}" destId="{5EBAFCB6-B699-4828-B724-B53E17B3561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rgbClr val="0076BD"/>
        </a:solidFill>
        <a:ln w="6350">
          <a:solidFill>
            <a:schemeClr val="bg1"/>
          </a:solidFill>
        </a:ln>
      </dgm:spPr>
      <dgm:t>
        <a:bodyPr/>
        <a:lstStyle/>
        <a:p>
          <a:r>
            <a:rPr lang="en-US" sz="3200"/>
            <a:t>PLAAFP</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0076BD"/>
        </a:solidFill>
        <a:ln w="6350" cap="flat" cmpd="sng" algn="ctr">
          <a:solidFill>
            <a:srgbClr val="FFFFFF"/>
          </a:solidFill>
          <a:prstDash val="solid"/>
          <a:miter lim="800000"/>
        </a:ln>
        <a:effectLst/>
      </dgm:spPr>
      <dgm:t>
        <a:bodyPr spcFirstLastPara="0" vert="horz" wrap="square" lIns="121920" tIns="121920" rIns="121920" bIns="121920" numCol="1" spcCol="1270" anchor="ctr" anchorCtr="0"/>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custT="1"/>
      <dgm:spPr>
        <a:solidFill>
          <a:srgbClr val="4C8C40"/>
        </a:solidFill>
      </dgm:spPr>
      <dgm:t>
        <a:bodyPr/>
        <a:lstStyle/>
        <a:p>
          <a:r>
            <a:rPr lang="en-US" sz="1800" b="0" dirty="0"/>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a:xfrm>
          <a:off x="1896159" y="1303020"/>
          <a:ext cx="1802917" cy="1737360"/>
        </a:xfrm>
        <a:prstGeom prst="roundRect">
          <a:avLst/>
        </a:prstGeom>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2258">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D491845-07EC-4550-9CC9-A2502F20F4A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FBD6756-4F42-4726-A8BD-A72CD64D747D}">
      <dgm:prSet/>
      <dgm:spPr/>
      <dgm:t>
        <a:bodyPr/>
        <a:lstStyle/>
        <a:p>
          <a:pPr>
            <a:lnSpc>
              <a:spcPct val="100000"/>
            </a:lnSpc>
          </a:pPr>
          <a:r>
            <a:rPr lang="en-US">
              <a:latin typeface="+mn-lt"/>
            </a:rPr>
            <a:t>Start with the academic and functional needs identified in the PLAAFP statement.</a:t>
          </a:r>
          <a:endParaRPr lang="en-US"/>
        </a:p>
      </dgm:t>
    </dgm:pt>
    <dgm:pt modelId="{65F9C539-DCDA-4C76-B54B-EEB647B4F809}" type="parTrans" cxnId="{D97CA8BD-9FE1-43E4-8303-C932624DDE8D}">
      <dgm:prSet/>
      <dgm:spPr/>
      <dgm:t>
        <a:bodyPr/>
        <a:lstStyle/>
        <a:p>
          <a:endParaRPr lang="en-US"/>
        </a:p>
      </dgm:t>
    </dgm:pt>
    <dgm:pt modelId="{7AD1457C-EFC9-4611-B3D1-B4C3D224A2C0}" type="sibTrans" cxnId="{D97CA8BD-9FE1-43E4-8303-C932624DDE8D}">
      <dgm:prSet/>
      <dgm:spPr/>
      <dgm:t>
        <a:bodyPr/>
        <a:lstStyle/>
        <a:p>
          <a:endParaRPr lang="en-US"/>
        </a:p>
      </dgm:t>
    </dgm:pt>
    <dgm:pt modelId="{DB228D91-7E08-418E-9132-58D93743CC8D}">
      <dgm:prSet/>
      <dgm:spPr/>
      <dgm:t>
        <a:bodyPr/>
        <a:lstStyle/>
        <a:p>
          <a:pPr>
            <a:lnSpc>
              <a:spcPct val="100000"/>
            </a:lnSpc>
          </a:pPr>
          <a:r>
            <a:rPr lang="en-US"/>
            <a:t>Identify the needed skills to access and progress in grade level standards.</a:t>
          </a:r>
        </a:p>
      </dgm:t>
    </dgm:pt>
    <dgm:pt modelId="{1BC61A24-1A1E-469E-B241-80E83E56FCFD}" type="parTrans" cxnId="{6F0ADBF1-A957-4AC5-92A0-20C2C89DF568}">
      <dgm:prSet/>
      <dgm:spPr/>
      <dgm:t>
        <a:bodyPr/>
        <a:lstStyle/>
        <a:p>
          <a:endParaRPr lang="en-US"/>
        </a:p>
      </dgm:t>
    </dgm:pt>
    <dgm:pt modelId="{D5583458-061A-43FD-850D-4DDD24EA2C0A}" type="sibTrans" cxnId="{6F0ADBF1-A957-4AC5-92A0-20C2C89DF568}">
      <dgm:prSet/>
      <dgm:spPr/>
      <dgm:t>
        <a:bodyPr/>
        <a:lstStyle/>
        <a:p>
          <a:endParaRPr lang="en-US"/>
        </a:p>
      </dgm:t>
    </dgm:pt>
    <dgm:pt modelId="{5348179C-5C90-40D7-8064-1D38FFC5EEBA}">
      <dgm:prSet/>
      <dgm:spPr/>
      <dgm:t>
        <a:bodyPr/>
        <a:lstStyle/>
        <a:p>
          <a:pPr>
            <a:lnSpc>
              <a:spcPct val="100000"/>
            </a:lnSpc>
          </a:pPr>
          <a:r>
            <a:rPr lang="en-US">
              <a:latin typeface="+mn-lt"/>
            </a:rPr>
            <a:t>Discuss what the student should be able to achieve during the next 12 months.</a:t>
          </a:r>
          <a:endParaRPr lang="en-US"/>
        </a:p>
      </dgm:t>
    </dgm:pt>
    <dgm:pt modelId="{BE2665CB-306A-4387-B01A-2CDF32387A83}" type="parTrans" cxnId="{AFA725D5-A189-49C9-84D0-E0C73A51C4C4}">
      <dgm:prSet/>
      <dgm:spPr/>
      <dgm:t>
        <a:bodyPr/>
        <a:lstStyle/>
        <a:p>
          <a:endParaRPr lang="en-US"/>
        </a:p>
      </dgm:t>
    </dgm:pt>
    <dgm:pt modelId="{16A8AADC-C848-4222-A822-98DCE100C6DC}" type="sibTrans" cxnId="{AFA725D5-A189-49C9-84D0-E0C73A51C4C4}">
      <dgm:prSet/>
      <dgm:spPr/>
      <dgm:t>
        <a:bodyPr/>
        <a:lstStyle/>
        <a:p>
          <a:endParaRPr lang="en-US"/>
        </a:p>
      </dgm:t>
    </dgm:pt>
    <dgm:pt modelId="{962D1516-2D1A-4426-96A5-B8B70514062C}">
      <dgm:prSet/>
      <dgm:spPr/>
      <dgm:t>
        <a:bodyPr/>
        <a:lstStyle/>
        <a:p>
          <a:pPr>
            <a:lnSpc>
              <a:spcPct val="100000"/>
            </a:lnSpc>
          </a:pPr>
          <a:r>
            <a:rPr lang="en-US"/>
            <a:t>Develop an individualized, ambitious, but attainable goal.</a:t>
          </a:r>
        </a:p>
      </dgm:t>
    </dgm:pt>
    <dgm:pt modelId="{B6262DDB-1579-4C30-8162-D80C1EBD2701}" type="parTrans" cxnId="{D97BCB26-6A18-4374-8EB0-C27AB2C8C2B9}">
      <dgm:prSet/>
      <dgm:spPr/>
      <dgm:t>
        <a:bodyPr/>
        <a:lstStyle/>
        <a:p>
          <a:endParaRPr lang="en-US"/>
        </a:p>
      </dgm:t>
    </dgm:pt>
    <dgm:pt modelId="{D950292C-B8C0-4DC3-AF16-4F88A16F4A12}" type="sibTrans" cxnId="{D97BCB26-6A18-4374-8EB0-C27AB2C8C2B9}">
      <dgm:prSet/>
      <dgm:spPr/>
      <dgm:t>
        <a:bodyPr/>
        <a:lstStyle/>
        <a:p>
          <a:endParaRPr lang="en-US"/>
        </a:p>
      </dgm:t>
    </dgm:pt>
    <dgm:pt modelId="{59CD6B0B-3410-4611-8B72-58DBB211FA6B}" type="pres">
      <dgm:prSet presAssocID="{DD491845-07EC-4550-9CC9-A2502F20F4AC}" presName="root" presStyleCnt="0">
        <dgm:presLayoutVars>
          <dgm:dir/>
          <dgm:resizeHandles val="exact"/>
        </dgm:presLayoutVars>
      </dgm:prSet>
      <dgm:spPr/>
    </dgm:pt>
    <dgm:pt modelId="{1B213A00-9F99-4CE6-8EFC-63F8360F1B38}" type="pres">
      <dgm:prSet presAssocID="{2FBD6756-4F42-4726-A8BD-A72CD64D747D}" presName="compNode" presStyleCnt="0"/>
      <dgm:spPr/>
    </dgm:pt>
    <dgm:pt modelId="{761AE0ED-FD21-4940-833B-911ECFE802EB}" type="pres">
      <dgm:prSet presAssocID="{2FBD6756-4F42-4726-A8BD-A72CD64D747D}" presName="bgRect" presStyleLbl="bgShp" presStyleIdx="0" presStyleCnt="4"/>
      <dgm:spPr/>
    </dgm:pt>
    <dgm:pt modelId="{58E47BA3-F966-4CCF-B3C6-ADE7D8E12E25}" type="pres">
      <dgm:prSet presAssocID="{2FBD6756-4F42-4726-A8BD-A72CD64D747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13A49051-A164-41D0-9FE2-437F8B7818FD}" type="pres">
      <dgm:prSet presAssocID="{2FBD6756-4F42-4726-A8BD-A72CD64D747D}" presName="spaceRect" presStyleCnt="0"/>
      <dgm:spPr/>
    </dgm:pt>
    <dgm:pt modelId="{A0D34261-20C7-4603-B5FD-8B8B7BDC9AEE}" type="pres">
      <dgm:prSet presAssocID="{2FBD6756-4F42-4726-A8BD-A72CD64D747D}" presName="parTx" presStyleLbl="revTx" presStyleIdx="0" presStyleCnt="4" custScaleX="100641">
        <dgm:presLayoutVars>
          <dgm:chMax val="0"/>
          <dgm:chPref val="0"/>
        </dgm:presLayoutVars>
      </dgm:prSet>
      <dgm:spPr/>
    </dgm:pt>
    <dgm:pt modelId="{CCB39A3F-34A8-469F-BCB6-3A439E04C473}" type="pres">
      <dgm:prSet presAssocID="{7AD1457C-EFC9-4611-B3D1-B4C3D224A2C0}" presName="sibTrans" presStyleCnt="0"/>
      <dgm:spPr/>
    </dgm:pt>
    <dgm:pt modelId="{BCC1654F-4A4D-4323-BF58-C8FED6E39884}" type="pres">
      <dgm:prSet presAssocID="{DB228D91-7E08-418E-9132-58D93743CC8D}" presName="compNode" presStyleCnt="0"/>
      <dgm:spPr/>
    </dgm:pt>
    <dgm:pt modelId="{17EE7847-8689-42DF-B90E-CBFE0B756B02}" type="pres">
      <dgm:prSet presAssocID="{DB228D91-7E08-418E-9132-58D93743CC8D}" presName="bgRect" presStyleLbl="bgShp" presStyleIdx="1" presStyleCnt="4"/>
      <dgm:spPr/>
    </dgm:pt>
    <dgm:pt modelId="{211C6CBD-E4CE-446B-BD19-656F0911B0F0}" type="pres">
      <dgm:prSet presAssocID="{DB228D91-7E08-418E-9132-58D93743CC8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choolhouse with solid fill"/>
        </a:ext>
      </dgm:extLst>
    </dgm:pt>
    <dgm:pt modelId="{24622D29-F6B6-4781-9400-083E7892812C}" type="pres">
      <dgm:prSet presAssocID="{DB228D91-7E08-418E-9132-58D93743CC8D}" presName="spaceRect" presStyleCnt="0"/>
      <dgm:spPr/>
    </dgm:pt>
    <dgm:pt modelId="{EB9288B1-81E2-4266-AD6C-2492ED858AAD}" type="pres">
      <dgm:prSet presAssocID="{DB228D91-7E08-418E-9132-58D93743CC8D}" presName="parTx" presStyleLbl="revTx" presStyleIdx="1" presStyleCnt="4">
        <dgm:presLayoutVars>
          <dgm:chMax val="0"/>
          <dgm:chPref val="0"/>
        </dgm:presLayoutVars>
      </dgm:prSet>
      <dgm:spPr/>
    </dgm:pt>
    <dgm:pt modelId="{DCA1FEDB-3A9C-4E24-AAF6-99F3EC314733}" type="pres">
      <dgm:prSet presAssocID="{D5583458-061A-43FD-850D-4DDD24EA2C0A}" presName="sibTrans" presStyleCnt="0"/>
      <dgm:spPr/>
    </dgm:pt>
    <dgm:pt modelId="{8E6B01A5-0831-4E3A-9F5A-460D223D17FD}" type="pres">
      <dgm:prSet presAssocID="{5348179C-5C90-40D7-8064-1D38FFC5EEBA}" presName="compNode" presStyleCnt="0"/>
      <dgm:spPr/>
    </dgm:pt>
    <dgm:pt modelId="{4DFEA84E-346C-46C0-96A6-03D6651CA66E}" type="pres">
      <dgm:prSet presAssocID="{5348179C-5C90-40D7-8064-1D38FFC5EEBA}" presName="bgRect" presStyleLbl="bgShp" presStyleIdx="2" presStyleCnt="4"/>
      <dgm:spPr/>
    </dgm:pt>
    <dgm:pt modelId="{62458F84-6386-41C5-8297-C0F791C1FEAD}" type="pres">
      <dgm:prSet presAssocID="{5348179C-5C90-40D7-8064-1D38FFC5EE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at with solid fill"/>
        </a:ext>
      </dgm:extLst>
    </dgm:pt>
    <dgm:pt modelId="{2AA44C13-F170-4A1B-9462-C511D483715E}" type="pres">
      <dgm:prSet presAssocID="{5348179C-5C90-40D7-8064-1D38FFC5EEBA}" presName="spaceRect" presStyleCnt="0"/>
      <dgm:spPr/>
    </dgm:pt>
    <dgm:pt modelId="{748C3677-73CB-4982-8F88-504896872E0A}" type="pres">
      <dgm:prSet presAssocID="{5348179C-5C90-40D7-8064-1D38FFC5EEBA}" presName="parTx" presStyleLbl="revTx" presStyleIdx="2" presStyleCnt="4">
        <dgm:presLayoutVars>
          <dgm:chMax val="0"/>
          <dgm:chPref val="0"/>
        </dgm:presLayoutVars>
      </dgm:prSet>
      <dgm:spPr/>
    </dgm:pt>
    <dgm:pt modelId="{391D92E4-7638-4ADB-BFA7-E92CA91856E5}" type="pres">
      <dgm:prSet presAssocID="{16A8AADC-C848-4222-A822-98DCE100C6DC}" presName="sibTrans" presStyleCnt="0"/>
      <dgm:spPr/>
    </dgm:pt>
    <dgm:pt modelId="{49248E9B-E41E-4BC8-A036-B040EDE7C0F7}" type="pres">
      <dgm:prSet presAssocID="{962D1516-2D1A-4426-96A5-B8B70514062C}" presName="compNode" presStyleCnt="0"/>
      <dgm:spPr/>
    </dgm:pt>
    <dgm:pt modelId="{BDEF815D-E8AD-4C32-AF1A-BA9EF2FACEEA}" type="pres">
      <dgm:prSet presAssocID="{962D1516-2D1A-4426-96A5-B8B70514062C}" presName="bgRect" presStyleLbl="bgShp" presStyleIdx="3" presStyleCnt="4" custLinFactNeighborX="-133" custLinFactNeighborY="10184"/>
      <dgm:spPr/>
    </dgm:pt>
    <dgm:pt modelId="{204A5001-7046-4075-A521-9BCBA6EBA35C}" type="pres">
      <dgm:prSet presAssocID="{962D1516-2D1A-4426-96A5-B8B70514062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Aspiration with solid fill"/>
        </a:ext>
      </dgm:extLst>
    </dgm:pt>
    <dgm:pt modelId="{06D4293F-5DD7-42AC-AE0C-243CDE7887C3}" type="pres">
      <dgm:prSet presAssocID="{962D1516-2D1A-4426-96A5-B8B70514062C}" presName="spaceRect" presStyleCnt="0"/>
      <dgm:spPr/>
    </dgm:pt>
    <dgm:pt modelId="{241BE320-C6EB-4926-93D4-3377495039AF}" type="pres">
      <dgm:prSet presAssocID="{962D1516-2D1A-4426-96A5-B8B70514062C}" presName="parTx" presStyleLbl="revTx" presStyleIdx="3" presStyleCnt="4">
        <dgm:presLayoutVars>
          <dgm:chMax val="0"/>
          <dgm:chPref val="0"/>
        </dgm:presLayoutVars>
      </dgm:prSet>
      <dgm:spPr/>
    </dgm:pt>
  </dgm:ptLst>
  <dgm:cxnLst>
    <dgm:cxn modelId="{D97BCB26-6A18-4374-8EB0-C27AB2C8C2B9}" srcId="{DD491845-07EC-4550-9CC9-A2502F20F4AC}" destId="{962D1516-2D1A-4426-96A5-B8B70514062C}" srcOrd="3" destOrd="0" parTransId="{B6262DDB-1579-4C30-8162-D80C1EBD2701}" sibTransId="{D950292C-B8C0-4DC3-AF16-4F88A16F4A12}"/>
    <dgm:cxn modelId="{3AD49476-AAD7-4EEB-857C-940DE88D54AB}" type="presOf" srcId="{2FBD6756-4F42-4726-A8BD-A72CD64D747D}" destId="{A0D34261-20C7-4603-B5FD-8B8B7BDC9AEE}" srcOrd="0" destOrd="0" presId="urn:microsoft.com/office/officeart/2018/2/layout/IconVerticalSolidList"/>
    <dgm:cxn modelId="{12358581-07BB-4E40-9FC1-27B7AF8CA5A4}" type="presOf" srcId="{5348179C-5C90-40D7-8064-1D38FFC5EEBA}" destId="{748C3677-73CB-4982-8F88-504896872E0A}" srcOrd="0" destOrd="0" presId="urn:microsoft.com/office/officeart/2018/2/layout/IconVerticalSolidList"/>
    <dgm:cxn modelId="{E60D0494-7736-41FF-993E-D22C46EFB8EB}" type="presOf" srcId="{DB228D91-7E08-418E-9132-58D93743CC8D}" destId="{EB9288B1-81E2-4266-AD6C-2492ED858AAD}" srcOrd="0" destOrd="0" presId="urn:microsoft.com/office/officeart/2018/2/layout/IconVerticalSolidList"/>
    <dgm:cxn modelId="{7B3E64B6-EE14-4551-A997-95345679BD77}" type="presOf" srcId="{DD491845-07EC-4550-9CC9-A2502F20F4AC}" destId="{59CD6B0B-3410-4611-8B72-58DBB211FA6B}" srcOrd="0" destOrd="0" presId="urn:microsoft.com/office/officeart/2018/2/layout/IconVerticalSolidList"/>
    <dgm:cxn modelId="{D97CA8BD-9FE1-43E4-8303-C932624DDE8D}" srcId="{DD491845-07EC-4550-9CC9-A2502F20F4AC}" destId="{2FBD6756-4F42-4726-A8BD-A72CD64D747D}" srcOrd="0" destOrd="0" parTransId="{65F9C539-DCDA-4C76-B54B-EEB647B4F809}" sibTransId="{7AD1457C-EFC9-4611-B3D1-B4C3D224A2C0}"/>
    <dgm:cxn modelId="{AFA725D5-A189-49C9-84D0-E0C73A51C4C4}" srcId="{DD491845-07EC-4550-9CC9-A2502F20F4AC}" destId="{5348179C-5C90-40D7-8064-1D38FFC5EEBA}" srcOrd="2" destOrd="0" parTransId="{BE2665CB-306A-4387-B01A-2CDF32387A83}" sibTransId="{16A8AADC-C848-4222-A822-98DCE100C6DC}"/>
    <dgm:cxn modelId="{A16533ED-8E07-40AD-8DF0-C0047F897AF9}" type="presOf" srcId="{962D1516-2D1A-4426-96A5-B8B70514062C}" destId="{241BE320-C6EB-4926-93D4-3377495039AF}" srcOrd="0" destOrd="0" presId="urn:microsoft.com/office/officeart/2018/2/layout/IconVerticalSolidList"/>
    <dgm:cxn modelId="{6F0ADBF1-A957-4AC5-92A0-20C2C89DF568}" srcId="{DD491845-07EC-4550-9CC9-A2502F20F4AC}" destId="{DB228D91-7E08-418E-9132-58D93743CC8D}" srcOrd="1" destOrd="0" parTransId="{1BC61A24-1A1E-469E-B241-80E83E56FCFD}" sibTransId="{D5583458-061A-43FD-850D-4DDD24EA2C0A}"/>
    <dgm:cxn modelId="{9F518831-4A43-46BF-9ADB-1529F2F71526}" type="presParOf" srcId="{59CD6B0B-3410-4611-8B72-58DBB211FA6B}" destId="{1B213A00-9F99-4CE6-8EFC-63F8360F1B38}" srcOrd="0" destOrd="0" presId="urn:microsoft.com/office/officeart/2018/2/layout/IconVerticalSolidList"/>
    <dgm:cxn modelId="{92E687B9-4A20-4959-827D-B969197CEA39}" type="presParOf" srcId="{1B213A00-9F99-4CE6-8EFC-63F8360F1B38}" destId="{761AE0ED-FD21-4940-833B-911ECFE802EB}" srcOrd="0" destOrd="0" presId="urn:microsoft.com/office/officeart/2018/2/layout/IconVerticalSolidList"/>
    <dgm:cxn modelId="{47935734-E881-4279-8DFE-93D81E887D98}" type="presParOf" srcId="{1B213A00-9F99-4CE6-8EFC-63F8360F1B38}" destId="{58E47BA3-F966-4CCF-B3C6-ADE7D8E12E25}" srcOrd="1" destOrd="0" presId="urn:microsoft.com/office/officeart/2018/2/layout/IconVerticalSolidList"/>
    <dgm:cxn modelId="{0A07C46C-3601-4A48-B50F-4C2A2F205E9E}" type="presParOf" srcId="{1B213A00-9F99-4CE6-8EFC-63F8360F1B38}" destId="{13A49051-A164-41D0-9FE2-437F8B7818FD}" srcOrd="2" destOrd="0" presId="urn:microsoft.com/office/officeart/2018/2/layout/IconVerticalSolidList"/>
    <dgm:cxn modelId="{06C2EFBE-53FA-4E4F-B667-42DF706640EC}" type="presParOf" srcId="{1B213A00-9F99-4CE6-8EFC-63F8360F1B38}" destId="{A0D34261-20C7-4603-B5FD-8B8B7BDC9AEE}" srcOrd="3" destOrd="0" presId="urn:microsoft.com/office/officeart/2018/2/layout/IconVerticalSolidList"/>
    <dgm:cxn modelId="{3DC0E6A9-1343-4B84-AF98-C86402E45A24}" type="presParOf" srcId="{59CD6B0B-3410-4611-8B72-58DBB211FA6B}" destId="{CCB39A3F-34A8-469F-BCB6-3A439E04C473}" srcOrd="1" destOrd="0" presId="urn:microsoft.com/office/officeart/2018/2/layout/IconVerticalSolidList"/>
    <dgm:cxn modelId="{DB40BD27-4F06-41CD-AC97-9DA56CF4F954}" type="presParOf" srcId="{59CD6B0B-3410-4611-8B72-58DBB211FA6B}" destId="{BCC1654F-4A4D-4323-BF58-C8FED6E39884}" srcOrd="2" destOrd="0" presId="urn:microsoft.com/office/officeart/2018/2/layout/IconVerticalSolidList"/>
    <dgm:cxn modelId="{9F81B250-A9B2-47A0-AB07-15363CADB8BF}" type="presParOf" srcId="{BCC1654F-4A4D-4323-BF58-C8FED6E39884}" destId="{17EE7847-8689-42DF-B90E-CBFE0B756B02}" srcOrd="0" destOrd="0" presId="urn:microsoft.com/office/officeart/2018/2/layout/IconVerticalSolidList"/>
    <dgm:cxn modelId="{D4782461-CCF3-463C-8537-335B4B6DA555}" type="presParOf" srcId="{BCC1654F-4A4D-4323-BF58-C8FED6E39884}" destId="{211C6CBD-E4CE-446B-BD19-656F0911B0F0}" srcOrd="1" destOrd="0" presId="urn:microsoft.com/office/officeart/2018/2/layout/IconVerticalSolidList"/>
    <dgm:cxn modelId="{59939E0C-A6CE-4065-9C68-2239D7ED3105}" type="presParOf" srcId="{BCC1654F-4A4D-4323-BF58-C8FED6E39884}" destId="{24622D29-F6B6-4781-9400-083E7892812C}" srcOrd="2" destOrd="0" presId="urn:microsoft.com/office/officeart/2018/2/layout/IconVerticalSolidList"/>
    <dgm:cxn modelId="{EC3EB5D6-E422-4FEC-8AF4-55C28FAEDC5C}" type="presParOf" srcId="{BCC1654F-4A4D-4323-BF58-C8FED6E39884}" destId="{EB9288B1-81E2-4266-AD6C-2492ED858AAD}" srcOrd="3" destOrd="0" presId="urn:microsoft.com/office/officeart/2018/2/layout/IconVerticalSolidList"/>
    <dgm:cxn modelId="{47554D6D-2DB0-4AB3-85C1-A1DA0030FD4F}" type="presParOf" srcId="{59CD6B0B-3410-4611-8B72-58DBB211FA6B}" destId="{DCA1FEDB-3A9C-4E24-AAF6-99F3EC314733}" srcOrd="3" destOrd="0" presId="urn:microsoft.com/office/officeart/2018/2/layout/IconVerticalSolidList"/>
    <dgm:cxn modelId="{5DFF8967-F789-42F3-BC84-1AD9997F5DC6}" type="presParOf" srcId="{59CD6B0B-3410-4611-8B72-58DBB211FA6B}" destId="{8E6B01A5-0831-4E3A-9F5A-460D223D17FD}" srcOrd="4" destOrd="0" presId="urn:microsoft.com/office/officeart/2018/2/layout/IconVerticalSolidList"/>
    <dgm:cxn modelId="{F7961268-7824-4FED-9FEA-D3DF945C8064}" type="presParOf" srcId="{8E6B01A5-0831-4E3A-9F5A-460D223D17FD}" destId="{4DFEA84E-346C-46C0-96A6-03D6651CA66E}" srcOrd="0" destOrd="0" presId="urn:microsoft.com/office/officeart/2018/2/layout/IconVerticalSolidList"/>
    <dgm:cxn modelId="{0BD5847B-15DE-4F1A-9294-0BD7409F96ED}" type="presParOf" srcId="{8E6B01A5-0831-4E3A-9F5A-460D223D17FD}" destId="{62458F84-6386-41C5-8297-C0F791C1FEAD}" srcOrd="1" destOrd="0" presId="urn:microsoft.com/office/officeart/2018/2/layout/IconVerticalSolidList"/>
    <dgm:cxn modelId="{F612DDB0-A220-44BB-BEB8-C100A696B7B6}" type="presParOf" srcId="{8E6B01A5-0831-4E3A-9F5A-460D223D17FD}" destId="{2AA44C13-F170-4A1B-9462-C511D483715E}" srcOrd="2" destOrd="0" presId="urn:microsoft.com/office/officeart/2018/2/layout/IconVerticalSolidList"/>
    <dgm:cxn modelId="{85D36501-D52E-48E8-8C48-CF7BE1B50337}" type="presParOf" srcId="{8E6B01A5-0831-4E3A-9F5A-460D223D17FD}" destId="{748C3677-73CB-4982-8F88-504896872E0A}" srcOrd="3" destOrd="0" presId="urn:microsoft.com/office/officeart/2018/2/layout/IconVerticalSolidList"/>
    <dgm:cxn modelId="{157BCE0E-6BA0-481F-A9BC-24BC6D408F72}" type="presParOf" srcId="{59CD6B0B-3410-4611-8B72-58DBB211FA6B}" destId="{391D92E4-7638-4ADB-BFA7-E92CA91856E5}" srcOrd="5" destOrd="0" presId="urn:microsoft.com/office/officeart/2018/2/layout/IconVerticalSolidList"/>
    <dgm:cxn modelId="{C9BD9F54-EAE3-472D-9AF8-C6EFBB2F07FC}" type="presParOf" srcId="{59CD6B0B-3410-4611-8B72-58DBB211FA6B}" destId="{49248E9B-E41E-4BC8-A036-B040EDE7C0F7}" srcOrd="6" destOrd="0" presId="urn:microsoft.com/office/officeart/2018/2/layout/IconVerticalSolidList"/>
    <dgm:cxn modelId="{12641361-3EC6-4452-B2C6-D8801A0A9AEA}" type="presParOf" srcId="{49248E9B-E41E-4BC8-A036-B040EDE7C0F7}" destId="{BDEF815D-E8AD-4C32-AF1A-BA9EF2FACEEA}" srcOrd="0" destOrd="0" presId="urn:microsoft.com/office/officeart/2018/2/layout/IconVerticalSolidList"/>
    <dgm:cxn modelId="{C034120B-B114-4A31-B5C0-A92DF15C7009}" type="presParOf" srcId="{49248E9B-E41E-4BC8-A036-B040EDE7C0F7}" destId="{204A5001-7046-4075-A521-9BCBA6EBA35C}" srcOrd="1" destOrd="0" presId="urn:microsoft.com/office/officeart/2018/2/layout/IconVerticalSolidList"/>
    <dgm:cxn modelId="{25FE42B4-2282-49D3-B401-402D51A2C172}" type="presParOf" srcId="{49248E9B-E41E-4BC8-A036-B040EDE7C0F7}" destId="{06D4293F-5DD7-42AC-AE0C-243CDE7887C3}" srcOrd="2" destOrd="0" presId="urn:microsoft.com/office/officeart/2018/2/layout/IconVerticalSolidList"/>
    <dgm:cxn modelId="{30CFE188-F6D2-4F83-94A9-D6F9FD0CA6F9}" type="presParOf" srcId="{49248E9B-E41E-4BC8-A036-B040EDE7C0F7}" destId="{241BE320-C6EB-4926-93D4-3377495039A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rgbClr val="0076BD"/>
        </a:solidFill>
        <a:ln w="6350">
          <a:solidFill>
            <a:schemeClr val="bg1"/>
          </a:solidFill>
        </a:ln>
      </dgm:spPr>
      <dgm:t>
        <a:bodyPr/>
        <a:lstStyle/>
        <a:p>
          <a:r>
            <a:rPr lang="en-US" sz="3200"/>
            <a:t>PLAAFP</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4C8C40"/>
        </a:solidFill>
        <a:ln w="6350" cap="flat" cmpd="sng" algn="ctr">
          <a:solidFill>
            <a:srgbClr val="FFFFFF"/>
          </a:solidFill>
          <a:prstDash val="solid"/>
          <a:miter lim="800000"/>
        </a:ln>
        <a:effectLst/>
      </dgm:spPr>
      <dgm:t>
        <a:bodyPr spcFirstLastPara="0" vert="horz" wrap="square" lIns="121920" tIns="121920" rIns="121920" bIns="121920" numCol="1" spcCol="1270" anchor="ctr" anchorCtr="0"/>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dgm:spPr/>
      <dgm:t>
        <a:bodyPr/>
        <a:lstStyle/>
        <a:p>
          <a:r>
            <a:rPr lang="en-US"/>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a:xfrm>
          <a:off x="1896159" y="1303020"/>
          <a:ext cx="1802917" cy="1737360"/>
        </a:xfrm>
        <a:prstGeom prst="roundRect">
          <a:avLst/>
        </a:prstGeom>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146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chemeClr val="accent1"/>
        </a:solidFill>
        <a:ln w="19050">
          <a:solidFill>
            <a:schemeClr val="bg1"/>
          </a:solidFill>
        </a:ln>
      </dgm:spPr>
      <dgm:t>
        <a:bodyPr/>
        <a:lstStyle/>
        <a:p>
          <a:r>
            <a:rPr lang="en-US" sz="3200"/>
            <a:t>PLAAFP</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chemeClr val="accent1"/>
        </a:solidFill>
      </dgm:spPr>
      <dgm:t>
        <a:bodyPr/>
        <a:lstStyle/>
        <a:p>
          <a:r>
            <a:rPr lang="en-US" sz="2400"/>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dgm:spPr/>
      <dgm:t>
        <a:bodyPr/>
        <a:lstStyle/>
        <a:p>
          <a:r>
            <a:rPr lang="en-US"/>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79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2B22176-D727-440F-B7C0-4A07E3C96154}" type="doc">
      <dgm:prSet loTypeId="urn:microsoft.com/office/officeart/2016/7/layout/LinearBlockProcessNumbered" loCatId="process" qsTypeId="urn:microsoft.com/office/officeart/2005/8/quickstyle/simple2" qsCatId="simple" csTypeId="urn:microsoft.com/office/officeart/2005/8/colors/accent3_2" csCatId="accent3" phldr="1"/>
      <dgm:spPr/>
      <dgm:t>
        <a:bodyPr/>
        <a:lstStyle/>
        <a:p>
          <a:endParaRPr lang="en-US"/>
        </a:p>
      </dgm:t>
    </dgm:pt>
    <dgm:pt modelId="{705146FE-613E-4AF5-8DA3-501B214EB8D0}">
      <dgm:prSet/>
      <dgm:spPr/>
      <dgm:t>
        <a:bodyPr/>
        <a:lstStyle/>
        <a:p>
          <a:r>
            <a:rPr lang="en-US" b="0" i="0" baseline="0"/>
            <a:t>Clarifying student needs in the PLAAFP statement is critical for the development of a high-quality IEP.</a:t>
          </a:r>
          <a:endParaRPr lang="en-US"/>
        </a:p>
      </dgm:t>
    </dgm:pt>
    <dgm:pt modelId="{6D0BE12C-590D-4E01-B953-23EAF25FCCC5}" type="parTrans" cxnId="{4E33BB99-4062-47EE-9A6C-3DBDE0129082}">
      <dgm:prSet/>
      <dgm:spPr/>
      <dgm:t>
        <a:bodyPr/>
        <a:lstStyle/>
        <a:p>
          <a:endParaRPr lang="en-US"/>
        </a:p>
      </dgm:t>
    </dgm:pt>
    <dgm:pt modelId="{5BA2C5D0-EE01-4800-BEEC-D888806428A5}" type="sibTrans" cxnId="{4E33BB99-4062-47EE-9A6C-3DBDE0129082}">
      <dgm:prSet phldrT="02" phldr="0"/>
      <dgm:spPr/>
      <dgm:t>
        <a:bodyPr/>
        <a:lstStyle/>
        <a:p>
          <a:r>
            <a:rPr lang="en-US"/>
            <a:t>02</a:t>
          </a:r>
        </a:p>
      </dgm:t>
    </dgm:pt>
    <dgm:pt modelId="{F53A17A1-82A9-4C63-B2FD-C0F5A3E6A7DA}">
      <dgm:prSet/>
      <dgm:spPr/>
      <dgm:t>
        <a:bodyPr/>
        <a:lstStyle/>
        <a:p>
          <a:r>
            <a:rPr lang="en-US" b="0" i="0" baseline="0"/>
            <a:t>Proposed services and aids should address all of the student needs in the PLAAFP statement.</a:t>
          </a:r>
          <a:endParaRPr lang="en-US"/>
        </a:p>
      </dgm:t>
    </dgm:pt>
    <dgm:pt modelId="{33A2CDAE-1921-45B3-9E4D-E346FD18FE82}" type="parTrans" cxnId="{75397A66-41A7-4BF3-BDBE-D1ECCEA94B7A}">
      <dgm:prSet/>
      <dgm:spPr/>
      <dgm:t>
        <a:bodyPr/>
        <a:lstStyle/>
        <a:p>
          <a:endParaRPr lang="en-US"/>
        </a:p>
      </dgm:t>
    </dgm:pt>
    <dgm:pt modelId="{F672B34C-57EC-46A7-870D-814EFCF23585}" type="sibTrans" cxnId="{75397A66-41A7-4BF3-BDBE-D1ECCEA94B7A}">
      <dgm:prSet phldrT="03" phldr="0"/>
      <dgm:spPr/>
      <dgm:t>
        <a:bodyPr/>
        <a:lstStyle/>
        <a:p>
          <a:r>
            <a:rPr lang="en-US"/>
            <a:t>03</a:t>
          </a:r>
        </a:p>
      </dgm:t>
    </dgm:pt>
    <dgm:pt modelId="{4EF35C1E-F7B3-4F10-A2FA-0951EC77512C}">
      <dgm:prSet/>
      <dgm:spPr/>
      <dgm:t>
        <a:bodyPr/>
        <a:lstStyle/>
        <a:p>
          <a:r>
            <a:rPr lang="en-US" b="0" i="0" baseline="0"/>
            <a:t>Goals should focus on knowledge or skills the student needs to develop to access and progress in the general curriculum. </a:t>
          </a:r>
          <a:endParaRPr lang="en-US"/>
        </a:p>
      </dgm:t>
    </dgm:pt>
    <dgm:pt modelId="{40166241-8215-4F90-9B8C-1A6C7F373545}" type="parTrans" cxnId="{3815AD92-7827-4F52-9642-663C1069FC17}">
      <dgm:prSet/>
      <dgm:spPr/>
      <dgm:t>
        <a:bodyPr/>
        <a:lstStyle/>
        <a:p>
          <a:endParaRPr lang="en-US"/>
        </a:p>
      </dgm:t>
    </dgm:pt>
    <dgm:pt modelId="{9466BE01-BF68-42C0-9453-DACB6176B437}" type="sibTrans" cxnId="{3815AD92-7827-4F52-9642-663C1069FC17}">
      <dgm:prSet phldrT="04" phldr="0"/>
      <dgm:spPr/>
      <dgm:t>
        <a:bodyPr/>
        <a:lstStyle/>
        <a:p>
          <a:r>
            <a:rPr lang="en-US"/>
            <a:t>04</a:t>
          </a:r>
        </a:p>
      </dgm:t>
    </dgm:pt>
    <dgm:pt modelId="{09F97BB7-9B78-4B67-AA79-1B84394E5F66}">
      <dgm:prSet/>
      <dgm:spPr/>
      <dgm:t>
        <a:bodyPr/>
        <a:lstStyle/>
        <a:p>
          <a:r>
            <a:rPr lang="en-US"/>
            <a:t>IDEA outlines seven requirements in all IEPs.</a:t>
          </a:r>
        </a:p>
      </dgm:t>
    </dgm:pt>
    <dgm:pt modelId="{166E9C50-FC8A-49EC-B159-A387A9E9AB5B}" type="parTrans" cxnId="{7F6FFC1C-1879-4DEB-B0D4-E70F920C593C}">
      <dgm:prSet/>
      <dgm:spPr/>
      <dgm:t>
        <a:bodyPr/>
        <a:lstStyle/>
        <a:p>
          <a:endParaRPr lang="en-US"/>
        </a:p>
      </dgm:t>
    </dgm:pt>
    <dgm:pt modelId="{A0313038-C006-4732-87B2-7B6BC2295595}" type="sibTrans" cxnId="{7F6FFC1C-1879-4DEB-B0D4-E70F920C593C}">
      <dgm:prSet phldrT="01" phldr="0"/>
      <dgm:spPr/>
      <dgm:t>
        <a:bodyPr/>
        <a:lstStyle/>
        <a:p>
          <a:r>
            <a:rPr lang="en-US"/>
            <a:t>01</a:t>
          </a:r>
        </a:p>
      </dgm:t>
    </dgm:pt>
    <dgm:pt modelId="{7C4156D6-F630-48B3-9598-DC96E75637CC}" type="pres">
      <dgm:prSet presAssocID="{92B22176-D727-440F-B7C0-4A07E3C96154}" presName="Name0" presStyleCnt="0">
        <dgm:presLayoutVars>
          <dgm:animLvl val="lvl"/>
          <dgm:resizeHandles val="exact"/>
        </dgm:presLayoutVars>
      </dgm:prSet>
      <dgm:spPr/>
    </dgm:pt>
    <dgm:pt modelId="{3C0DA006-66DD-4378-956E-A26FB44101BE}" type="pres">
      <dgm:prSet presAssocID="{09F97BB7-9B78-4B67-AA79-1B84394E5F66}" presName="compositeNode" presStyleCnt="0">
        <dgm:presLayoutVars>
          <dgm:bulletEnabled val="1"/>
        </dgm:presLayoutVars>
      </dgm:prSet>
      <dgm:spPr/>
    </dgm:pt>
    <dgm:pt modelId="{827B5B88-3DDC-475C-B8C7-98E8812E68FD}" type="pres">
      <dgm:prSet presAssocID="{09F97BB7-9B78-4B67-AA79-1B84394E5F66}" presName="bgRect" presStyleLbl="alignNode1" presStyleIdx="0" presStyleCnt="4"/>
      <dgm:spPr/>
    </dgm:pt>
    <dgm:pt modelId="{9070FD8E-1E82-4AD6-8D38-849A1D15D77B}" type="pres">
      <dgm:prSet presAssocID="{A0313038-C006-4732-87B2-7B6BC2295595}" presName="sibTransNodeRect" presStyleLbl="alignNode1" presStyleIdx="0" presStyleCnt="4">
        <dgm:presLayoutVars>
          <dgm:chMax val="0"/>
          <dgm:bulletEnabled val="1"/>
        </dgm:presLayoutVars>
      </dgm:prSet>
      <dgm:spPr/>
    </dgm:pt>
    <dgm:pt modelId="{3D1C8AD1-282D-417D-9CF6-900DA3D6E90E}" type="pres">
      <dgm:prSet presAssocID="{09F97BB7-9B78-4B67-AA79-1B84394E5F66}" presName="nodeRect" presStyleLbl="alignNode1" presStyleIdx="0" presStyleCnt="4">
        <dgm:presLayoutVars>
          <dgm:bulletEnabled val="1"/>
        </dgm:presLayoutVars>
      </dgm:prSet>
      <dgm:spPr/>
    </dgm:pt>
    <dgm:pt modelId="{6400ADAD-CD4B-43C1-88EF-4D9497A24652}" type="pres">
      <dgm:prSet presAssocID="{A0313038-C006-4732-87B2-7B6BC2295595}" presName="sibTrans" presStyleCnt="0"/>
      <dgm:spPr/>
    </dgm:pt>
    <dgm:pt modelId="{BBB95DEF-6F89-4F14-9A73-4F16DF1D721B}" type="pres">
      <dgm:prSet presAssocID="{705146FE-613E-4AF5-8DA3-501B214EB8D0}" presName="compositeNode" presStyleCnt="0">
        <dgm:presLayoutVars>
          <dgm:bulletEnabled val="1"/>
        </dgm:presLayoutVars>
      </dgm:prSet>
      <dgm:spPr/>
    </dgm:pt>
    <dgm:pt modelId="{9D493B0C-E92D-4146-AF12-C3AA31413DF2}" type="pres">
      <dgm:prSet presAssocID="{705146FE-613E-4AF5-8DA3-501B214EB8D0}" presName="bgRect" presStyleLbl="alignNode1" presStyleIdx="1" presStyleCnt="4"/>
      <dgm:spPr/>
    </dgm:pt>
    <dgm:pt modelId="{31857593-ECEA-4793-BE3C-6D27EA30286F}" type="pres">
      <dgm:prSet presAssocID="{5BA2C5D0-EE01-4800-BEEC-D888806428A5}" presName="sibTransNodeRect" presStyleLbl="alignNode1" presStyleIdx="1" presStyleCnt="4">
        <dgm:presLayoutVars>
          <dgm:chMax val="0"/>
          <dgm:bulletEnabled val="1"/>
        </dgm:presLayoutVars>
      </dgm:prSet>
      <dgm:spPr/>
    </dgm:pt>
    <dgm:pt modelId="{58E398A9-D057-4565-A9E2-44C7A428E8D1}" type="pres">
      <dgm:prSet presAssocID="{705146FE-613E-4AF5-8DA3-501B214EB8D0}" presName="nodeRect" presStyleLbl="alignNode1" presStyleIdx="1" presStyleCnt="4">
        <dgm:presLayoutVars>
          <dgm:bulletEnabled val="1"/>
        </dgm:presLayoutVars>
      </dgm:prSet>
      <dgm:spPr/>
    </dgm:pt>
    <dgm:pt modelId="{DE4224B8-8E67-44C3-8C76-8A06E7894342}" type="pres">
      <dgm:prSet presAssocID="{5BA2C5D0-EE01-4800-BEEC-D888806428A5}" presName="sibTrans" presStyleCnt="0"/>
      <dgm:spPr/>
    </dgm:pt>
    <dgm:pt modelId="{950C05D0-6D26-440F-83BA-304AD5A60381}" type="pres">
      <dgm:prSet presAssocID="{F53A17A1-82A9-4C63-B2FD-C0F5A3E6A7DA}" presName="compositeNode" presStyleCnt="0">
        <dgm:presLayoutVars>
          <dgm:bulletEnabled val="1"/>
        </dgm:presLayoutVars>
      </dgm:prSet>
      <dgm:spPr/>
    </dgm:pt>
    <dgm:pt modelId="{077FA095-17D4-445E-B16D-2604DC201F9E}" type="pres">
      <dgm:prSet presAssocID="{F53A17A1-82A9-4C63-B2FD-C0F5A3E6A7DA}" presName="bgRect" presStyleLbl="alignNode1" presStyleIdx="2" presStyleCnt="4"/>
      <dgm:spPr/>
    </dgm:pt>
    <dgm:pt modelId="{BBD168DA-D734-4C60-881A-5342761BE473}" type="pres">
      <dgm:prSet presAssocID="{F672B34C-57EC-46A7-870D-814EFCF23585}" presName="sibTransNodeRect" presStyleLbl="alignNode1" presStyleIdx="2" presStyleCnt="4">
        <dgm:presLayoutVars>
          <dgm:chMax val="0"/>
          <dgm:bulletEnabled val="1"/>
        </dgm:presLayoutVars>
      </dgm:prSet>
      <dgm:spPr/>
    </dgm:pt>
    <dgm:pt modelId="{5881BDD1-226A-4A73-9D90-14703FBF7E12}" type="pres">
      <dgm:prSet presAssocID="{F53A17A1-82A9-4C63-B2FD-C0F5A3E6A7DA}" presName="nodeRect" presStyleLbl="alignNode1" presStyleIdx="2" presStyleCnt="4">
        <dgm:presLayoutVars>
          <dgm:bulletEnabled val="1"/>
        </dgm:presLayoutVars>
      </dgm:prSet>
      <dgm:spPr/>
    </dgm:pt>
    <dgm:pt modelId="{A729ED04-8CB6-47B2-9BCB-1AD741A9DDA0}" type="pres">
      <dgm:prSet presAssocID="{F672B34C-57EC-46A7-870D-814EFCF23585}" presName="sibTrans" presStyleCnt="0"/>
      <dgm:spPr/>
    </dgm:pt>
    <dgm:pt modelId="{EFED2CAC-5826-4DBC-A304-CEC27C5ABFD0}" type="pres">
      <dgm:prSet presAssocID="{4EF35C1E-F7B3-4F10-A2FA-0951EC77512C}" presName="compositeNode" presStyleCnt="0">
        <dgm:presLayoutVars>
          <dgm:bulletEnabled val="1"/>
        </dgm:presLayoutVars>
      </dgm:prSet>
      <dgm:spPr/>
    </dgm:pt>
    <dgm:pt modelId="{E024D870-2255-445A-BA56-CB2637745787}" type="pres">
      <dgm:prSet presAssocID="{4EF35C1E-F7B3-4F10-A2FA-0951EC77512C}" presName="bgRect" presStyleLbl="alignNode1" presStyleIdx="3" presStyleCnt="4"/>
      <dgm:spPr/>
    </dgm:pt>
    <dgm:pt modelId="{FE6F97E9-ADEF-452C-9DEF-22646957601F}" type="pres">
      <dgm:prSet presAssocID="{9466BE01-BF68-42C0-9453-DACB6176B437}" presName="sibTransNodeRect" presStyleLbl="alignNode1" presStyleIdx="3" presStyleCnt="4">
        <dgm:presLayoutVars>
          <dgm:chMax val="0"/>
          <dgm:bulletEnabled val="1"/>
        </dgm:presLayoutVars>
      </dgm:prSet>
      <dgm:spPr/>
    </dgm:pt>
    <dgm:pt modelId="{A521263F-E24E-413E-94E9-365B298B35BF}" type="pres">
      <dgm:prSet presAssocID="{4EF35C1E-F7B3-4F10-A2FA-0951EC77512C}" presName="nodeRect" presStyleLbl="alignNode1" presStyleIdx="3" presStyleCnt="4">
        <dgm:presLayoutVars>
          <dgm:bulletEnabled val="1"/>
        </dgm:presLayoutVars>
      </dgm:prSet>
      <dgm:spPr/>
    </dgm:pt>
  </dgm:ptLst>
  <dgm:cxnLst>
    <dgm:cxn modelId="{7F6FFC1C-1879-4DEB-B0D4-E70F920C593C}" srcId="{92B22176-D727-440F-B7C0-4A07E3C96154}" destId="{09F97BB7-9B78-4B67-AA79-1B84394E5F66}" srcOrd="0" destOrd="0" parTransId="{166E9C50-FC8A-49EC-B159-A387A9E9AB5B}" sibTransId="{A0313038-C006-4732-87B2-7B6BC2295595}"/>
    <dgm:cxn modelId="{1BF2CF20-E292-4348-B623-14924EDFF1E2}" type="presOf" srcId="{705146FE-613E-4AF5-8DA3-501B214EB8D0}" destId="{9D493B0C-E92D-4146-AF12-C3AA31413DF2}" srcOrd="0" destOrd="0" presId="urn:microsoft.com/office/officeart/2016/7/layout/LinearBlockProcessNumbered"/>
    <dgm:cxn modelId="{6D7CD724-AD11-4946-952E-0B24597C47D3}" type="presOf" srcId="{F53A17A1-82A9-4C63-B2FD-C0F5A3E6A7DA}" destId="{077FA095-17D4-445E-B16D-2604DC201F9E}" srcOrd="0" destOrd="0" presId="urn:microsoft.com/office/officeart/2016/7/layout/LinearBlockProcessNumbered"/>
    <dgm:cxn modelId="{A75B7E62-8D4E-4226-9FE9-898974ACB77F}" type="presOf" srcId="{4EF35C1E-F7B3-4F10-A2FA-0951EC77512C}" destId="{E024D870-2255-445A-BA56-CB2637745787}" srcOrd="0" destOrd="0" presId="urn:microsoft.com/office/officeart/2016/7/layout/LinearBlockProcessNumbered"/>
    <dgm:cxn modelId="{75397A66-41A7-4BF3-BDBE-D1ECCEA94B7A}" srcId="{92B22176-D727-440F-B7C0-4A07E3C96154}" destId="{F53A17A1-82A9-4C63-B2FD-C0F5A3E6A7DA}" srcOrd="2" destOrd="0" parTransId="{33A2CDAE-1921-45B3-9E4D-E346FD18FE82}" sibTransId="{F672B34C-57EC-46A7-870D-814EFCF23585}"/>
    <dgm:cxn modelId="{5F0E7A53-6C5A-4E0D-9A3E-8D270992982A}" type="presOf" srcId="{09F97BB7-9B78-4B67-AA79-1B84394E5F66}" destId="{3D1C8AD1-282D-417D-9CF6-900DA3D6E90E}" srcOrd="1" destOrd="0" presId="urn:microsoft.com/office/officeart/2016/7/layout/LinearBlockProcessNumbered"/>
    <dgm:cxn modelId="{4F633D8D-5671-48F4-87A1-9CE8F36AA190}" type="presOf" srcId="{09F97BB7-9B78-4B67-AA79-1B84394E5F66}" destId="{827B5B88-3DDC-475C-B8C7-98E8812E68FD}" srcOrd="0" destOrd="0" presId="urn:microsoft.com/office/officeart/2016/7/layout/LinearBlockProcessNumbered"/>
    <dgm:cxn modelId="{3815AD92-7827-4F52-9642-663C1069FC17}" srcId="{92B22176-D727-440F-B7C0-4A07E3C96154}" destId="{4EF35C1E-F7B3-4F10-A2FA-0951EC77512C}" srcOrd="3" destOrd="0" parTransId="{40166241-8215-4F90-9B8C-1A6C7F373545}" sibTransId="{9466BE01-BF68-42C0-9453-DACB6176B437}"/>
    <dgm:cxn modelId="{4E33BB99-4062-47EE-9A6C-3DBDE0129082}" srcId="{92B22176-D727-440F-B7C0-4A07E3C96154}" destId="{705146FE-613E-4AF5-8DA3-501B214EB8D0}" srcOrd="1" destOrd="0" parTransId="{6D0BE12C-590D-4E01-B953-23EAF25FCCC5}" sibTransId="{5BA2C5D0-EE01-4800-BEEC-D888806428A5}"/>
    <dgm:cxn modelId="{F79AE8A4-44F3-4FB4-B9EF-2BD433EBC9DA}" type="presOf" srcId="{5BA2C5D0-EE01-4800-BEEC-D888806428A5}" destId="{31857593-ECEA-4793-BE3C-6D27EA30286F}" srcOrd="0" destOrd="0" presId="urn:microsoft.com/office/officeart/2016/7/layout/LinearBlockProcessNumbered"/>
    <dgm:cxn modelId="{635053A6-80A7-494C-8D62-F6E37E376ED5}" type="presOf" srcId="{92B22176-D727-440F-B7C0-4A07E3C96154}" destId="{7C4156D6-F630-48B3-9598-DC96E75637CC}" srcOrd="0" destOrd="0" presId="urn:microsoft.com/office/officeart/2016/7/layout/LinearBlockProcessNumbered"/>
    <dgm:cxn modelId="{3DC80BCE-B5CF-4F9C-A085-4543AC55F7B7}" type="presOf" srcId="{9466BE01-BF68-42C0-9453-DACB6176B437}" destId="{FE6F97E9-ADEF-452C-9DEF-22646957601F}" srcOrd="0" destOrd="0" presId="urn:microsoft.com/office/officeart/2016/7/layout/LinearBlockProcessNumbered"/>
    <dgm:cxn modelId="{5407EFD0-6B93-4B6D-B1EA-51DAF7480903}" type="presOf" srcId="{F672B34C-57EC-46A7-870D-814EFCF23585}" destId="{BBD168DA-D734-4C60-881A-5342761BE473}" srcOrd="0" destOrd="0" presId="urn:microsoft.com/office/officeart/2016/7/layout/LinearBlockProcessNumbered"/>
    <dgm:cxn modelId="{D1E1E7D6-F584-4F69-9513-B1013E9B46D0}" type="presOf" srcId="{4EF35C1E-F7B3-4F10-A2FA-0951EC77512C}" destId="{A521263F-E24E-413E-94E9-365B298B35BF}" srcOrd="1" destOrd="0" presId="urn:microsoft.com/office/officeart/2016/7/layout/LinearBlockProcessNumbered"/>
    <dgm:cxn modelId="{AFD84FE0-D176-40FF-9167-8DAE3D3E0EB1}" type="presOf" srcId="{A0313038-C006-4732-87B2-7B6BC2295595}" destId="{9070FD8E-1E82-4AD6-8D38-849A1D15D77B}" srcOrd="0" destOrd="0" presId="urn:microsoft.com/office/officeart/2016/7/layout/LinearBlockProcessNumbered"/>
    <dgm:cxn modelId="{755343F8-65EA-44FF-B414-3230B4EE632B}" type="presOf" srcId="{F53A17A1-82A9-4C63-B2FD-C0F5A3E6A7DA}" destId="{5881BDD1-226A-4A73-9D90-14703FBF7E12}" srcOrd="1" destOrd="0" presId="urn:microsoft.com/office/officeart/2016/7/layout/LinearBlockProcessNumbered"/>
    <dgm:cxn modelId="{4385ABFF-398D-4746-A8DA-5B385B787BC5}" type="presOf" srcId="{705146FE-613E-4AF5-8DA3-501B214EB8D0}" destId="{58E398A9-D057-4565-A9E2-44C7A428E8D1}" srcOrd="1" destOrd="0" presId="urn:microsoft.com/office/officeart/2016/7/layout/LinearBlockProcessNumbered"/>
    <dgm:cxn modelId="{DC6BF2D0-2DD5-4F80-96DF-A3188C10D72E}" type="presParOf" srcId="{7C4156D6-F630-48B3-9598-DC96E75637CC}" destId="{3C0DA006-66DD-4378-956E-A26FB44101BE}" srcOrd="0" destOrd="0" presId="urn:microsoft.com/office/officeart/2016/7/layout/LinearBlockProcessNumbered"/>
    <dgm:cxn modelId="{BCB94DEE-F70C-43ED-A46A-A1A1A92C0992}" type="presParOf" srcId="{3C0DA006-66DD-4378-956E-A26FB44101BE}" destId="{827B5B88-3DDC-475C-B8C7-98E8812E68FD}" srcOrd="0" destOrd="0" presId="urn:microsoft.com/office/officeart/2016/7/layout/LinearBlockProcessNumbered"/>
    <dgm:cxn modelId="{169B7465-042C-4E58-B334-1DD5BCCCD27F}" type="presParOf" srcId="{3C0DA006-66DD-4378-956E-A26FB44101BE}" destId="{9070FD8E-1E82-4AD6-8D38-849A1D15D77B}" srcOrd="1" destOrd="0" presId="urn:microsoft.com/office/officeart/2016/7/layout/LinearBlockProcessNumbered"/>
    <dgm:cxn modelId="{710A589E-394D-4FDF-A0FF-56A4EF3AA6E2}" type="presParOf" srcId="{3C0DA006-66DD-4378-956E-A26FB44101BE}" destId="{3D1C8AD1-282D-417D-9CF6-900DA3D6E90E}" srcOrd="2" destOrd="0" presId="urn:microsoft.com/office/officeart/2016/7/layout/LinearBlockProcessNumbered"/>
    <dgm:cxn modelId="{E690EB9B-6ECF-49D1-AB94-8645163B72CF}" type="presParOf" srcId="{7C4156D6-F630-48B3-9598-DC96E75637CC}" destId="{6400ADAD-CD4B-43C1-88EF-4D9497A24652}" srcOrd="1" destOrd="0" presId="urn:microsoft.com/office/officeart/2016/7/layout/LinearBlockProcessNumbered"/>
    <dgm:cxn modelId="{4E2F493F-6BC0-45FC-94D6-7FC71F42BC60}" type="presParOf" srcId="{7C4156D6-F630-48B3-9598-DC96E75637CC}" destId="{BBB95DEF-6F89-4F14-9A73-4F16DF1D721B}" srcOrd="2" destOrd="0" presId="urn:microsoft.com/office/officeart/2016/7/layout/LinearBlockProcessNumbered"/>
    <dgm:cxn modelId="{3FF779F2-D294-4EEE-95AC-B4305B8D751D}" type="presParOf" srcId="{BBB95DEF-6F89-4F14-9A73-4F16DF1D721B}" destId="{9D493B0C-E92D-4146-AF12-C3AA31413DF2}" srcOrd="0" destOrd="0" presId="urn:microsoft.com/office/officeart/2016/7/layout/LinearBlockProcessNumbered"/>
    <dgm:cxn modelId="{F76A7DDE-1598-47E3-93DC-CF1CFEF6FEC0}" type="presParOf" srcId="{BBB95DEF-6F89-4F14-9A73-4F16DF1D721B}" destId="{31857593-ECEA-4793-BE3C-6D27EA30286F}" srcOrd="1" destOrd="0" presId="urn:microsoft.com/office/officeart/2016/7/layout/LinearBlockProcessNumbered"/>
    <dgm:cxn modelId="{31AAB442-37DD-43E1-AD43-8070F357DEEE}" type="presParOf" srcId="{BBB95DEF-6F89-4F14-9A73-4F16DF1D721B}" destId="{58E398A9-D057-4565-A9E2-44C7A428E8D1}" srcOrd="2" destOrd="0" presId="urn:microsoft.com/office/officeart/2016/7/layout/LinearBlockProcessNumbered"/>
    <dgm:cxn modelId="{4DD77851-0CDE-4700-9CD8-C3A128B9B223}" type="presParOf" srcId="{7C4156D6-F630-48B3-9598-DC96E75637CC}" destId="{DE4224B8-8E67-44C3-8C76-8A06E7894342}" srcOrd="3" destOrd="0" presId="urn:microsoft.com/office/officeart/2016/7/layout/LinearBlockProcessNumbered"/>
    <dgm:cxn modelId="{6C97F643-18C8-434F-9242-C92AF0005455}" type="presParOf" srcId="{7C4156D6-F630-48B3-9598-DC96E75637CC}" destId="{950C05D0-6D26-440F-83BA-304AD5A60381}" srcOrd="4" destOrd="0" presId="urn:microsoft.com/office/officeart/2016/7/layout/LinearBlockProcessNumbered"/>
    <dgm:cxn modelId="{4912FADE-9FA9-4E65-A60F-3BA51AAE9409}" type="presParOf" srcId="{950C05D0-6D26-440F-83BA-304AD5A60381}" destId="{077FA095-17D4-445E-B16D-2604DC201F9E}" srcOrd="0" destOrd="0" presId="urn:microsoft.com/office/officeart/2016/7/layout/LinearBlockProcessNumbered"/>
    <dgm:cxn modelId="{6B3C66F4-959A-452D-96E4-0249669BE7B5}" type="presParOf" srcId="{950C05D0-6D26-440F-83BA-304AD5A60381}" destId="{BBD168DA-D734-4C60-881A-5342761BE473}" srcOrd="1" destOrd="0" presId="urn:microsoft.com/office/officeart/2016/7/layout/LinearBlockProcessNumbered"/>
    <dgm:cxn modelId="{32B3E6F5-518D-42E3-9A7E-CF16ECF9635E}" type="presParOf" srcId="{950C05D0-6D26-440F-83BA-304AD5A60381}" destId="{5881BDD1-226A-4A73-9D90-14703FBF7E12}" srcOrd="2" destOrd="0" presId="urn:microsoft.com/office/officeart/2016/7/layout/LinearBlockProcessNumbered"/>
    <dgm:cxn modelId="{53344195-C5C3-4093-AA11-8E861FA1EDF1}" type="presParOf" srcId="{7C4156D6-F630-48B3-9598-DC96E75637CC}" destId="{A729ED04-8CB6-47B2-9BCB-1AD741A9DDA0}" srcOrd="5" destOrd="0" presId="urn:microsoft.com/office/officeart/2016/7/layout/LinearBlockProcessNumbered"/>
    <dgm:cxn modelId="{7F3BCA19-1D8D-4457-AABE-510E5625A881}" type="presParOf" srcId="{7C4156D6-F630-48B3-9598-DC96E75637CC}" destId="{EFED2CAC-5826-4DBC-A304-CEC27C5ABFD0}" srcOrd="6" destOrd="0" presId="urn:microsoft.com/office/officeart/2016/7/layout/LinearBlockProcessNumbered"/>
    <dgm:cxn modelId="{C9B1D235-8CA6-4DDE-BEFE-F22A922590FB}" type="presParOf" srcId="{EFED2CAC-5826-4DBC-A304-CEC27C5ABFD0}" destId="{E024D870-2255-445A-BA56-CB2637745787}" srcOrd="0" destOrd="0" presId="urn:microsoft.com/office/officeart/2016/7/layout/LinearBlockProcessNumbered"/>
    <dgm:cxn modelId="{A14220E5-B0B2-460D-95B3-573442F11135}" type="presParOf" srcId="{EFED2CAC-5826-4DBC-A304-CEC27C5ABFD0}" destId="{FE6F97E9-ADEF-452C-9DEF-22646957601F}" srcOrd="1" destOrd="0" presId="urn:microsoft.com/office/officeart/2016/7/layout/LinearBlockProcessNumbered"/>
    <dgm:cxn modelId="{C8B15F63-C1BC-4125-AC4E-58B51C359572}" type="presParOf" srcId="{EFED2CAC-5826-4DBC-A304-CEC27C5ABFD0}" destId="{A521263F-E24E-413E-94E9-365B298B35BF}"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04C8FF-92A0-4F33-8344-565C800DF2AF}" type="doc">
      <dgm:prSet loTypeId="urn:microsoft.com/office/officeart/2005/8/layout/hList7" loCatId="list" qsTypeId="urn:microsoft.com/office/officeart/2005/8/quickstyle/simple1" qsCatId="simple" csTypeId="urn:microsoft.com/office/officeart/2005/8/colors/accent1_2" csCatId="accent1" phldr="1"/>
      <dgm:spPr/>
    </dgm:pt>
    <dgm:pt modelId="{67C00B35-666E-4AF7-BA8A-EB4AE62E02E9}">
      <dgm:prSet phldrT="[Text]" custT="1"/>
      <dgm:spPr/>
      <dgm:t>
        <a:bodyPr/>
        <a:lstStyle/>
        <a:p>
          <a:pPr>
            <a:spcAft>
              <a:spcPts val="600"/>
            </a:spcAft>
          </a:pPr>
          <a:r>
            <a:rPr lang="en-US" sz="2800" b="1"/>
            <a:t>Procedural</a:t>
          </a:r>
        </a:p>
        <a:p>
          <a:pPr>
            <a:spcAft>
              <a:spcPct val="35000"/>
            </a:spcAft>
          </a:pPr>
          <a:r>
            <a:rPr lang="en-US" sz="2000"/>
            <a:t>In the development of an IEP, has the IEP team complied with the procedures set forth in IDEA? (</a:t>
          </a:r>
          <a:r>
            <a:rPr lang="en-US" sz="2000" i="1"/>
            <a:t>Rowley</a:t>
          </a:r>
          <a:r>
            <a:rPr lang="en-US" sz="2000"/>
            <a:t>)</a:t>
          </a:r>
        </a:p>
      </dgm:t>
    </dgm:pt>
    <dgm:pt modelId="{FFFA2F86-3061-4F17-A838-31F1514470BC}" type="parTrans" cxnId="{8E448FB8-1664-4B84-AFCE-BD3284B51AC1}">
      <dgm:prSet/>
      <dgm:spPr/>
      <dgm:t>
        <a:bodyPr/>
        <a:lstStyle/>
        <a:p>
          <a:endParaRPr lang="en-US"/>
        </a:p>
      </dgm:t>
    </dgm:pt>
    <dgm:pt modelId="{18109EC2-5372-4D39-8BBC-B9F63A28F135}" type="sibTrans" cxnId="{8E448FB8-1664-4B84-AFCE-BD3284B51AC1}">
      <dgm:prSet/>
      <dgm:spPr/>
      <dgm:t>
        <a:bodyPr/>
        <a:lstStyle/>
        <a:p>
          <a:endParaRPr lang="en-US"/>
        </a:p>
      </dgm:t>
    </dgm:pt>
    <dgm:pt modelId="{AA730C14-7D41-4C94-B261-B759FF6F4410}">
      <dgm:prSet phldrT="[Text]" custT="1"/>
      <dgm:spPr/>
      <dgm:t>
        <a:bodyPr/>
        <a:lstStyle/>
        <a:p>
          <a:pPr>
            <a:spcAft>
              <a:spcPct val="35000"/>
            </a:spcAft>
          </a:pPr>
          <a:endParaRPr lang="en-US" sz="2800" b="1"/>
        </a:p>
        <a:p>
          <a:pPr>
            <a:spcAft>
              <a:spcPts val="600"/>
            </a:spcAft>
          </a:pPr>
          <a:r>
            <a:rPr lang="en-US" sz="2800" b="1"/>
            <a:t>Substantive</a:t>
          </a:r>
        </a:p>
        <a:p>
          <a:pPr>
            <a:spcAft>
              <a:spcPct val="35000"/>
            </a:spcAft>
          </a:pPr>
          <a:r>
            <a:rPr lang="en-US" sz="2000"/>
            <a:t>Is the IEP reasonably calculated to enable the child to make progress that is appropriate in light of the child’s circumstances? (</a:t>
          </a:r>
          <a:r>
            <a:rPr lang="en-US" sz="2000" i="1"/>
            <a:t>Endrew F.</a:t>
          </a:r>
          <a:r>
            <a:rPr lang="en-US" sz="2000"/>
            <a:t>)</a:t>
          </a:r>
        </a:p>
        <a:p>
          <a:pPr>
            <a:spcAft>
              <a:spcPct val="35000"/>
            </a:spcAft>
          </a:pPr>
          <a:endParaRPr lang="en-US" sz="1700"/>
        </a:p>
      </dgm:t>
    </dgm:pt>
    <dgm:pt modelId="{62D36D4E-DC35-43AC-A1AD-D19AF0510D75}" type="parTrans" cxnId="{9D9425AE-8794-4E06-9084-6F068534E8EC}">
      <dgm:prSet/>
      <dgm:spPr/>
      <dgm:t>
        <a:bodyPr/>
        <a:lstStyle/>
        <a:p>
          <a:endParaRPr lang="en-US"/>
        </a:p>
      </dgm:t>
    </dgm:pt>
    <dgm:pt modelId="{38A88A8B-A3A8-4AA9-81D3-65EEDAA13FAC}" type="sibTrans" cxnId="{9D9425AE-8794-4E06-9084-6F068534E8EC}">
      <dgm:prSet/>
      <dgm:spPr/>
      <dgm:t>
        <a:bodyPr/>
        <a:lstStyle/>
        <a:p>
          <a:endParaRPr lang="en-US"/>
        </a:p>
      </dgm:t>
    </dgm:pt>
    <dgm:pt modelId="{524B2A36-F464-4BCC-ABE3-64FC487949D6}">
      <dgm:prSet phldrT="[Text]" custT="1"/>
      <dgm:spPr/>
      <dgm:t>
        <a:bodyPr tIns="411480"/>
        <a:lstStyle/>
        <a:p>
          <a:pPr>
            <a:spcBef>
              <a:spcPts val="600"/>
            </a:spcBef>
            <a:spcAft>
              <a:spcPts val="600"/>
            </a:spcAft>
          </a:pPr>
          <a:r>
            <a:rPr lang="en-US" sz="2800" b="1"/>
            <a:t>Implementation</a:t>
          </a:r>
        </a:p>
        <a:p>
          <a:pPr>
            <a:spcBef>
              <a:spcPct val="0"/>
            </a:spcBef>
            <a:spcAft>
              <a:spcPct val="35000"/>
            </a:spcAft>
          </a:pPr>
          <a:r>
            <a:rPr lang="en-US" sz="2000"/>
            <a:t>In implementing the IEP, were the instructional services and supports outlined in the IEP provided as agreed on during the IEP process? </a:t>
          </a:r>
          <a:endParaRPr lang="en-US" sz="2000" b="0"/>
        </a:p>
      </dgm:t>
    </dgm:pt>
    <dgm:pt modelId="{D1C1A5C1-DF1D-4C9D-8E85-0F8895530919}" type="parTrans" cxnId="{7A5F2F04-E220-4EA0-BB93-1625EA3322AA}">
      <dgm:prSet/>
      <dgm:spPr/>
      <dgm:t>
        <a:bodyPr/>
        <a:lstStyle/>
        <a:p>
          <a:endParaRPr lang="en-US"/>
        </a:p>
      </dgm:t>
    </dgm:pt>
    <dgm:pt modelId="{8EA5DCC4-4C86-43BB-8A31-844B530FE153}" type="sibTrans" cxnId="{7A5F2F04-E220-4EA0-BB93-1625EA3322AA}">
      <dgm:prSet/>
      <dgm:spPr/>
      <dgm:t>
        <a:bodyPr/>
        <a:lstStyle/>
        <a:p>
          <a:endParaRPr lang="en-US"/>
        </a:p>
      </dgm:t>
    </dgm:pt>
    <dgm:pt modelId="{D35FCC62-F9B6-4979-817B-5B6A9618C0D2}" type="pres">
      <dgm:prSet presAssocID="{2204C8FF-92A0-4F33-8344-565C800DF2AF}" presName="Name0" presStyleCnt="0">
        <dgm:presLayoutVars>
          <dgm:dir/>
          <dgm:resizeHandles val="exact"/>
        </dgm:presLayoutVars>
      </dgm:prSet>
      <dgm:spPr/>
    </dgm:pt>
    <dgm:pt modelId="{B5EFE8B3-04CF-461E-B601-68D60A142E29}" type="pres">
      <dgm:prSet presAssocID="{2204C8FF-92A0-4F33-8344-565C800DF2AF}" presName="fgShape" presStyleLbl="fgShp" presStyleIdx="0" presStyleCnt="1" custScaleY="118970" custLinFactNeighborX="-289" custLinFactNeighborY="25159"/>
      <dgm:spPr/>
    </dgm:pt>
    <dgm:pt modelId="{1BF71079-34AE-408D-8D31-5E1A3864C23F}" type="pres">
      <dgm:prSet presAssocID="{2204C8FF-92A0-4F33-8344-565C800DF2AF}" presName="linComp" presStyleCnt="0"/>
      <dgm:spPr/>
    </dgm:pt>
    <dgm:pt modelId="{CF7ED945-118C-41BF-8366-6209E230ECE7}" type="pres">
      <dgm:prSet presAssocID="{67C00B35-666E-4AF7-BA8A-EB4AE62E02E9}" presName="compNode" presStyleCnt="0"/>
      <dgm:spPr/>
    </dgm:pt>
    <dgm:pt modelId="{AAB7A051-7810-4BD9-9592-B3BB39DF39C7}" type="pres">
      <dgm:prSet presAssocID="{67C00B35-666E-4AF7-BA8A-EB4AE62E02E9}" presName="bkgdShape" presStyleLbl="node1" presStyleIdx="0" presStyleCnt="3"/>
      <dgm:spPr/>
    </dgm:pt>
    <dgm:pt modelId="{09FE4927-A344-4AD2-9B54-2FE2F8612653}" type="pres">
      <dgm:prSet presAssocID="{67C00B35-666E-4AF7-BA8A-EB4AE62E02E9}" presName="nodeTx" presStyleLbl="node1" presStyleIdx="0" presStyleCnt="3">
        <dgm:presLayoutVars>
          <dgm:bulletEnabled val="1"/>
        </dgm:presLayoutVars>
      </dgm:prSet>
      <dgm:spPr/>
    </dgm:pt>
    <dgm:pt modelId="{93F64E46-DA28-4997-B547-9F12149EF8E9}" type="pres">
      <dgm:prSet presAssocID="{67C00B35-666E-4AF7-BA8A-EB4AE62E02E9}" presName="invisiNode" presStyleLbl="node1" presStyleIdx="0" presStyleCnt="3"/>
      <dgm:spPr/>
    </dgm:pt>
    <dgm:pt modelId="{36A1B3A8-6195-469C-B29B-8850E449A80B}" type="pres">
      <dgm:prSet presAssocID="{67C00B35-666E-4AF7-BA8A-EB4AE62E02E9}"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outline"/>
        </a:ext>
      </dgm:extLst>
    </dgm:pt>
    <dgm:pt modelId="{912AECD1-2170-40AD-8906-C44B741398C9}" type="pres">
      <dgm:prSet presAssocID="{18109EC2-5372-4D39-8BBC-B9F63A28F135}" presName="sibTrans" presStyleLbl="sibTrans2D1" presStyleIdx="0" presStyleCnt="0"/>
      <dgm:spPr/>
    </dgm:pt>
    <dgm:pt modelId="{C4E66E05-654F-4FB9-A37F-3F324DFDF53B}" type="pres">
      <dgm:prSet presAssocID="{AA730C14-7D41-4C94-B261-B759FF6F4410}" presName="compNode" presStyleCnt="0"/>
      <dgm:spPr/>
    </dgm:pt>
    <dgm:pt modelId="{FB60398C-079B-4132-A23A-9AEF49F337A3}" type="pres">
      <dgm:prSet presAssocID="{AA730C14-7D41-4C94-B261-B759FF6F4410}" presName="bkgdShape" presStyleLbl="node1" presStyleIdx="1" presStyleCnt="3"/>
      <dgm:spPr/>
    </dgm:pt>
    <dgm:pt modelId="{B0867CA3-F150-44EA-A0CD-92A1F7411C86}" type="pres">
      <dgm:prSet presAssocID="{AA730C14-7D41-4C94-B261-B759FF6F4410}" presName="nodeTx" presStyleLbl="node1" presStyleIdx="1" presStyleCnt="3">
        <dgm:presLayoutVars>
          <dgm:bulletEnabled val="1"/>
        </dgm:presLayoutVars>
      </dgm:prSet>
      <dgm:spPr/>
    </dgm:pt>
    <dgm:pt modelId="{CEFDE536-336D-4A77-B13D-CA07ECC4179D}" type="pres">
      <dgm:prSet presAssocID="{AA730C14-7D41-4C94-B261-B759FF6F4410}" presName="invisiNode" presStyleLbl="node1" presStyleIdx="1" presStyleCnt="3"/>
      <dgm:spPr/>
    </dgm:pt>
    <dgm:pt modelId="{D44892C1-96B6-45BB-98CF-44902FC55AA8}" type="pres">
      <dgm:prSet presAssocID="{AA730C14-7D41-4C94-B261-B759FF6F4410}"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pward trend with solid fill"/>
        </a:ext>
      </dgm:extLst>
    </dgm:pt>
    <dgm:pt modelId="{85B62642-4BB6-444D-8563-031DE5C8064F}" type="pres">
      <dgm:prSet presAssocID="{38A88A8B-A3A8-4AA9-81D3-65EEDAA13FAC}" presName="sibTrans" presStyleLbl="sibTrans2D1" presStyleIdx="0" presStyleCnt="0"/>
      <dgm:spPr/>
    </dgm:pt>
    <dgm:pt modelId="{40CD1FDC-9FF0-4548-8763-3E4F7392F0F8}" type="pres">
      <dgm:prSet presAssocID="{524B2A36-F464-4BCC-ABE3-64FC487949D6}" presName="compNode" presStyleCnt="0"/>
      <dgm:spPr/>
    </dgm:pt>
    <dgm:pt modelId="{73C230CC-1DC8-440F-8F94-2267BF883518}" type="pres">
      <dgm:prSet presAssocID="{524B2A36-F464-4BCC-ABE3-64FC487949D6}" presName="bkgdShape" presStyleLbl="node1" presStyleIdx="2" presStyleCnt="3"/>
      <dgm:spPr/>
    </dgm:pt>
    <dgm:pt modelId="{B6D7ADA0-9E52-49DD-BFFE-25546F2DB625}" type="pres">
      <dgm:prSet presAssocID="{524B2A36-F464-4BCC-ABE3-64FC487949D6}" presName="nodeTx" presStyleLbl="node1" presStyleIdx="2" presStyleCnt="3">
        <dgm:presLayoutVars>
          <dgm:bulletEnabled val="1"/>
        </dgm:presLayoutVars>
      </dgm:prSet>
      <dgm:spPr/>
    </dgm:pt>
    <dgm:pt modelId="{6CCCCB86-3D71-4EBC-90EF-8B5B51ED3FA4}" type="pres">
      <dgm:prSet presAssocID="{524B2A36-F464-4BCC-ABE3-64FC487949D6}" presName="invisiNode" presStyleLbl="node1" presStyleIdx="2" presStyleCnt="3"/>
      <dgm:spPr/>
    </dgm:pt>
    <dgm:pt modelId="{2AD4F726-84B9-456F-985A-E0DF07732955}" type="pres">
      <dgm:prSet presAssocID="{524B2A36-F464-4BCC-ABE3-64FC487949D6}"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outline"/>
        </a:ext>
      </dgm:extLst>
    </dgm:pt>
  </dgm:ptLst>
  <dgm:cxnLst>
    <dgm:cxn modelId="{7A5F2F04-E220-4EA0-BB93-1625EA3322AA}" srcId="{2204C8FF-92A0-4F33-8344-565C800DF2AF}" destId="{524B2A36-F464-4BCC-ABE3-64FC487949D6}" srcOrd="2" destOrd="0" parTransId="{D1C1A5C1-DF1D-4C9D-8E85-0F8895530919}" sibTransId="{8EA5DCC4-4C86-43BB-8A31-844B530FE153}"/>
    <dgm:cxn modelId="{B3AD4822-BCEC-404F-B18D-54499B333A0D}" type="presOf" srcId="{2204C8FF-92A0-4F33-8344-565C800DF2AF}" destId="{D35FCC62-F9B6-4979-817B-5B6A9618C0D2}" srcOrd="0" destOrd="0" presId="urn:microsoft.com/office/officeart/2005/8/layout/hList7"/>
    <dgm:cxn modelId="{38DC4536-45F3-47CE-AEC7-8BDA03ACE6EF}" type="presOf" srcId="{AA730C14-7D41-4C94-B261-B759FF6F4410}" destId="{FB60398C-079B-4132-A23A-9AEF49F337A3}" srcOrd="0" destOrd="0" presId="urn:microsoft.com/office/officeart/2005/8/layout/hList7"/>
    <dgm:cxn modelId="{01E8DC46-18C3-4309-B5D8-18DF278D9A45}" type="presOf" srcId="{67C00B35-666E-4AF7-BA8A-EB4AE62E02E9}" destId="{AAB7A051-7810-4BD9-9592-B3BB39DF39C7}" srcOrd="0" destOrd="0" presId="urn:microsoft.com/office/officeart/2005/8/layout/hList7"/>
    <dgm:cxn modelId="{38AA4B70-2D2E-4A1F-B4B2-35A0A5D1194C}" type="presOf" srcId="{67C00B35-666E-4AF7-BA8A-EB4AE62E02E9}" destId="{09FE4927-A344-4AD2-9B54-2FE2F8612653}" srcOrd="1" destOrd="0" presId="urn:microsoft.com/office/officeart/2005/8/layout/hList7"/>
    <dgm:cxn modelId="{F510E881-2D51-4541-8E32-57C81FB8A7DF}" type="presOf" srcId="{38A88A8B-A3A8-4AA9-81D3-65EEDAA13FAC}" destId="{85B62642-4BB6-444D-8563-031DE5C8064F}" srcOrd="0" destOrd="0" presId="urn:microsoft.com/office/officeart/2005/8/layout/hList7"/>
    <dgm:cxn modelId="{7E035D9A-7B54-47CC-B6D9-124E86EF0C36}" type="presOf" srcId="{524B2A36-F464-4BCC-ABE3-64FC487949D6}" destId="{73C230CC-1DC8-440F-8F94-2267BF883518}" srcOrd="0" destOrd="0" presId="urn:microsoft.com/office/officeart/2005/8/layout/hList7"/>
    <dgm:cxn modelId="{9D9425AE-8794-4E06-9084-6F068534E8EC}" srcId="{2204C8FF-92A0-4F33-8344-565C800DF2AF}" destId="{AA730C14-7D41-4C94-B261-B759FF6F4410}" srcOrd="1" destOrd="0" parTransId="{62D36D4E-DC35-43AC-A1AD-D19AF0510D75}" sibTransId="{38A88A8B-A3A8-4AA9-81D3-65EEDAA13FAC}"/>
    <dgm:cxn modelId="{8E448FB8-1664-4B84-AFCE-BD3284B51AC1}" srcId="{2204C8FF-92A0-4F33-8344-565C800DF2AF}" destId="{67C00B35-666E-4AF7-BA8A-EB4AE62E02E9}" srcOrd="0" destOrd="0" parTransId="{FFFA2F86-3061-4F17-A838-31F1514470BC}" sibTransId="{18109EC2-5372-4D39-8BBC-B9F63A28F135}"/>
    <dgm:cxn modelId="{93D393CF-6180-475C-9D05-48A1DB1D71A3}" type="presOf" srcId="{AA730C14-7D41-4C94-B261-B759FF6F4410}" destId="{B0867CA3-F150-44EA-A0CD-92A1F7411C86}" srcOrd="1" destOrd="0" presId="urn:microsoft.com/office/officeart/2005/8/layout/hList7"/>
    <dgm:cxn modelId="{9C924DDE-9912-4506-AE28-5EDFFD722F48}" type="presOf" srcId="{18109EC2-5372-4D39-8BBC-B9F63A28F135}" destId="{912AECD1-2170-40AD-8906-C44B741398C9}" srcOrd="0" destOrd="0" presId="urn:microsoft.com/office/officeart/2005/8/layout/hList7"/>
    <dgm:cxn modelId="{EE3E8CFD-2712-4105-BE6F-C1AC29308CA8}" type="presOf" srcId="{524B2A36-F464-4BCC-ABE3-64FC487949D6}" destId="{B6D7ADA0-9E52-49DD-BFFE-25546F2DB625}" srcOrd="1" destOrd="0" presId="urn:microsoft.com/office/officeart/2005/8/layout/hList7"/>
    <dgm:cxn modelId="{2B115118-D75E-46E8-A455-D0B3F396D66D}" type="presParOf" srcId="{D35FCC62-F9B6-4979-817B-5B6A9618C0D2}" destId="{B5EFE8B3-04CF-461E-B601-68D60A142E29}" srcOrd="0" destOrd="0" presId="urn:microsoft.com/office/officeart/2005/8/layout/hList7"/>
    <dgm:cxn modelId="{42CC8074-45BE-4F1E-85B6-3B9E7A345A83}" type="presParOf" srcId="{D35FCC62-F9B6-4979-817B-5B6A9618C0D2}" destId="{1BF71079-34AE-408D-8D31-5E1A3864C23F}" srcOrd="1" destOrd="0" presId="urn:microsoft.com/office/officeart/2005/8/layout/hList7"/>
    <dgm:cxn modelId="{97D33CD0-54C4-41CC-8187-B80E9C12EFD7}" type="presParOf" srcId="{1BF71079-34AE-408D-8D31-5E1A3864C23F}" destId="{CF7ED945-118C-41BF-8366-6209E230ECE7}" srcOrd="0" destOrd="0" presId="urn:microsoft.com/office/officeart/2005/8/layout/hList7"/>
    <dgm:cxn modelId="{951653AE-101B-435C-AD13-50EFFD537B17}" type="presParOf" srcId="{CF7ED945-118C-41BF-8366-6209E230ECE7}" destId="{AAB7A051-7810-4BD9-9592-B3BB39DF39C7}" srcOrd="0" destOrd="0" presId="urn:microsoft.com/office/officeart/2005/8/layout/hList7"/>
    <dgm:cxn modelId="{28A31454-493D-4082-8D3B-16CAD38E6862}" type="presParOf" srcId="{CF7ED945-118C-41BF-8366-6209E230ECE7}" destId="{09FE4927-A344-4AD2-9B54-2FE2F8612653}" srcOrd="1" destOrd="0" presId="urn:microsoft.com/office/officeart/2005/8/layout/hList7"/>
    <dgm:cxn modelId="{DF582A87-66AC-4BB4-B5B2-3BF47865197A}" type="presParOf" srcId="{CF7ED945-118C-41BF-8366-6209E230ECE7}" destId="{93F64E46-DA28-4997-B547-9F12149EF8E9}" srcOrd="2" destOrd="0" presId="urn:microsoft.com/office/officeart/2005/8/layout/hList7"/>
    <dgm:cxn modelId="{36732911-B5EC-4110-AE65-D498780BED72}" type="presParOf" srcId="{CF7ED945-118C-41BF-8366-6209E230ECE7}" destId="{36A1B3A8-6195-469C-B29B-8850E449A80B}" srcOrd="3" destOrd="0" presId="urn:microsoft.com/office/officeart/2005/8/layout/hList7"/>
    <dgm:cxn modelId="{D4737397-8407-48CA-A70D-71EF7A0AE351}" type="presParOf" srcId="{1BF71079-34AE-408D-8D31-5E1A3864C23F}" destId="{912AECD1-2170-40AD-8906-C44B741398C9}" srcOrd="1" destOrd="0" presId="urn:microsoft.com/office/officeart/2005/8/layout/hList7"/>
    <dgm:cxn modelId="{FE8ED4DF-BFB8-483B-8868-5F336B4E62DA}" type="presParOf" srcId="{1BF71079-34AE-408D-8D31-5E1A3864C23F}" destId="{C4E66E05-654F-4FB9-A37F-3F324DFDF53B}" srcOrd="2" destOrd="0" presId="urn:microsoft.com/office/officeart/2005/8/layout/hList7"/>
    <dgm:cxn modelId="{67E1D92D-DE61-4ED1-925D-E13DF01633EB}" type="presParOf" srcId="{C4E66E05-654F-4FB9-A37F-3F324DFDF53B}" destId="{FB60398C-079B-4132-A23A-9AEF49F337A3}" srcOrd="0" destOrd="0" presId="urn:microsoft.com/office/officeart/2005/8/layout/hList7"/>
    <dgm:cxn modelId="{B1D62E65-FFB9-4C4D-A81C-B76893CC0FC1}" type="presParOf" srcId="{C4E66E05-654F-4FB9-A37F-3F324DFDF53B}" destId="{B0867CA3-F150-44EA-A0CD-92A1F7411C86}" srcOrd="1" destOrd="0" presId="urn:microsoft.com/office/officeart/2005/8/layout/hList7"/>
    <dgm:cxn modelId="{BC455712-461B-4EE0-80FF-66D3A5F2433E}" type="presParOf" srcId="{C4E66E05-654F-4FB9-A37F-3F324DFDF53B}" destId="{CEFDE536-336D-4A77-B13D-CA07ECC4179D}" srcOrd="2" destOrd="0" presId="urn:microsoft.com/office/officeart/2005/8/layout/hList7"/>
    <dgm:cxn modelId="{E395A4AF-7D06-4A27-9B6F-53A71B7D62A6}" type="presParOf" srcId="{C4E66E05-654F-4FB9-A37F-3F324DFDF53B}" destId="{D44892C1-96B6-45BB-98CF-44902FC55AA8}" srcOrd="3" destOrd="0" presId="urn:microsoft.com/office/officeart/2005/8/layout/hList7"/>
    <dgm:cxn modelId="{014BE7F2-5F87-401D-AD9E-069127B9D12B}" type="presParOf" srcId="{1BF71079-34AE-408D-8D31-5E1A3864C23F}" destId="{85B62642-4BB6-444D-8563-031DE5C8064F}" srcOrd="3" destOrd="0" presId="urn:microsoft.com/office/officeart/2005/8/layout/hList7"/>
    <dgm:cxn modelId="{E38ED44B-49F4-49BB-A298-A1E08F7001A3}" type="presParOf" srcId="{1BF71079-34AE-408D-8D31-5E1A3864C23F}" destId="{40CD1FDC-9FF0-4548-8763-3E4F7392F0F8}" srcOrd="4" destOrd="0" presId="urn:microsoft.com/office/officeart/2005/8/layout/hList7"/>
    <dgm:cxn modelId="{9AAF792F-EA68-422D-995B-5BFD5AB83C36}" type="presParOf" srcId="{40CD1FDC-9FF0-4548-8763-3E4F7392F0F8}" destId="{73C230CC-1DC8-440F-8F94-2267BF883518}" srcOrd="0" destOrd="0" presId="urn:microsoft.com/office/officeart/2005/8/layout/hList7"/>
    <dgm:cxn modelId="{06ECB966-55F1-4E12-A435-EB24E083DA56}" type="presParOf" srcId="{40CD1FDC-9FF0-4548-8763-3E4F7392F0F8}" destId="{B6D7ADA0-9E52-49DD-BFFE-25546F2DB625}" srcOrd="1" destOrd="0" presId="urn:microsoft.com/office/officeart/2005/8/layout/hList7"/>
    <dgm:cxn modelId="{FEA6395E-0156-429D-9DF4-34D62B6A156D}" type="presParOf" srcId="{40CD1FDC-9FF0-4548-8763-3E4F7392F0F8}" destId="{6CCCCB86-3D71-4EBC-90EF-8B5B51ED3FA4}" srcOrd="2" destOrd="0" presId="urn:microsoft.com/office/officeart/2005/8/layout/hList7"/>
    <dgm:cxn modelId="{A8628590-674E-46AA-9399-828F9DFE309C}" type="presParOf" srcId="{40CD1FDC-9FF0-4548-8763-3E4F7392F0F8}" destId="{2AD4F726-84B9-456F-985A-E0DF0773295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chemeClr val="accent1"/>
        </a:solidFill>
        <a:ln w="19050">
          <a:solidFill>
            <a:schemeClr val="bg1"/>
          </a:solidFill>
        </a:ln>
      </dgm:spPr>
      <dgm:t>
        <a:bodyPr/>
        <a:lstStyle/>
        <a:p>
          <a:r>
            <a:rPr lang="en-US" sz="3200"/>
            <a:t>PLAAFP</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chemeClr val="accent1"/>
        </a:solidFill>
      </dgm:spPr>
      <dgm:t>
        <a:bodyPr/>
        <a:lstStyle/>
        <a:p>
          <a:r>
            <a:rPr lang="en-US" sz="2400"/>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dgm:spPr/>
      <dgm:t>
        <a:bodyPr/>
        <a:lstStyle/>
        <a:p>
          <a:r>
            <a:rPr lang="en-US"/>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ScaleY="99048" custLinFactX="196439" custLinFactNeighborX="200000" custLinFactNeighborY="2599">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862C4C-EB65-45A4-87D3-25576AF9CC32}"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61C30BAE-641C-4C2E-9772-EFC05581FEAA}">
      <dgm:prSet phldrT="[Text]"/>
      <dgm:spPr/>
      <dgm:t>
        <a:bodyPr/>
        <a:lstStyle/>
        <a:p>
          <a:r>
            <a:rPr lang="en-US"/>
            <a:t>Present Levels of Academic Achievement and Functional Performance (PLAAFP)</a:t>
          </a:r>
        </a:p>
      </dgm:t>
    </dgm:pt>
    <dgm:pt modelId="{27F03E24-E853-437A-B4AE-5BC2B86C849E}" type="parTrans" cxnId="{DBE5EA7E-43E0-4EC9-BEEA-89EAFAECCF14}">
      <dgm:prSet/>
      <dgm:spPr/>
      <dgm:t>
        <a:bodyPr/>
        <a:lstStyle/>
        <a:p>
          <a:endParaRPr lang="en-US"/>
        </a:p>
      </dgm:t>
    </dgm:pt>
    <dgm:pt modelId="{6F7EEC1F-05E2-4DED-93A0-87B8222C7227}" type="sibTrans" cxnId="{DBE5EA7E-43E0-4EC9-BEEA-89EAFAECCF14}">
      <dgm:prSet/>
      <dgm:spPr/>
      <dgm:t>
        <a:bodyPr/>
        <a:lstStyle/>
        <a:p>
          <a:endParaRPr lang="en-US"/>
        </a:p>
      </dgm:t>
    </dgm:pt>
    <dgm:pt modelId="{559743A3-A3CB-4D13-8C97-5723158803F5}">
      <dgm:prSet phldrT="[Text]"/>
      <dgm:spPr/>
      <dgm:t>
        <a:bodyPr/>
        <a:lstStyle/>
        <a:p>
          <a:r>
            <a:rPr lang="en-US"/>
            <a:t>Explanation of Education Setting</a:t>
          </a:r>
        </a:p>
      </dgm:t>
    </dgm:pt>
    <dgm:pt modelId="{FE0F8ECD-1ABA-497F-AE07-3D7F71E7C649}" type="parTrans" cxnId="{00D3AEB0-DC18-45E0-B057-F590264FD0B7}">
      <dgm:prSet/>
      <dgm:spPr/>
      <dgm:t>
        <a:bodyPr/>
        <a:lstStyle/>
        <a:p>
          <a:endParaRPr lang="en-US"/>
        </a:p>
      </dgm:t>
    </dgm:pt>
    <dgm:pt modelId="{7AF0DE70-B410-4FE0-A2F2-F2A3BD04D762}" type="sibTrans" cxnId="{00D3AEB0-DC18-45E0-B057-F590264FD0B7}">
      <dgm:prSet/>
      <dgm:spPr/>
      <dgm:t>
        <a:bodyPr/>
        <a:lstStyle/>
        <a:p>
          <a:endParaRPr lang="en-US"/>
        </a:p>
      </dgm:t>
    </dgm:pt>
    <dgm:pt modelId="{EED505DC-5019-417C-AA52-191E90F81180}">
      <dgm:prSet phldrT="[Text]"/>
      <dgm:spPr/>
      <dgm:t>
        <a:bodyPr/>
        <a:lstStyle/>
        <a:p>
          <a:r>
            <a:rPr lang="en-US"/>
            <a:t>Participation in Assessment</a:t>
          </a:r>
        </a:p>
      </dgm:t>
    </dgm:pt>
    <dgm:pt modelId="{622F0099-CC4A-4950-9273-B931C9F857DD}" type="parTrans" cxnId="{6B1E8413-2975-4985-B7CB-ED5B03551CC0}">
      <dgm:prSet/>
      <dgm:spPr/>
      <dgm:t>
        <a:bodyPr/>
        <a:lstStyle/>
        <a:p>
          <a:endParaRPr lang="en-US"/>
        </a:p>
      </dgm:t>
    </dgm:pt>
    <dgm:pt modelId="{C2D846A3-81AE-45C8-AF9A-02C3D5044CB4}" type="sibTrans" cxnId="{6B1E8413-2975-4985-B7CB-ED5B03551CC0}">
      <dgm:prSet/>
      <dgm:spPr/>
      <dgm:t>
        <a:bodyPr/>
        <a:lstStyle/>
        <a:p>
          <a:endParaRPr lang="en-US"/>
        </a:p>
      </dgm:t>
    </dgm:pt>
    <dgm:pt modelId="{C110CEF1-1BF9-4224-869A-A974738CE315}">
      <dgm:prSet phldrT="[Text]"/>
      <dgm:spPr/>
      <dgm:t>
        <a:bodyPr/>
        <a:lstStyle/>
        <a:p>
          <a:r>
            <a:rPr lang="en-US"/>
            <a:t>Date, Frequency, Duration, and Location of Services</a:t>
          </a:r>
        </a:p>
      </dgm:t>
    </dgm:pt>
    <dgm:pt modelId="{45B2DC49-D21E-487E-9BCA-EED372911F79}" type="parTrans" cxnId="{B55F3EF6-B172-40D2-A4EB-1B38C07945C1}">
      <dgm:prSet/>
      <dgm:spPr/>
      <dgm:t>
        <a:bodyPr/>
        <a:lstStyle/>
        <a:p>
          <a:endParaRPr lang="en-US"/>
        </a:p>
      </dgm:t>
    </dgm:pt>
    <dgm:pt modelId="{491566C9-EFCA-4F9E-AD27-4B89D5C8B39F}" type="sibTrans" cxnId="{B55F3EF6-B172-40D2-A4EB-1B38C07945C1}">
      <dgm:prSet/>
      <dgm:spPr/>
      <dgm:t>
        <a:bodyPr/>
        <a:lstStyle/>
        <a:p>
          <a:endParaRPr lang="en-US"/>
        </a:p>
      </dgm:t>
    </dgm:pt>
    <dgm:pt modelId="{08CE9179-FE97-4F74-81E4-F4F24C2C6563}">
      <dgm:prSet/>
      <dgm:spPr/>
      <dgm:t>
        <a:bodyPr/>
        <a:lstStyle/>
        <a:p>
          <a:r>
            <a:rPr lang="en-US"/>
            <a:t>Statement of Special Education and Aids and Services</a:t>
          </a:r>
        </a:p>
      </dgm:t>
    </dgm:pt>
    <dgm:pt modelId="{C6620EE5-5412-4FB1-AC04-43BB41CD3E70}" type="parTrans" cxnId="{D9506B36-65A8-40FA-89BA-737D4637FA5C}">
      <dgm:prSet/>
      <dgm:spPr/>
      <dgm:t>
        <a:bodyPr/>
        <a:lstStyle/>
        <a:p>
          <a:endParaRPr lang="en-US"/>
        </a:p>
      </dgm:t>
    </dgm:pt>
    <dgm:pt modelId="{69C09538-2F16-4E71-AB55-0CCEC0235420}" type="sibTrans" cxnId="{D9506B36-65A8-40FA-89BA-737D4637FA5C}">
      <dgm:prSet/>
      <dgm:spPr/>
      <dgm:t>
        <a:bodyPr/>
        <a:lstStyle/>
        <a:p>
          <a:endParaRPr lang="en-US"/>
        </a:p>
      </dgm:t>
    </dgm:pt>
    <dgm:pt modelId="{EAF3DD0F-8168-4EE1-BD4B-83B7B3666163}">
      <dgm:prSet/>
      <dgm:spPr/>
      <dgm:t>
        <a:bodyPr/>
        <a:lstStyle/>
        <a:p>
          <a:r>
            <a:rPr lang="en-US"/>
            <a:t>Measurable Annual Goals</a:t>
          </a:r>
        </a:p>
      </dgm:t>
    </dgm:pt>
    <dgm:pt modelId="{93EE8010-CEEE-489A-BFEF-C356A4453CC9}" type="parTrans" cxnId="{18F048D9-8761-4BA4-AC15-41A040589401}">
      <dgm:prSet/>
      <dgm:spPr/>
      <dgm:t>
        <a:bodyPr/>
        <a:lstStyle/>
        <a:p>
          <a:endParaRPr lang="en-US"/>
        </a:p>
      </dgm:t>
    </dgm:pt>
    <dgm:pt modelId="{77A54B06-1F04-40BB-A494-DE9D03703B84}" type="sibTrans" cxnId="{18F048D9-8761-4BA4-AC15-41A040589401}">
      <dgm:prSet/>
      <dgm:spPr/>
      <dgm:t>
        <a:bodyPr/>
        <a:lstStyle/>
        <a:p>
          <a:endParaRPr lang="en-US"/>
        </a:p>
      </dgm:t>
    </dgm:pt>
    <dgm:pt modelId="{42402AB5-9E2D-47C2-ACD5-21F0E6B6759C}">
      <dgm:prSet/>
      <dgm:spPr/>
      <dgm:t>
        <a:bodyPr/>
        <a:lstStyle/>
        <a:p>
          <a:r>
            <a:rPr lang="en-US"/>
            <a:t>Measuring Progress Toward Annual Goals</a:t>
          </a:r>
        </a:p>
      </dgm:t>
    </dgm:pt>
    <dgm:pt modelId="{04C4EEAB-7A04-4435-9C2A-604FEE5C544D}" type="parTrans" cxnId="{E48A803D-A970-4173-8CAB-2F7CCE29A10D}">
      <dgm:prSet/>
      <dgm:spPr/>
      <dgm:t>
        <a:bodyPr/>
        <a:lstStyle/>
        <a:p>
          <a:endParaRPr lang="en-US"/>
        </a:p>
      </dgm:t>
    </dgm:pt>
    <dgm:pt modelId="{2914A8BB-2D56-459E-A270-9F349B01DB99}" type="sibTrans" cxnId="{E48A803D-A970-4173-8CAB-2F7CCE29A10D}">
      <dgm:prSet/>
      <dgm:spPr/>
      <dgm:t>
        <a:bodyPr/>
        <a:lstStyle/>
        <a:p>
          <a:endParaRPr lang="en-US"/>
        </a:p>
      </dgm:t>
    </dgm:pt>
    <dgm:pt modelId="{D2E43F28-1EE8-4A29-9C1B-C24F837D4CE4}">
      <dgm:prSet phldrT="[Text]" phldr="1"/>
      <dgm:spPr>
        <a:noFill/>
      </dgm:spPr>
      <dgm:t>
        <a:bodyPr/>
        <a:lstStyle/>
        <a:p>
          <a:endParaRPr lang="en-US"/>
        </a:p>
      </dgm:t>
    </dgm:pt>
    <dgm:pt modelId="{24ED2C87-440A-4743-815F-12DD82FB34A9}" type="sibTrans" cxnId="{6574182B-16AB-4668-A8CF-217B27455E09}">
      <dgm:prSet/>
      <dgm:spPr/>
      <dgm:t>
        <a:bodyPr/>
        <a:lstStyle/>
        <a:p>
          <a:endParaRPr lang="en-US"/>
        </a:p>
      </dgm:t>
    </dgm:pt>
    <dgm:pt modelId="{2E42F431-8A9C-499E-AC19-DC6F88F29C5E}" type="parTrans" cxnId="{6574182B-16AB-4668-A8CF-217B27455E09}">
      <dgm:prSet/>
      <dgm:spPr/>
      <dgm:t>
        <a:bodyPr/>
        <a:lstStyle/>
        <a:p>
          <a:endParaRPr lang="en-US"/>
        </a:p>
      </dgm:t>
    </dgm:pt>
    <dgm:pt modelId="{1962610B-7922-4102-B96D-DD9A4ECA8F53}" type="pres">
      <dgm:prSet presAssocID="{62862C4C-EB65-45A4-87D3-25576AF9CC32}" presName="cycle" presStyleCnt="0">
        <dgm:presLayoutVars>
          <dgm:chMax val="1"/>
          <dgm:dir/>
          <dgm:animLvl val="ctr"/>
          <dgm:resizeHandles val="exact"/>
        </dgm:presLayoutVars>
      </dgm:prSet>
      <dgm:spPr/>
    </dgm:pt>
    <dgm:pt modelId="{63EB5CD7-D0DD-4CDA-A53C-18C2947EDB9F}" type="pres">
      <dgm:prSet presAssocID="{D2E43F28-1EE8-4A29-9C1B-C24F837D4CE4}" presName="centerShape" presStyleLbl="node0" presStyleIdx="0" presStyleCnt="1" custScaleX="95610" custScaleY="125582"/>
      <dgm:spPr/>
    </dgm:pt>
    <dgm:pt modelId="{92AD054B-FFA8-42BF-A0E2-0FC39D71AA3C}" type="pres">
      <dgm:prSet presAssocID="{27F03E24-E853-437A-B4AE-5BC2B86C849E}" presName="Name9" presStyleLbl="parChTrans1D2" presStyleIdx="0" presStyleCnt="7"/>
      <dgm:spPr/>
    </dgm:pt>
    <dgm:pt modelId="{49A05FCE-947B-4D9C-8D87-643418C47ED5}" type="pres">
      <dgm:prSet presAssocID="{27F03E24-E853-437A-B4AE-5BC2B86C849E}" presName="connTx" presStyleLbl="parChTrans1D2" presStyleIdx="0" presStyleCnt="7"/>
      <dgm:spPr/>
    </dgm:pt>
    <dgm:pt modelId="{73B268C9-D7B6-47B5-B930-314237D2BCF8}" type="pres">
      <dgm:prSet presAssocID="{61C30BAE-641C-4C2E-9772-EFC05581FEAA}" presName="node" presStyleLbl="node1" presStyleIdx="0" presStyleCnt="7" custScaleX="118821" custScaleY="118821">
        <dgm:presLayoutVars>
          <dgm:bulletEnabled val="1"/>
        </dgm:presLayoutVars>
      </dgm:prSet>
      <dgm:spPr/>
    </dgm:pt>
    <dgm:pt modelId="{9DFCE182-F8FB-4025-9154-76859B77A1B6}" type="pres">
      <dgm:prSet presAssocID="{93EE8010-CEEE-489A-BFEF-C356A4453CC9}" presName="Name9" presStyleLbl="parChTrans1D2" presStyleIdx="1" presStyleCnt="7"/>
      <dgm:spPr/>
    </dgm:pt>
    <dgm:pt modelId="{D4F19093-DBBE-4E01-9E30-C6C3B65EF055}" type="pres">
      <dgm:prSet presAssocID="{93EE8010-CEEE-489A-BFEF-C356A4453CC9}" presName="connTx" presStyleLbl="parChTrans1D2" presStyleIdx="1" presStyleCnt="7"/>
      <dgm:spPr/>
    </dgm:pt>
    <dgm:pt modelId="{0EDD038D-C0FE-4D23-AAC8-393FDAF4B584}" type="pres">
      <dgm:prSet presAssocID="{EAF3DD0F-8168-4EE1-BD4B-83B7B3666163}" presName="node" presStyleLbl="node1" presStyleIdx="1" presStyleCnt="7" custScaleX="118821" custScaleY="118821" custRadScaleRad="131517" custRadScaleInc="42921">
        <dgm:presLayoutVars>
          <dgm:bulletEnabled val="1"/>
        </dgm:presLayoutVars>
      </dgm:prSet>
      <dgm:spPr/>
    </dgm:pt>
    <dgm:pt modelId="{05A40E1F-7A0B-45BD-83EC-81385F0D805C}" type="pres">
      <dgm:prSet presAssocID="{04C4EEAB-7A04-4435-9C2A-604FEE5C544D}" presName="Name9" presStyleLbl="parChTrans1D2" presStyleIdx="2" presStyleCnt="7"/>
      <dgm:spPr/>
    </dgm:pt>
    <dgm:pt modelId="{A9D1B67D-31DB-4940-8849-3B6E8B0AA881}" type="pres">
      <dgm:prSet presAssocID="{04C4EEAB-7A04-4435-9C2A-604FEE5C544D}" presName="connTx" presStyleLbl="parChTrans1D2" presStyleIdx="2" presStyleCnt="7"/>
      <dgm:spPr/>
    </dgm:pt>
    <dgm:pt modelId="{42869F7B-B3E4-428D-848E-C0D4BCCC5563}" type="pres">
      <dgm:prSet presAssocID="{42402AB5-9E2D-47C2-ACD5-21F0E6B6759C}" presName="node" presStyleLbl="node1" presStyleIdx="2" presStyleCnt="7" custScaleX="118821" custScaleY="118821" custRadScaleRad="150158" custRadScaleInc="5410">
        <dgm:presLayoutVars>
          <dgm:bulletEnabled val="1"/>
        </dgm:presLayoutVars>
      </dgm:prSet>
      <dgm:spPr/>
    </dgm:pt>
    <dgm:pt modelId="{E2AE8FA7-2DD2-4E1F-A3FB-4A1DE4F739FD}" type="pres">
      <dgm:prSet presAssocID="{C6620EE5-5412-4FB1-AC04-43BB41CD3E70}" presName="Name9" presStyleLbl="parChTrans1D2" presStyleIdx="3" presStyleCnt="7"/>
      <dgm:spPr/>
    </dgm:pt>
    <dgm:pt modelId="{E404BCA0-B37C-40AC-B3C9-BB6D96B9A040}" type="pres">
      <dgm:prSet presAssocID="{C6620EE5-5412-4FB1-AC04-43BB41CD3E70}" presName="connTx" presStyleLbl="parChTrans1D2" presStyleIdx="3" presStyleCnt="7"/>
      <dgm:spPr/>
    </dgm:pt>
    <dgm:pt modelId="{B3D01A1E-BDC1-42A8-A0C4-8EC659A89B80}" type="pres">
      <dgm:prSet presAssocID="{08CE9179-FE97-4F74-81E4-F4F24C2C6563}" presName="node" presStyleLbl="node1" presStyleIdx="3" presStyleCnt="7" custScaleX="118821" custScaleY="118821" custRadScaleRad="96883" custRadScaleInc="-28970">
        <dgm:presLayoutVars>
          <dgm:bulletEnabled val="1"/>
        </dgm:presLayoutVars>
      </dgm:prSet>
      <dgm:spPr/>
    </dgm:pt>
    <dgm:pt modelId="{0C409C43-B1FF-4612-805A-6ACCA05FFEB1}" type="pres">
      <dgm:prSet presAssocID="{FE0F8ECD-1ABA-497F-AE07-3D7F71E7C649}" presName="Name9" presStyleLbl="parChTrans1D2" presStyleIdx="4" presStyleCnt="7"/>
      <dgm:spPr/>
    </dgm:pt>
    <dgm:pt modelId="{F9AAB55D-FE58-4970-A8CC-6C24C7376B61}" type="pres">
      <dgm:prSet presAssocID="{FE0F8ECD-1ABA-497F-AE07-3D7F71E7C649}" presName="connTx" presStyleLbl="parChTrans1D2" presStyleIdx="4" presStyleCnt="7"/>
      <dgm:spPr/>
    </dgm:pt>
    <dgm:pt modelId="{4071FF53-7A8A-46ED-BFCE-A35C3BD3270A}" type="pres">
      <dgm:prSet presAssocID="{559743A3-A3CB-4D13-8C97-5723158803F5}" presName="node" presStyleLbl="node1" presStyleIdx="4" presStyleCnt="7" custScaleX="118821" custScaleY="118821" custRadScaleRad="115275" custRadScaleInc="82557">
        <dgm:presLayoutVars>
          <dgm:bulletEnabled val="1"/>
        </dgm:presLayoutVars>
      </dgm:prSet>
      <dgm:spPr/>
    </dgm:pt>
    <dgm:pt modelId="{FBFC58B3-B8E2-4B02-88E4-F12905F180BC}" type="pres">
      <dgm:prSet presAssocID="{622F0099-CC4A-4950-9273-B931C9F857DD}" presName="Name9" presStyleLbl="parChTrans1D2" presStyleIdx="5" presStyleCnt="7"/>
      <dgm:spPr/>
    </dgm:pt>
    <dgm:pt modelId="{9E0EA263-93DD-4EDB-A1EB-E4D6BD4E90A5}" type="pres">
      <dgm:prSet presAssocID="{622F0099-CC4A-4950-9273-B931C9F857DD}" presName="connTx" presStyleLbl="parChTrans1D2" presStyleIdx="5" presStyleCnt="7"/>
      <dgm:spPr/>
    </dgm:pt>
    <dgm:pt modelId="{A92B8256-B8D6-4AF1-BBB8-EE3E86060965}" type="pres">
      <dgm:prSet presAssocID="{EED505DC-5019-417C-AA52-191E90F81180}" presName="node" presStyleLbl="node1" presStyleIdx="5" presStyleCnt="7" custScaleX="118821" custScaleY="118821" custRadScaleRad="181334" custRadScaleInc="35931">
        <dgm:presLayoutVars>
          <dgm:bulletEnabled val="1"/>
        </dgm:presLayoutVars>
      </dgm:prSet>
      <dgm:spPr/>
    </dgm:pt>
    <dgm:pt modelId="{4423F9E6-8A17-4E5D-80C4-612D701752AE}" type="pres">
      <dgm:prSet presAssocID="{45B2DC49-D21E-487E-9BCA-EED372911F79}" presName="Name9" presStyleLbl="parChTrans1D2" presStyleIdx="6" presStyleCnt="7"/>
      <dgm:spPr/>
    </dgm:pt>
    <dgm:pt modelId="{0A76683E-6104-44E1-8038-67F7BC70CC7C}" type="pres">
      <dgm:prSet presAssocID="{45B2DC49-D21E-487E-9BCA-EED372911F79}" presName="connTx" presStyleLbl="parChTrans1D2" presStyleIdx="6" presStyleCnt="7"/>
      <dgm:spPr/>
    </dgm:pt>
    <dgm:pt modelId="{63203EE4-37A3-41A3-B72B-BD9864DA0520}" type="pres">
      <dgm:prSet presAssocID="{C110CEF1-1BF9-4224-869A-A974738CE315}" presName="node" presStyleLbl="node1" presStyleIdx="6" presStyleCnt="7" custScaleX="118821" custScaleY="118821" custRadScaleRad="127269" custRadScaleInc="-30542">
        <dgm:presLayoutVars>
          <dgm:bulletEnabled val="1"/>
        </dgm:presLayoutVars>
      </dgm:prSet>
      <dgm:spPr/>
    </dgm:pt>
  </dgm:ptLst>
  <dgm:cxnLst>
    <dgm:cxn modelId="{D2895105-8E37-4815-B1EB-09BCFE509C49}" type="presOf" srcId="{C110CEF1-1BF9-4224-869A-A974738CE315}" destId="{63203EE4-37A3-41A3-B72B-BD9864DA0520}" srcOrd="0" destOrd="0" presId="urn:microsoft.com/office/officeart/2005/8/layout/radial1"/>
    <dgm:cxn modelId="{07949205-1D93-49FE-BC46-1FEBB08C0C62}" type="presOf" srcId="{EAF3DD0F-8168-4EE1-BD4B-83B7B3666163}" destId="{0EDD038D-C0FE-4D23-AAC8-393FDAF4B584}" srcOrd="0" destOrd="0" presId="urn:microsoft.com/office/officeart/2005/8/layout/radial1"/>
    <dgm:cxn modelId="{F0EC300A-8194-4457-A642-B8539259857F}" type="presOf" srcId="{42402AB5-9E2D-47C2-ACD5-21F0E6B6759C}" destId="{42869F7B-B3E4-428D-848E-C0D4BCCC5563}" srcOrd="0" destOrd="0" presId="urn:microsoft.com/office/officeart/2005/8/layout/radial1"/>
    <dgm:cxn modelId="{BA2FA511-5DE5-43DA-AC85-BE3F9C0F286B}" type="presOf" srcId="{FE0F8ECD-1ABA-497F-AE07-3D7F71E7C649}" destId="{0C409C43-B1FF-4612-805A-6ACCA05FFEB1}" srcOrd="0" destOrd="0" presId="urn:microsoft.com/office/officeart/2005/8/layout/radial1"/>
    <dgm:cxn modelId="{BF7DF512-373D-4A13-8064-F0633502E8AA}" type="presOf" srcId="{FE0F8ECD-1ABA-497F-AE07-3D7F71E7C649}" destId="{F9AAB55D-FE58-4970-A8CC-6C24C7376B61}" srcOrd="1" destOrd="0" presId="urn:microsoft.com/office/officeart/2005/8/layout/radial1"/>
    <dgm:cxn modelId="{6B1E8413-2975-4985-B7CB-ED5B03551CC0}" srcId="{D2E43F28-1EE8-4A29-9C1B-C24F837D4CE4}" destId="{EED505DC-5019-417C-AA52-191E90F81180}" srcOrd="5" destOrd="0" parTransId="{622F0099-CC4A-4950-9273-B931C9F857DD}" sibTransId="{C2D846A3-81AE-45C8-AF9A-02C3D5044CB4}"/>
    <dgm:cxn modelId="{19C40123-2653-481F-AD47-2F1FB27A50EF}" type="presOf" srcId="{93EE8010-CEEE-489A-BFEF-C356A4453CC9}" destId="{D4F19093-DBBE-4E01-9E30-C6C3B65EF055}" srcOrd="1" destOrd="0" presId="urn:microsoft.com/office/officeart/2005/8/layout/radial1"/>
    <dgm:cxn modelId="{7DC4C52A-2C5B-4E2C-B40D-FA600E59D0D1}" type="presOf" srcId="{27F03E24-E853-437A-B4AE-5BC2B86C849E}" destId="{49A05FCE-947B-4D9C-8D87-643418C47ED5}" srcOrd="1" destOrd="0" presId="urn:microsoft.com/office/officeart/2005/8/layout/radial1"/>
    <dgm:cxn modelId="{6574182B-16AB-4668-A8CF-217B27455E09}" srcId="{62862C4C-EB65-45A4-87D3-25576AF9CC32}" destId="{D2E43F28-1EE8-4A29-9C1B-C24F837D4CE4}" srcOrd="0" destOrd="0" parTransId="{2E42F431-8A9C-499E-AC19-DC6F88F29C5E}" sibTransId="{24ED2C87-440A-4743-815F-12DD82FB34A9}"/>
    <dgm:cxn modelId="{B3B6E92E-69BF-4097-A5EC-A59A98E48604}" type="presOf" srcId="{622F0099-CC4A-4950-9273-B931C9F857DD}" destId="{FBFC58B3-B8E2-4B02-88E4-F12905F180BC}" srcOrd="0" destOrd="0" presId="urn:microsoft.com/office/officeart/2005/8/layout/radial1"/>
    <dgm:cxn modelId="{D9506B36-65A8-40FA-89BA-737D4637FA5C}" srcId="{D2E43F28-1EE8-4A29-9C1B-C24F837D4CE4}" destId="{08CE9179-FE97-4F74-81E4-F4F24C2C6563}" srcOrd="3" destOrd="0" parTransId="{C6620EE5-5412-4FB1-AC04-43BB41CD3E70}" sibTransId="{69C09538-2F16-4E71-AB55-0CCEC0235420}"/>
    <dgm:cxn modelId="{E48A803D-A970-4173-8CAB-2F7CCE29A10D}" srcId="{D2E43F28-1EE8-4A29-9C1B-C24F837D4CE4}" destId="{42402AB5-9E2D-47C2-ACD5-21F0E6B6759C}" srcOrd="2" destOrd="0" parTransId="{04C4EEAB-7A04-4435-9C2A-604FEE5C544D}" sibTransId="{2914A8BB-2D56-459E-A270-9F349B01DB99}"/>
    <dgm:cxn modelId="{D9188B5C-5417-453F-A413-2B48174D3F35}" type="presOf" srcId="{04C4EEAB-7A04-4435-9C2A-604FEE5C544D}" destId="{05A40E1F-7A0B-45BD-83EC-81385F0D805C}" srcOrd="0" destOrd="0" presId="urn:microsoft.com/office/officeart/2005/8/layout/radial1"/>
    <dgm:cxn modelId="{37377C67-9758-4611-A036-C256CFF00BBF}" type="presOf" srcId="{C6620EE5-5412-4FB1-AC04-43BB41CD3E70}" destId="{E404BCA0-B37C-40AC-B3C9-BB6D96B9A040}" srcOrd="1" destOrd="0" presId="urn:microsoft.com/office/officeart/2005/8/layout/radial1"/>
    <dgm:cxn modelId="{802C1F69-7930-4BD1-9DAB-4719857131A1}" type="presOf" srcId="{EED505DC-5019-417C-AA52-191E90F81180}" destId="{A92B8256-B8D6-4AF1-BBB8-EE3E86060965}" srcOrd="0" destOrd="0" presId="urn:microsoft.com/office/officeart/2005/8/layout/radial1"/>
    <dgm:cxn modelId="{FB1B0C4F-2CD0-4EB5-8154-7D925FCF77E7}" type="presOf" srcId="{622F0099-CC4A-4950-9273-B931C9F857DD}" destId="{9E0EA263-93DD-4EDB-A1EB-E4D6BD4E90A5}" srcOrd="1" destOrd="0" presId="urn:microsoft.com/office/officeart/2005/8/layout/radial1"/>
    <dgm:cxn modelId="{B8EC1972-97B0-4C62-B6C2-159F9D5FECE8}" type="presOf" srcId="{08CE9179-FE97-4F74-81E4-F4F24C2C6563}" destId="{B3D01A1E-BDC1-42A8-A0C4-8EC659A89B80}" srcOrd="0" destOrd="0" presId="urn:microsoft.com/office/officeart/2005/8/layout/radial1"/>
    <dgm:cxn modelId="{0F56D154-8ED8-47B4-909A-7DEE85E96CC7}" type="presOf" srcId="{45B2DC49-D21E-487E-9BCA-EED372911F79}" destId="{0A76683E-6104-44E1-8038-67F7BC70CC7C}" srcOrd="1" destOrd="0" presId="urn:microsoft.com/office/officeart/2005/8/layout/radial1"/>
    <dgm:cxn modelId="{DBE5EA7E-43E0-4EC9-BEEA-89EAFAECCF14}" srcId="{D2E43F28-1EE8-4A29-9C1B-C24F837D4CE4}" destId="{61C30BAE-641C-4C2E-9772-EFC05581FEAA}" srcOrd="0" destOrd="0" parTransId="{27F03E24-E853-437A-B4AE-5BC2B86C849E}" sibTransId="{6F7EEC1F-05E2-4DED-93A0-87B8222C7227}"/>
    <dgm:cxn modelId="{28632F83-8EC0-41FF-AADF-D768CBDBE329}" type="presOf" srcId="{D2E43F28-1EE8-4A29-9C1B-C24F837D4CE4}" destId="{63EB5CD7-D0DD-4CDA-A53C-18C2947EDB9F}" srcOrd="0" destOrd="0" presId="urn:microsoft.com/office/officeart/2005/8/layout/radial1"/>
    <dgm:cxn modelId="{78DAB89A-83F3-44F1-9C9B-2CE051E8F8C0}" type="presOf" srcId="{61C30BAE-641C-4C2E-9772-EFC05581FEAA}" destId="{73B268C9-D7B6-47B5-B930-314237D2BCF8}" srcOrd="0" destOrd="0" presId="urn:microsoft.com/office/officeart/2005/8/layout/radial1"/>
    <dgm:cxn modelId="{0A99739C-1BFD-4551-BA1A-1674309A444C}" type="presOf" srcId="{559743A3-A3CB-4D13-8C97-5723158803F5}" destId="{4071FF53-7A8A-46ED-BFCE-A35C3BD3270A}" srcOrd="0" destOrd="0" presId="urn:microsoft.com/office/officeart/2005/8/layout/radial1"/>
    <dgm:cxn modelId="{68E72FAE-B0DA-4609-B91A-A0B4920AA690}" type="presOf" srcId="{62862C4C-EB65-45A4-87D3-25576AF9CC32}" destId="{1962610B-7922-4102-B96D-DD9A4ECA8F53}" srcOrd="0" destOrd="0" presId="urn:microsoft.com/office/officeart/2005/8/layout/radial1"/>
    <dgm:cxn modelId="{00D3AEB0-DC18-45E0-B057-F590264FD0B7}" srcId="{D2E43F28-1EE8-4A29-9C1B-C24F837D4CE4}" destId="{559743A3-A3CB-4D13-8C97-5723158803F5}" srcOrd="4" destOrd="0" parTransId="{FE0F8ECD-1ABA-497F-AE07-3D7F71E7C649}" sibTransId="{7AF0DE70-B410-4FE0-A2F2-F2A3BD04D762}"/>
    <dgm:cxn modelId="{39D0BBB2-0263-4D32-9762-DB93BEE4AC41}" type="presOf" srcId="{04C4EEAB-7A04-4435-9C2A-604FEE5C544D}" destId="{A9D1B67D-31DB-4940-8849-3B6E8B0AA881}" srcOrd="1" destOrd="0" presId="urn:microsoft.com/office/officeart/2005/8/layout/radial1"/>
    <dgm:cxn modelId="{28583AD9-39BF-48D0-8BF0-04BC9E67F024}" type="presOf" srcId="{45B2DC49-D21E-487E-9BCA-EED372911F79}" destId="{4423F9E6-8A17-4E5D-80C4-612D701752AE}" srcOrd="0" destOrd="0" presId="urn:microsoft.com/office/officeart/2005/8/layout/radial1"/>
    <dgm:cxn modelId="{18F048D9-8761-4BA4-AC15-41A040589401}" srcId="{D2E43F28-1EE8-4A29-9C1B-C24F837D4CE4}" destId="{EAF3DD0F-8168-4EE1-BD4B-83B7B3666163}" srcOrd="1" destOrd="0" parTransId="{93EE8010-CEEE-489A-BFEF-C356A4453CC9}" sibTransId="{77A54B06-1F04-40BB-A494-DE9D03703B84}"/>
    <dgm:cxn modelId="{852832E7-EC75-4841-86FE-E306D623B4A6}" type="presOf" srcId="{27F03E24-E853-437A-B4AE-5BC2B86C849E}" destId="{92AD054B-FFA8-42BF-A0E2-0FC39D71AA3C}" srcOrd="0" destOrd="0" presId="urn:microsoft.com/office/officeart/2005/8/layout/radial1"/>
    <dgm:cxn modelId="{7E3446F4-5F4D-4A9E-9854-3491C303A2E0}" type="presOf" srcId="{93EE8010-CEEE-489A-BFEF-C356A4453CC9}" destId="{9DFCE182-F8FB-4025-9154-76859B77A1B6}" srcOrd="0" destOrd="0" presId="urn:microsoft.com/office/officeart/2005/8/layout/radial1"/>
    <dgm:cxn modelId="{B55F3EF6-B172-40D2-A4EB-1B38C07945C1}" srcId="{D2E43F28-1EE8-4A29-9C1B-C24F837D4CE4}" destId="{C110CEF1-1BF9-4224-869A-A974738CE315}" srcOrd="6" destOrd="0" parTransId="{45B2DC49-D21E-487E-9BCA-EED372911F79}" sibTransId="{491566C9-EFCA-4F9E-AD27-4B89D5C8B39F}"/>
    <dgm:cxn modelId="{BABF7FFA-E1DD-4E9D-850A-23D00759C581}" type="presOf" srcId="{C6620EE5-5412-4FB1-AC04-43BB41CD3E70}" destId="{E2AE8FA7-2DD2-4E1F-A3FB-4A1DE4F739FD}" srcOrd="0" destOrd="0" presId="urn:microsoft.com/office/officeart/2005/8/layout/radial1"/>
    <dgm:cxn modelId="{24EA6C62-D12D-4CC9-AC7C-C923F3879ED4}" type="presParOf" srcId="{1962610B-7922-4102-B96D-DD9A4ECA8F53}" destId="{63EB5CD7-D0DD-4CDA-A53C-18C2947EDB9F}" srcOrd="0" destOrd="0" presId="urn:microsoft.com/office/officeart/2005/8/layout/radial1"/>
    <dgm:cxn modelId="{1922E07F-D555-4830-A721-C63A8915D881}" type="presParOf" srcId="{1962610B-7922-4102-B96D-DD9A4ECA8F53}" destId="{92AD054B-FFA8-42BF-A0E2-0FC39D71AA3C}" srcOrd="1" destOrd="0" presId="urn:microsoft.com/office/officeart/2005/8/layout/radial1"/>
    <dgm:cxn modelId="{55B6777D-2846-481C-980A-3616196ED116}" type="presParOf" srcId="{92AD054B-FFA8-42BF-A0E2-0FC39D71AA3C}" destId="{49A05FCE-947B-4D9C-8D87-643418C47ED5}" srcOrd="0" destOrd="0" presId="urn:microsoft.com/office/officeart/2005/8/layout/radial1"/>
    <dgm:cxn modelId="{E477E38D-2270-4BA9-BAEE-27985E4344E7}" type="presParOf" srcId="{1962610B-7922-4102-B96D-DD9A4ECA8F53}" destId="{73B268C9-D7B6-47B5-B930-314237D2BCF8}" srcOrd="2" destOrd="0" presId="urn:microsoft.com/office/officeart/2005/8/layout/radial1"/>
    <dgm:cxn modelId="{A9C4E7B7-B2AF-409F-B7CB-DCB3B20D8697}" type="presParOf" srcId="{1962610B-7922-4102-B96D-DD9A4ECA8F53}" destId="{9DFCE182-F8FB-4025-9154-76859B77A1B6}" srcOrd="3" destOrd="0" presId="urn:microsoft.com/office/officeart/2005/8/layout/radial1"/>
    <dgm:cxn modelId="{8A356D3D-BF34-4380-8311-1A5511F61311}" type="presParOf" srcId="{9DFCE182-F8FB-4025-9154-76859B77A1B6}" destId="{D4F19093-DBBE-4E01-9E30-C6C3B65EF055}" srcOrd="0" destOrd="0" presId="urn:microsoft.com/office/officeart/2005/8/layout/radial1"/>
    <dgm:cxn modelId="{819D1150-EB92-46D7-9FB8-C423D8D00C16}" type="presParOf" srcId="{1962610B-7922-4102-B96D-DD9A4ECA8F53}" destId="{0EDD038D-C0FE-4D23-AAC8-393FDAF4B584}" srcOrd="4" destOrd="0" presId="urn:microsoft.com/office/officeart/2005/8/layout/radial1"/>
    <dgm:cxn modelId="{8E77F55D-7DFF-4959-89D5-DAF49572AFC2}" type="presParOf" srcId="{1962610B-7922-4102-B96D-DD9A4ECA8F53}" destId="{05A40E1F-7A0B-45BD-83EC-81385F0D805C}" srcOrd="5" destOrd="0" presId="urn:microsoft.com/office/officeart/2005/8/layout/radial1"/>
    <dgm:cxn modelId="{1E01F7AF-D3C3-47D9-9C0B-00B17028B684}" type="presParOf" srcId="{05A40E1F-7A0B-45BD-83EC-81385F0D805C}" destId="{A9D1B67D-31DB-4940-8849-3B6E8B0AA881}" srcOrd="0" destOrd="0" presId="urn:microsoft.com/office/officeart/2005/8/layout/radial1"/>
    <dgm:cxn modelId="{5AAA7C5D-6488-4876-AE99-00FD5F75292F}" type="presParOf" srcId="{1962610B-7922-4102-B96D-DD9A4ECA8F53}" destId="{42869F7B-B3E4-428D-848E-C0D4BCCC5563}" srcOrd="6" destOrd="0" presId="urn:microsoft.com/office/officeart/2005/8/layout/radial1"/>
    <dgm:cxn modelId="{F0B68EB4-0780-4C00-A56B-9BBDA052A303}" type="presParOf" srcId="{1962610B-7922-4102-B96D-DD9A4ECA8F53}" destId="{E2AE8FA7-2DD2-4E1F-A3FB-4A1DE4F739FD}" srcOrd="7" destOrd="0" presId="urn:microsoft.com/office/officeart/2005/8/layout/radial1"/>
    <dgm:cxn modelId="{7F8675B1-5DD6-454E-8EEA-72FC327BB481}" type="presParOf" srcId="{E2AE8FA7-2DD2-4E1F-A3FB-4A1DE4F739FD}" destId="{E404BCA0-B37C-40AC-B3C9-BB6D96B9A040}" srcOrd="0" destOrd="0" presId="urn:microsoft.com/office/officeart/2005/8/layout/radial1"/>
    <dgm:cxn modelId="{B0555F40-8280-4654-9EAC-F75E3725B3F8}" type="presParOf" srcId="{1962610B-7922-4102-B96D-DD9A4ECA8F53}" destId="{B3D01A1E-BDC1-42A8-A0C4-8EC659A89B80}" srcOrd="8" destOrd="0" presId="urn:microsoft.com/office/officeart/2005/8/layout/radial1"/>
    <dgm:cxn modelId="{904C7F62-4F5A-4F30-9FE8-0B117B320F45}" type="presParOf" srcId="{1962610B-7922-4102-B96D-DD9A4ECA8F53}" destId="{0C409C43-B1FF-4612-805A-6ACCA05FFEB1}" srcOrd="9" destOrd="0" presId="urn:microsoft.com/office/officeart/2005/8/layout/radial1"/>
    <dgm:cxn modelId="{24BF2967-50A4-42E2-B45A-C09E9B4941D0}" type="presParOf" srcId="{0C409C43-B1FF-4612-805A-6ACCA05FFEB1}" destId="{F9AAB55D-FE58-4970-A8CC-6C24C7376B61}" srcOrd="0" destOrd="0" presId="urn:microsoft.com/office/officeart/2005/8/layout/radial1"/>
    <dgm:cxn modelId="{05AEBD29-59A7-48E2-8535-1E84048B5391}" type="presParOf" srcId="{1962610B-7922-4102-B96D-DD9A4ECA8F53}" destId="{4071FF53-7A8A-46ED-BFCE-A35C3BD3270A}" srcOrd="10" destOrd="0" presId="urn:microsoft.com/office/officeart/2005/8/layout/radial1"/>
    <dgm:cxn modelId="{A4428229-2079-43F8-9F5A-0089159E60BD}" type="presParOf" srcId="{1962610B-7922-4102-B96D-DD9A4ECA8F53}" destId="{FBFC58B3-B8E2-4B02-88E4-F12905F180BC}" srcOrd="11" destOrd="0" presId="urn:microsoft.com/office/officeart/2005/8/layout/radial1"/>
    <dgm:cxn modelId="{BB78D997-D0F3-4929-9326-DCE2F315A2F9}" type="presParOf" srcId="{FBFC58B3-B8E2-4B02-88E4-F12905F180BC}" destId="{9E0EA263-93DD-4EDB-A1EB-E4D6BD4E90A5}" srcOrd="0" destOrd="0" presId="urn:microsoft.com/office/officeart/2005/8/layout/radial1"/>
    <dgm:cxn modelId="{03BC10A7-BE01-4F28-9EA8-007D214CCFE8}" type="presParOf" srcId="{1962610B-7922-4102-B96D-DD9A4ECA8F53}" destId="{A92B8256-B8D6-4AF1-BBB8-EE3E86060965}" srcOrd="12" destOrd="0" presId="urn:microsoft.com/office/officeart/2005/8/layout/radial1"/>
    <dgm:cxn modelId="{0373A311-C057-4E88-A60A-78C95A90CD1F}" type="presParOf" srcId="{1962610B-7922-4102-B96D-DD9A4ECA8F53}" destId="{4423F9E6-8A17-4E5D-80C4-612D701752AE}" srcOrd="13" destOrd="0" presId="urn:microsoft.com/office/officeart/2005/8/layout/radial1"/>
    <dgm:cxn modelId="{B949D82F-6549-4821-98A3-E74E9DF237C7}" type="presParOf" srcId="{4423F9E6-8A17-4E5D-80C4-612D701752AE}" destId="{0A76683E-6104-44E1-8038-67F7BC70CC7C}" srcOrd="0" destOrd="0" presId="urn:microsoft.com/office/officeart/2005/8/layout/radial1"/>
    <dgm:cxn modelId="{829E3739-B139-4353-A693-7446BA06B7BB}" type="presParOf" srcId="{1962610B-7922-4102-B96D-DD9A4ECA8F53}" destId="{63203EE4-37A3-41A3-B72B-BD9864DA0520}"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852579-AA32-4E53-952D-FF0B7B08CA2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A7C74217-4A12-4E9D-BF4A-1CAAF1EF94B3}">
      <dgm:prSet phldrT="[Text]" custT="1"/>
      <dgm:spPr/>
      <dgm:t>
        <a:bodyPr/>
        <a:lstStyle/>
        <a:p>
          <a:r>
            <a:rPr lang="en-US" sz="1600"/>
            <a:t>Academic Achievement</a:t>
          </a:r>
        </a:p>
      </dgm:t>
    </dgm:pt>
    <dgm:pt modelId="{F67BF7CB-9FBF-4F74-9E2E-59A33273FB26}" type="parTrans" cxnId="{0E5CB4E6-AD07-4530-9110-8D9D819A7700}">
      <dgm:prSet/>
      <dgm:spPr/>
      <dgm:t>
        <a:bodyPr/>
        <a:lstStyle/>
        <a:p>
          <a:endParaRPr lang="en-US"/>
        </a:p>
      </dgm:t>
    </dgm:pt>
    <dgm:pt modelId="{6ED5E703-D926-4412-AACD-CCCC60C8CC47}" type="sibTrans" cxnId="{0E5CB4E6-AD07-4530-9110-8D9D819A7700}">
      <dgm:prSet/>
      <dgm:spPr/>
      <dgm:t>
        <a:bodyPr/>
        <a:lstStyle/>
        <a:p>
          <a:endParaRPr lang="en-US"/>
        </a:p>
      </dgm:t>
    </dgm:pt>
    <dgm:pt modelId="{459EB496-7D1D-44DA-A36C-F9F25ACFFD77}">
      <dgm:prSet phldrT="[Text]" custT="1"/>
      <dgm:spPr/>
      <dgm:t>
        <a:bodyPr/>
        <a:lstStyle/>
        <a:p>
          <a:r>
            <a:rPr lang="en-US" sz="2000"/>
            <a:t>Writing</a:t>
          </a:r>
        </a:p>
      </dgm:t>
    </dgm:pt>
    <dgm:pt modelId="{5236A1CF-F61A-4C60-92B4-CBF27C43C9BB}" type="parTrans" cxnId="{28116A1A-2B64-46D0-BB50-544985B30326}">
      <dgm:prSet/>
      <dgm:spPr/>
      <dgm:t>
        <a:bodyPr/>
        <a:lstStyle/>
        <a:p>
          <a:endParaRPr lang="en-US"/>
        </a:p>
      </dgm:t>
    </dgm:pt>
    <dgm:pt modelId="{FAE90AF3-2AA6-4F7C-BCF3-EDF17348DACB}" type="sibTrans" cxnId="{28116A1A-2B64-46D0-BB50-544985B30326}">
      <dgm:prSet/>
      <dgm:spPr/>
      <dgm:t>
        <a:bodyPr/>
        <a:lstStyle/>
        <a:p>
          <a:endParaRPr lang="en-US"/>
        </a:p>
      </dgm:t>
    </dgm:pt>
    <dgm:pt modelId="{424F3A27-355D-420E-B0AE-FA39E9C7AB6F}">
      <dgm:prSet phldrT="[Text]" custT="1"/>
      <dgm:spPr/>
      <dgm:t>
        <a:bodyPr/>
        <a:lstStyle/>
        <a:p>
          <a:r>
            <a:rPr lang="en-US" sz="2000"/>
            <a:t>Science</a:t>
          </a:r>
        </a:p>
      </dgm:t>
    </dgm:pt>
    <dgm:pt modelId="{8A8E143F-E557-4F42-B62E-C3F37959DB4F}" type="parTrans" cxnId="{60073712-43FD-461D-B8DC-E84C05359314}">
      <dgm:prSet/>
      <dgm:spPr/>
      <dgm:t>
        <a:bodyPr/>
        <a:lstStyle/>
        <a:p>
          <a:endParaRPr lang="en-US"/>
        </a:p>
      </dgm:t>
    </dgm:pt>
    <dgm:pt modelId="{DB156220-73E2-4BFC-989F-F936F6FE0E1C}" type="sibTrans" cxnId="{60073712-43FD-461D-B8DC-E84C05359314}">
      <dgm:prSet/>
      <dgm:spPr/>
      <dgm:t>
        <a:bodyPr/>
        <a:lstStyle/>
        <a:p>
          <a:endParaRPr lang="en-US"/>
        </a:p>
      </dgm:t>
    </dgm:pt>
    <dgm:pt modelId="{DB279AB1-604C-4639-92C2-9543DD8E0B04}">
      <dgm:prSet phldrT="[Text]" custT="1"/>
      <dgm:spPr/>
      <dgm:t>
        <a:bodyPr/>
        <a:lstStyle/>
        <a:p>
          <a:r>
            <a:rPr lang="en-US" sz="2000"/>
            <a:t>History</a:t>
          </a:r>
        </a:p>
      </dgm:t>
    </dgm:pt>
    <dgm:pt modelId="{6A572E62-7D69-4609-835B-1741E53C40FD}" type="parTrans" cxnId="{08E1169A-7694-4BD2-8500-B8C7D5D168AC}">
      <dgm:prSet/>
      <dgm:spPr/>
      <dgm:t>
        <a:bodyPr/>
        <a:lstStyle/>
        <a:p>
          <a:endParaRPr lang="en-US"/>
        </a:p>
      </dgm:t>
    </dgm:pt>
    <dgm:pt modelId="{0A37F535-32ED-430D-B5E4-5DF2CB029D6D}" type="sibTrans" cxnId="{08E1169A-7694-4BD2-8500-B8C7D5D168AC}">
      <dgm:prSet/>
      <dgm:spPr/>
      <dgm:t>
        <a:bodyPr/>
        <a:lstStyle/>
        <a:p>
          <a:endParaRPr lang="en-US"/>
        </a:p>
      </dgm:t>
    </dgm:pt>
    <dgm:pt modelId="{9BA76C86-590E-4ECF-A758-8A5AA965FDF2}">
      <dgm:prSet custT="1"/>
      <dgm:spPr/>
      <dgm:t>
        <a:bodyPr/>
        <a:lstStyle/>
        <a:p>
          <a:r>
            <a:rPr lang="en-US" sz="2000"/>
            <a:t>Math</a:t>
          </a:r>
        </a:p>
      </dgm:t>
    </dgm:pt>
    <dgm:pt modelId="{644B326A-C3D3-4DF9-B416-AEE2E6DA5861}" type="parTrans" cxnId="{C54091F3-5859-4F72-A2C8-A029B88C36FC}">
      <dgm:prSet/>
      <dgm:spPr/>
      <dgm:t>
        <a:bodyPr/>
        <a:lstStyle/>
        <a:p>
          <a:endParaRPr lang="en-US"/>
        </a:p>
      </dgm:t>
    </dgm:pt>
    <dgm:pt modelId="{FAB60834-FD19-422C-8601-A2A3EEED861E}" type="sibTrans" cxnId="{C54091F3-5859-4F72-A2C8-A029B88C36FC}">
      <dgm:prSet/>
      <dgm:spPr/>
      <dgm:t>
        <a:bodyPr/>
        <a:lstStyle/>
        <a:p>
          <a:endParaRPr lang="en-US"/>
        </a:p>
      </dgm:t>
    </dgm:pt>
    <dgm:pt modelId="{0A4222A0-25BB-4665-BF1C-76D35DC731DA}">
      <dgm:prSet custT="1"/>
      <dgm:spPr/>
      <dgm:t>
        <a:bodyPr/>
        <a:lstStyle/>
        <a:p>
          <a:r>
            <a:rPr lang="en-US" sz="2000"/>
            <a:t>Reading</a:t>
          </a:r>
        </a:p>
      </dgm:t>
    </dgm:pt>
    <dgm:pt modelId="{BB27D99F-02FA-4C43-9177-A052E8A95D0D}" type="parTrans" cxnId="{90D3B6A4-E51A-4747-90AA-E99F9BC8379A}">
      <dgm:prSet/>
      <dgm:spPr/>
      <dgm:t>
        <a:bodyPr/>
        <a:lstStyle/>
        <a:p>
          <a:endParaRPr lang="en-US"/>
        </a:p>
      </dgm:t>
    </dgm:pt>
    <dgm:pt modelId="{32309B34-9329-4EF6-AB47-7838AF7BE0A7}" type="sibTrans" cxnId="{90D3B6A4-E51A-4747-90AA-E99F9BC8379A}">
      <dgm:prSet/>
      <dgm:spPr/>
      <dgm:t>
        <a:bodyPr/>
        <a:lstStyle/>
        <a:p>
          <a:endParaRPr lang="en-US"/>
        </a:p>
      </dgm:t>
    </dgm:pt>
    <dgm:pt modelId="{097A7A63-90AA-4D2B-85BC-A76209100138}" type="pres">
      <dgm:prSet presAssocID="{71852579-AA32-4E53-952D-FF0B7B08CA22}" presName="cycle" presStyleCnt="0">
        <dgm:presLayoutVars>
          <dgm:chMax val="1"/>
          <dgm:dir/>
          <dgm:animLvl val="ctr"/>
          <dgm:resizeHandles val="exact"/>
        </dgm:presLayoutVars>
      </dgm:prSet>
      <dgm:spPr/>
    </dgm:pt>
    <dgm:pt modelId="{9CDBB48B-39D4-439B-B2EB-8C3E9676DF2F}" type="pres">
      <dgm:prSet presAssocID="{A7C74217-4A12-4E9D-BF4A-1CAAF1EF94B3}" presName="centerShape" presStyleLbl="node0" presStyleIdx="0" presStyleCnt="1" custScaleX="133100" custScaleY="133100"/>
      <dgm:spPr/>
    </dgm:pt>
    <dgm:pt modelId="{093BFFBD-0EEA-4E5B-9F66-089DE3C91608}" type="pres">
      <dgm:prSet presAssocID="{BB27D99F-02FA-4C43-9177-A052E8A95D0D}" presName="parTrans" presStyleLbl="bgSibTrans2D1" presStyleIdx="0" presStyleCnt="5"/>
      <dgm:spPr/>
    </dgm:pt>
    <dgm:pt modelId="{359DF774-A967-4CBB-814D-DBCBF323ACC7}" type="pres">
      <dgm:prSet presAssocID="{0A4222A0-25BB-4665-BF1C-76D35DC731DA}" presName="node" presStyleLbl="node1" presStyleIdx="0" presStyleCnt="5" custScaleX="82645" custScaleY="82645">
        <dgm:presLayoutVars>
          <dgm:bulletEnabled val="1"/>
        </dgm:presLayoutVars>
      </dgm:prSet>
      <dgm:spPr/>
    </dgm:pt>
    <dgm:pt modelId="{F08C9EF0-B7E2-4BB8-BCCB-31E730C8C217}" type="pres">
      <dgm:prSet presAssocID="{5236A1CF-F61A-4C60-92B4-CBF27C43C9BB}" presName="parTrans" presStyleLbl="bgSibTrans2D1" presStyleIdx="1" presStyleCnt="5"/>
      <dgm:spPr/>
    </dgm:pt>
    <dgm:pt modelId="{6B9AF10D-D769-4AC7-A009-AE716D38EB42}" type="pres">
      <dgm:prSet presAssocID="{459EB496-7D1D-44DA-A36C-F9F25ACFFD77}" presName="node" presStyleLbl="node1" presStyleIdx="1" presStyleCnt="5" custScaleX="82645" custScaleY="82645">
        <dgm:presLayoutVars>
          <dgm:bulletEnabled val="1"/>
        </dgm:presLayoutVars>
      </dgm:prSet>
      <dgm:spPr/>
    </dgm:pt>
    <dgm:pt modelId="{7BD81919-C18C-4AA6-8728-539B62512AF9}" type="pres">
      <dgm:prSet presAssocID="{644B326A-C3D3-4DF9-B416-AEE2E6DA5861}" presName="parTrans" presStyleLbl="bgSibTrans2D1" presStyleIdx="2" presStyleCnt="5"/>
      <dgm:spPr/>
    </dgm:pt>
    <dgm:pt modelId="{1BE10E00-6559-4EAE-8110-EE5469A5CED1}" type="pres">
      <dgm:prSet presAssocID="{9BA76C86-590E-4ECF-A758-8A5AA965FDF2}" presName="node" presStyleLbl="node1" presStyleIdx="2" presStyleCnt="5" custScaleX="82645" custScaleY="82645">
        <dgm:presLayoutVars>
          <dgm:bulletEnabled val="1"/>
        </dgm:presLayoutVars>
      </dgm:prSet>
      <dgm:spPr/>
    </dgm:pt>
    <dgm:pt modelId="{4E8B88E3-4C09-40F0-8771-FFB98EA33FE4}" type="pres">
      <dgm:prSet presAssocID="{8A8E143F-E557-4F42-B62E-C3F37959DB4F}" presName="parTrans" presStyleLbl="bgSibTrans2D1" presStyleIdx="3" presStyleCnt="5"/>
      <dgm:spPr/>
    </dgm:pt>
    <dgm:pt modelId="{1081192F-9D76-4DFD-9EDC-38D5D27E06C4}" type="pres">
      <dgm:prSet presAssocID="{424F3A27-355D-420E-B0AE-FA39E9C7AB6F}" presName="node" presStyleLbl="node1" presStyleIdx="3" presStyleCnt="5" custScaleX="82645" custScaleY="82645">
        <dgm:presLayoutVars>
          <dgm:bulletEnabled val="1"/>
        </dgm:presLayoutVars>
      </dgm:prSet>
      <dgm:spPr/>
    </dgm:pt>
    <dgm:pt modelId="{5997EC8E-04AE-436C-9039-7AEBEF2E2CBA}" type="pres">
      <dgm:prSet presAssocID="{6A572E62-7D69-4609-835B-1741E53C40FD}" presName="parTrans" presStyleLbl="bgSibTrans2D1" presStyleIdx="4" presStyleCnt="5"/>
      <dgm:spPr/>
    </dgm:pt>
    <dgm:pt modelId="{2635AD0F-E8AA-492C-92D6-2E353B45C024}" type="pres">
      <dgm:prSet presAssocID="{DB279AB1-604C-4639-92C2-9543DD8E0B04}" presName="node" presStyleLbl="node1" presStyleIdx="4" presStyleCnt="5" custScaleX="82645" custScaleY="82645">
        <dgm:presLayoutVars>
          <dgm:bulletEnabled val="1"/>
        </dgm:presLayoutVars>
      </dgm:prSet>
      <dgm:spPr/>
    </dgm:pt>
  </dgm:ptLst>
  <dgm:cxnLst>
    <dgm:cxn modelId="{B19D0011-AFCA-4825-8DB1-EB17C088525F}" type="presOf" srcId="{6A572E62-7D69-4609-835B-1741E53C40FD}" destId="{5997EC8E-04AE-436C-9039-7AEBEF2E2CBA}" srcOrd="0" destOrd="0" presId="urn:microsoft.com/office/officeart/2005/8/layout/radial4"/>
    <dgm:cxn modelId="{60073712-43FD-461D-B8DC-E84C05359314}" srcId="{A7C74217-4A12-4E9D-BF4A-1CAAF1EF94B3}" destId="{424F3A27-355D-420E-B0AE-FA39E9C7AB6F}" srcOrd="3" destOrd="0" parTransId="{8A8E143F-E557-4F42-B62E-C3F37959DB4F}" sibTransId="{DB156220-73E2-4BFC-989F-F936F6FE0E1C}"/>
    <dgm:cxn modelId="{6F2A8E17-7552-4B8B-8B02-F7F874856A6B}" type="presOf" srcId="{BB27D99F-02FA-4C43-9177-A052E8A95D0D}" destId="{093BFFBD-0EEA-4E5B-9F66-089DE3C91608}" srcOrd="0" destOrd="0" presId="urn:microsoft.com/office/officeart/2005/8/layout/radial4"/>
    <dgm:cxn modelId="{28116A1A-2B64-46D0-BB50-544985B30326}" srcId="{A7C74217-4A12-4E9D-BF4A-1CAAF1EF94B3}" destId="{459EB496-7D1D-44DA-A36C-F9F25ACFFD77}" srcOrd="1" destOrd="0" parTransId="{5236A1CF-F61A-4C60-92B4-CBF27C43C9BB}" sibTransId="{FAE90AF3-2AA6-4F7C-BCF3-EDF17348DACB}"/>
    <dgm:cxn modelId="{62E5DF22-89D8-4ED3-9971-0C39BDCDE9DA}" type="presOf" srcId="{424F3A27-355D-420E-B0AE-FA39E9C7AB6F}" destId="{1081192F-9D76-4DFD-9EDC-38D5D27E06C4}" srcOrd="0" destOrd="0" presId="urn:microsoft.com/office/officeart/2005/8/layout/radial4"/>
    <dgm:cxn modelId="{D532432C-539F-49AF-91C2-E8DBC72E53AC}" type="presOf" srcId="{0A4222A0-25BB-4665-BF1C-76D35DC731DA}" destId="{359DF774-A967-4CBB-814D-DBCBF323ACC7}" srcOrd="0" destOrd="0" presId="urn:microsoft.com/office/officeart/2005/8/layout/radial4"/>
    <dgm:cxn modelId="{8939DA51-5F43-49E1-B315-B13AAA8288BD}" type="presOf" srcId="{5236A1CF-F61A-4C60-92B4-CBF27C43C9BB}" destId="{F08C9EF0-B7E2-4BB8-BCCB-31E730C8C217}" srcOrd="0" destOrd="0" presId="urn:microsoft.com/office/officeart/2005/8/layout/radial4"/>
    <dgm:cxn modelId="{67C74556-54B7-456B-89E0-D03DD3D1DFF7}" type="presOf" srcId="{459EB496-7D1D-44DA-A36C-F9F25ACFFD77}" destId="{6B9AF10D-D769-4AC7-A009-AE716D38EB42}" srcOrd="0" destOrd="0" presId="urn:microsoft.com/office/officeart/2005/8/layout/radial4"/>
    <dgm:cxn modelId="{583FAC76-CD54-416C-9B39-482F4099C226}" type="presOf" srcId="{71852579-AA32-4E53-952D-FF0B7B08CA22}" destId="{097A7A63-90AA-4D2B-85BC-A76209100138}" srcOrd="0" destOrd="0" presId="urn:microsoft.com/office/officeart/2005/8/layout/radial4"/>
    <dgm:cxn modelId="{C1336F7D-2AE0-41D3-8E43-07DCA7BF4D0B}" type="presOf" srcId="{644B326A-C3D3-4DF9-B416-AEE2E6DA5861}" destId="{7BD81919-C18C-4AA6-8728-539B62512AF9}" srcOrd="0" destOrd="0" presId="urn:microsoft.com/office/officeart/2005/8/layout/radial4"/>
    <dgm:cxn modelId="{AED10894-1500-4281-AE58-05A7A1768882}" type="presOf" srcId="{8A8E143F-E557-4F42-B62E-C3F37959DB4F}" destId="{4E8B88E3-4C09-40F0-8771-FFB98EA33FE4}" srcOrd="0" destOrd="0" presId="urn:microsoft.com/office/officeart/2005/8/layout/radial4"/>
    <dgm:cxn modelId="{F588CA95-F187-4E3C-BA9D-83915BDF3B8C}" type="presOf" srcId="{DB279AB1-604C-4639-92C2-9543DD8E0B04}" destId="{2635AD0F-E8AA-492C-92D6-2E353B45C024}" srcOrd="0" destOrd="0" presId="urn:microsoft.com/office/officeart/2005/8/layout/radial4"/>
    <dgm:cxn modelId="{08E1169A-7694-4BD2-8500-B8C7D5D168AC}" srcId="{A7C74217-4A12-4E9D-BF4A-1CAAF1EF94B3}" destId="{DB279AB1-604C-4639-92C2-9543DD8E0B04}" srcOrd="4" destOrd="0" parTransId="{6A572E62-7D69-4609-835B-1741E53C40FD}" sibTransId="{0A37F535-32ED-430D-B5E4-5DF2CB029D6D}"/>
    <dgm:cxn modelId="{F687399B-36C1-4D56-B437-CE22C0004455}" type="presOf" srcId="{A7C74217-4A12-4E9D-BF4A-1CAAF1EF94B3}" destId="{9CDBB48B-39D4-439B-B2EB-8C3E9676DF2F}" srcOrd="0" destOrd="0" presId="urn:microsoft.com/office/officeart/2005/8/layout/radial4"/>
    <dgm:cxn modelId="{90D3B6A4-E51A-4747-90AA-E99F9BC8379A}" srcId="{A7C74217-4A12-4E9D-BF4A-1CAAF1EF94B3}" destId="{0A4222A0-25BB-4665-BF1C-76D35DC731DA}" srcOrd="0" destOrd="0" parTransId="{BB27D99F-02FA-4C43-9177-A052E8A95D0D}" sibTransId="{32309B34-9329-4EF6-AB47-7838AF7BE0A7}"/>
    <dgm:cxn modelId="{4B0940E5-11D0-4653-9C98-A830C7721B00}" type="presOf" srcId="{9BA76C86-590E-4ECF-A758-8A5AA965FDF2}" destId="{1BE10E00-6559-4EAE-8110-EE5469A5CED1}" srcOrd="0" destOrd="0" presId="urn:microsoft.com/office/officeart/2005/8/layout/radial4"/>
    <dgm:cxn modelId="{0E5CB4E6-AD07-4530-9110-8D9D819A7700}" srcId="{71852579-AA32-4E53-952D-FF0B7B08CA22}" destId="{A7C74217-4A12-4E9D-BF4A-1CAAF1EF94B3}" srcOrd="0" destOrd="0" parTransId="{F67BF7CB-9FBF-4F74-9E2E-59A33273FB26}" sibTransId="{6ED5E703-D926-4412-AACD-CCCC60C8CC47}"/>
    <dgm:cxn modelId="{C54091F3-5859-4F72-A2C8-A029B88C36FC}" srcId="{A7C74217-4A12-4E9D-BF4A-1CAAF1EF94B3}" destId="{9BA76C86-590E-4ECF-A758-8A5AA965FDF2}" srcOrd="2" destOrd="0" parTransId="{644B326A-C3D3-4DF9-B416-AEE2E6DA5861}" sibTransId="{FAB60834-FD19-422C-8601-A2A3EEED861E}"/>
    <dgm:cxn modelId="{1B595B03-F237-4EEF-A630-6A64789F2A63}" type="presParOf" srcId="{097A7A63-90AA-4D2B-85BC-A76209100138}" destId="{9CDBB48B-39D4-439B-B2EB-8C3E9676DF2F}" srcOrd="0" destOrd="0" presId="urn:microsoft.com/office/officeart/2005/8/layout/radial4"/>
    <dgm:cxn modelId="{555356AD-18EB-4A2D-8F0A-DA3E916A3E39}" type="presParOf" srcId="{097A7A63-90AA-4D2B-85BC-A76209100138}" destId="{093BFFBD-0EEA-4E5B-9F66-089DE3C91608}" srcOrd="1" destOrd="0" presId="urn:microsoft.com/office/officeart/2005/8/layout/radial4"/>
    <dgm:cxn modelId="{F74BAB4A-775A-40AB-AE3A-619300E42076}" type="presParOf" srcId="{097A7A63-90AA-4D2B-85BC-A76209100138}" destId="{359DF774-A967-4CBB-814D-DBCBF323ACC7}" srcOrd="2" destOrd="0" presId="urn:microsoft.com/office/officeart/2005/8/layout/radial4"/>
    <dgm:cxn modelId="{2D6632A2-8722-488A-9999-A04D4ADB47C1}" type="presParOf" srcId="{097A7A63-90AA-4D2B-85BC-A76209100138}" destId="{F08C9EF0-B7E2-4BB8-BCCB-31E730C8C217}" srcOrd="3" destOrd="0" presId="urn:microsoft.com/office/officeart/2005/8/layout/radial4"/>
    <dgm:cxn modelId="{F6B757CA-E0B7-4293-8FF8-F5F160CB470B}" type="presParOf" srcId="{097A7A63-90AA-4D2B-85BC-A76209100138}" destId="{6B9AF10D-D769-4AC7-A009-AE716D38EB42}" srcOrd="4" destOrd="0" presId="urn:microsoft.com/office/officeart/2005/8/layout/radial4"/>
    <dgm:cxn modelId="{723AFE2C-7EC2-432D-B97E-777B4782FE30}" type="presParOf" srcId="{097A7A63-90AA-4D2B-85BC-A76209100138}" destId="{7BD81919-C18C-4AA6-8728-539B62512AF9}" srcOrd="5" destOrd="0" presId="urn:microsoft.com/office/officeart/2005/8/layout/radial4"/>
    <dgm:cxn modelId="{82D81BE5-D573-45B9-A6E8-AE859CE6CA73}" type="presParOf" srcId="{097A7A63-90AA-4D2B-85BC-A76209100138}" destId="{1BE10E00-6559-4EAE-8110-EE5469A5CED1}" srcOrd="6" destOrd="0" presId="urn:microsoft.com/office/officeart/2005/8/layout/radial4"/>
    <dgm:cxn modelId="{E96D2941-4AEB-44FB-A958-5BF5F0F36534}" type="presParOf" srcId="{097A7A63-90AA-4D2B-85BC-A76209100138}" destId="{4E8B88E3-4C09-40F0-8771-FFB98EA33FE4}" srcOrd="7" destOrd="0" presId="urn:microsoft.com/office/officeart/2005/8/layout/radial4"/>
    <dgm:cxn modelId="{507456E1-6AB6-44F5-A0CC-6234CC169547}" type="presParOf" srcId="{097A7A63-90AA-4D2B-85BC-A76209100138}" destId="{1081192F-9D76-4DFD-9EDC-38D5D27E06C4}" srcOrd="8" destOrd="0" presId="urn:microsoft.com/office/officeart/2005/8/layout/radial4"/>
    <dgm:cxn modelId="{49CF7286-E1E7-4CFD-96E4-660AB306EC7B}" type="presParOf" srcId="{097A7A63-90AA-4D2B-85BC-A76209100138}" destId="{5997EC8E-04AE-436C-9039-7AEBEF2E2CBA}" srcOrd="9" destOrd="0" presId="urn:microsoft.com/office/officeart/2005/8/layout/radial4"/>
    <dgm:cxn modelId="{3C67BE1D-DD97-40BE-9EA6-8557AE66C93D}" type="presParOf" srcId="{097A7A63-90AA-4D2B-85BC-A76209100138}" destId="{2635AD0F-E8AA-492C-92D6-2E353B45C024}"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852579-AA32-4E53-952D-FF0B7B08CA2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A7C74217-4A12-4E9D-BF4A-1CAAF1EF94B3}">
      <dgm:prSet phldrT="[Text]"/>
      <dgm:spPr/>
      <dgm:t>
        <a:bodyPr/>
        <a:lstStyle/>
        <a:p>
          <a:r>
            <a:rPr lang="en-US"/>
            <a:t>Functional Performance</a:t>
          </a:r>
        </a:p>
      </dgm:t>
    </dgm:pt>
    <dgm:pt modelId="{F67BF7CB-9FBF-4F74-9E2E-59A33273FB26}" type="parTrans" cxnId="{0E5CB4E6-AD07-4530-9110-8D9D819A7700}">
      <dgm:prSet/>
      <dgm:spPr/>
      <dgm:t>
        <a:bodyPr/>
        <a:lstStyle/>
        <a:p>
          <a:endParaRPr lang="en-US"/>
        </a:p>
      </dgm:t>
    </dgm:pt>
    <dgm:pt modelId="{6ED5E703-D926-4412-AACD-CCCC60C8CC47}" type="sibTrans" cxnId="{0E5CB4E6-AD07-4530-9110-8D9D819A7700}">
      <dgm:prSet/>
      <dgm:spPr/>
      <dgm:t>
        <a:bodyPr/>
        <a:lstStyle/>
        <a:p>
          <a:endParaRPr lang="en-US"/>
        </a:p>
      </dgm:t>
    </dgm:pt>
    <dgm:pt modelId="{459EB496-7D1D-44DA-A36C-F9F25ACFFD77}">
      <dgm:prSet phldrT="[Text]"/>
      <dgm:spPr/>
      <dgm:t>
        <a:bodyPr/>
        <a:lstStyle/>
        <a:p>
          <a:r>
            <a:rPr lang="en-US"/>
            <a:t>Eating</a:t>
          </a:r>
        </a:p>
      </dgm:t>
    </dgm:pt>
    <dgm:pt modelId="{5236A1CF-F61A-4C60-92B4-CBF27C43C9BB}" type="parTrans" cxnId="{28116A1A-2B64-46D0-BB50-544985B30326}">
      <dgm:prSet/>
      <dgm:spPr/>
      <dgm:t>
        <a:bodyPr/>
        <a:lstStyle/>
        <a:p>
          <a:endParaRPr lang="en-US"/>
        </a:p>
      </dgm:t>
    </dgm:pt>
    <dgm:pt modelId="{FAE90AF3-2AA6-4F7C-BCF3-EDF17348DACB}" type="sibTrans" cxnId="{28116A1A-2B64-46D0-BB50-544985B30326}">
      <dgm:prSet/>
      <dgm:spPr/>
      <dgm:t>
        <a:bodyPr/>
        <a:lstStyle/>
        <a:p>
          <a:endParaRPr lang="en-US"/>
        </a:p>
      </dgm:t>
    </dgm:pt>
    <dgm:pt modelId="{424F3A27-355D-420E-B0AE-FA39E9C7AB6F}">
      <dgm:prSet phldrT="[Text]"/>
      <dgm:spPr/>
      <dgm:t>
        <a:bodyPr/>
        <a:lstStyle/>
        <a:p>
          <a:r>
            <a:rPr lang="en-US"/>
            <a:t>Behavior</a:t>
          </a:r>
        </a:p>
      </dgm:t>
    </dgm:pt>
    <dgm:pt modelId="{8A8E143F-E557-4F42-B62E-C3F37959DB4F}" type="parTrans" cxnId="{60073712-43FD-461D-B8DC-E84C05359314}">
      <dgm:prSet/>
      <dgm:spPr/>
      <dgm:t>
        <a:bodyPr/>
        <a:lstStyle/>
        <a:p>
          <a:endParaRPr lang="en-US"/>
        </a:p>
      </dgm:t>
    </dgm:pt>
    <dgm:pt modelId="{DB156220-73E2-4BFC-989F-F936F6FE0E1C}" type="sibTrans" cxnId="{60073712-43FD-461D-B8DC-E84C05359314}">
      <dgm:prSet/>
      <dgm:spPr/>
      <dgm:t>
        <a:bodyPr/>
        <a:lstStyle/>
        <a:p>
          <a:endParaRPr lang="en-US"/>
        </a:p>
      </dgm:t>
    </dgm:pt>
    <dgm:pt modelId="{DB279AB1-604C-4639-92C2-9543DD8E0B04}">
      <dgm:prSet phldrT="[Text]"/>
      <dgm:spPr/>
      <dgm:t>
        <a:bodyPr/>
        <a:lstStyle/>
        <a:p>
          <a:r>
            <a:rPr lang="en-US"/>
            <a:t>Social Skills</a:t>
          </a:r>
        </a:p>
      </dgm:t>
    </dgm:pt>
    <dgm:pt modelId="{6A572E62-7D69-4609-835B-1741E53C40FD}" type="parTrans" cxnId="{08E1169A-7694-4BD2-8500-B8C7D5D168AC}">
      <dgm:prSet/>
      <dgm:spPr/>
      <dgm:t>
        <a:bodyPr/>
        <a:lstStyle/>
        <a:p>
          <a:endParaRPr lang="en-US"/>
        </a:p>
      </dgm:t>
    </dgm:pt>
    <dgm:pt modelId="{0A37F535-32ED-430D-B5E4-5DF2CB029D6D}" type="sibTrans" cxnId="{08E1169A-7694-4BD2-8500-B8C7D5D168AC}">
      <dgm:prSet/>
      <dgm:spPr/>
      <dgm:t>
        <a:bodyPr/>
        <a:lstStyle/>
        <a:p>
          <a:endParaRPr lang="en-US"/>
        </a:p>
      </dgm:t>
    </dgm:pt>
    <dgm:pt modelId="{9BA76C86-590E-4ECF-A758-8A5AA965FDF2}">
      <dgm:prSet/>
      <dgm:spPr/>
      <dgm:t>
        <a:bodyPr/>
        <a:lstStyle/>
        <a:p>
          <a:r>
            <a:rPr lang="en-US"/>
            <a:t>Toileting</a:t>
          </a:r>
        </a:p>
      </dgm:t>
    </dgm:pt>
    <dgm:pt modelId="{644B326A-C3D3-4DF9-B416-AEE2E6DA5861}" type="parTrans" cxnId="{C54091F3-5859-4F72-A2C8-A029B88C36FC}">
      <dgm:prSet/>
      <dgm:spPr/>
      <dgm:t>
        <a:bodyPr/>
        <a:lstStyle/>
        <a:p>
          <a:endParaRPr lang="en-US"/>
        </a:p>
      </dgm:t>
    </dgm:pt>
    <dgm:pt modelId="{FAB60834-FD19-422C-8601-A2A3EEED861E}" type="sibTrans" cxnId="{C54091F3-5859-4F72-A2C8-A029B88C36FC}">
      <dgm:prSet/>
      <dgm:spPr/>
      <dgm:t>
        <a:bodyPr/>
        <a:lstStyle/>
        <a:p>
          <a:endParaRPr lang="en-US"/>
        </a:p>
      </dgm:t>
    </dgm:pt>
    <dgm:pt modelId="{0A4222A0-25BB-4665-BF1C-76D35DC731DA}">
      <dgm:prSet/>
      <dgm:spPr/>
      <dgm:t>
        <a:bodyPr/>
        <a:lstStyle/>
        <a:p>
          <a:r>
            <a:rPr lang="en-US"/>
            <a:t>Dressing</a:t>
          </a:r>
        </a:p>
      </dgm:t>
    </dgm:pt>
    <dgm:pt modelId="{BB27D99F-02FA-4C43-9177-A052E8A95D0D}" type="parTrans" cxnId="{90D3B6A4-E51A-4747-90AA-E99F9BC8379A}">
      <dgm:prSet/>
      <dgm:spPr/>
      <dgm:t>
        <a:bodyPr/>
        <a:lstStyle/>
        <a:p>
          <a:endParaRPr lang="en-US"/>
        </a:p>
      </dgm:t>
    </dgm:pt>
    <dgm:pt modelId="{32309B34-9329-4EF6-AB47-7838AF7BE0A7}" type="sibTrans" cxnId="{90D3B6A4-E51A-4747-90AA-E99F9BC8379A}">
      <dgm:prSet/>
      <dgm:spPr/>
      <dgm:t>
        <a:bodyPr/>
        <a:lstStyle/>
        <a:p>
          <a:endParaRPr lang="en-US"/>
        </a:p>
      </dgm:t>
    </dgm:pt>
    <dgm:pt modelId="{2EA4F537-FC17-448A-93FB-666B2551A28C}">
      <dgm:prSet/>
      <dgm:spPr/>
      <dgm:t>
        <a:bodyPr/>
        <a:lstStyle/>
        <a:p>
          <a:r>
            <a:rPr lang="en-US"/>
            <a:t>Communication Skills</a:t>
          </a:r>
        </a:p>
      </dgm:t>
    </dgm:pt>
    <dgm:pt modelId="{2C62115A-A509-4999-B659-7B4C5FFBB283}" type="parTrans" cxnId="{19B90E02-5A27-4085-A1E2-838F0F0F418F}">
      <dgm:prSet/>
      <dgm:spPr/>
      <dgm:t>
        <a:bodyPr/>
        <a:lstStyle/>
        <a:p>
          <a:endParaRPr lang="en-US"/>
        </a:p>
      </dgm:t>
    </dgm:pt>
    <dgm:pt modelId="{F43709D5-41C8-43C3-925D-9524B8F2920B}" type="sibTrans" cxnId="{19B90E02-5A27-4085-A1E2-838F0F0F418F}">
      <dgm:prSet/>
      <dgm:spPr/>
      <dgm:t>
        <a:bodyPr/>
        <a:lstStyle/>
        <a:p>
          <a:endParaRPr lang="en-US"/>
        </a:p>
      </dgm:t>
    </dgm:pt>
    <dgm:pt modelId="{63D6F245-192E-4B68-8506-CB093FC01734}">
      <dgm:prSet/>
      <dgm:spPr/>
      <dgm:t>
        <a:bodyPr/>
        <a:lstStyle/>
        <a:p>
          <a:r>
            <a:rPr lang="en-US"/>
            <a:t>Mobility</a:t>
          </a:r>
        </a:p>
      </dgm:t>
    </dgm:pt>
    <dgm:pt modelId="{7650EE33-3238-40FF-A122-322FF316CFC7}" type="parTrans" cxnId="{D369B18F-E996-427D-B82D-F9BB9185F0C2}">
      <dgm:prSet/>
      <dgm:spPr/>
      <dgm:t>
        <a:bodyPr/>
        <a:lstStyle/>
        <a:p>
          <a:endParaRPr lang="en-US"/>
        </a:p>
      </dgm:t>
    </dgm:pt>
    <dgm:pt modelId="{6FB9E8A7-BF61-48C7-AA14-5DEF459AEC36}" type="sibTrans" cxnId="{D369B18F-E996-427D-B82D-F9BB9185F0C2}">
      <dgm:prSet/>
      <dgm:spPr/>
      <dgm:t>
        <a:bodyPr/>
        <a:lstStyle/>
        <a:p>
          <a:endParaRPr lang="en-US"/>
        </a:p>
      </dgm:t>
    </dgm:pt>
    <dgm:pt modelId="{CBD9A0A8-BAB7-495A-A28B-9E6E3FF26ADA}">
      <dgm:prSet/>
      <dgm:spPr>
        <a:solidFill>
          <a:schemeClr val="accent1"/>
        </a:solidFill>
      </dgm:spPr>
      <dgm:t>
        <a:bodyPr/>
        <a:lstStyle/>
        <a:p>
          <a:r>
            <a:rPr lang="en-US"/>
            <a:t>Executive Functioning</a:t>
          </a:r>
        </a:p>
      </dgm:t>
    </dgm:pt>
    <dgm:pt modelId="{D9DFF11C-76BE-479C-8710-7A3D9A90A598}" type="parTrans" cxnId="{D2CD5D6F-6E41-4AC9-924F-A2AD0BD0171F}">
      <dgm:prSet/>
      <dgm:spPr/>
      <dgm:t>
        <a:bodyPr/>
        <a:lstStyle/>
        <a:p>
          <a:endParaRPr lang="en-US"/>
        </a:p>
      </dgm:t>
    </dgm:pt>
    <dgm:pt modelId="{95477A55-3306-44D0-BA04-D493890A40B1}" type="sibTrans" cxnId="{D2CD5D6F-6E41-4AC9-924F-A2AD0BD0171F}">
      <dgm:prSet/>
      <dgm:spPr/>
      <dgm:t>
        <a:bodyPr/>
        <a:lstStyle/>
        <a:p>
          <a:endParaRPr lang="en-US"/>
        </a:p>
      </dgm:t>
    </dgm:pt>
    <dgm:pt modelId="{097A7A63-90AA-4D2B-85BC-A76209100138}" type="pres">
      <dgm:prSet presAssocID="{71852579-AA32-4E53-952D-FF0B7B08CA22}" presName="cycle" presStyleCnt="0">
        <dgm:presLayoutVars>
          <dgm:chMax val="1"/>
          <dgm:dir/>
          <dgm:animLvl val="ctr"/>
          <dgm:resizeHandles val="exact"/>
        </dgm:presLayoutVars>
      </dgm:prSet>
      <dgm:spPr/>
    </dgm:pt>
    <dgm:pt modelId="{9CDBB48B-39D4-439B-B2EB-8C3E9676DF2F}" type="pres">
      <dgm:prSet presAssocID="{A7C74217-4A12-4E9D-BF4A-1CAAF1EF94B3}" presName="centerShape" presStyleLbl="node0" presStyleIdx="0" presStyleCnt="1" custScaleX="146410" custScaleY="146410" custLinFactNeighborX="0" custLinFactNeighborY="-375"/>
      <dgm:spPr/>
    </dgm:pt>
    <dgm:pt modelId="{093BFFBD-0EEA-4E5B-9F66-089DE3C91608}" type="pres">
      <dgm:prSet presAssocID="{BB27D99F-02FA-4C43-9177-A052E8A95D0D}" presName="parTrans" presStyleLbl="bgSibTrans2D1" presStyleIdx="0" presStyleCnt="8"/>
      <dgm:spPr/>
    </dgm:pt>
    <dgm:pt modelId="{359DF774-A967-4CBB-814D-DBCBF323ACC7}" type="pres">
      <dgm:prSet presAssocID="{0A4222A0-25BB-4665-BF1C-76D35DC731DA}" presName="node" presStyleLbl="node1" presStyleIdx="0" presStyleCnt="8">
        <dgm:presLayoutVars>
          <dgm:bulletEnabled val="1"/>
        </dgm:presLayoutVars>
      </dgm:prSet>
      <dgm:spPr/>
    </dgm:pt>
    <dgm:pt modelId="{F08C9EF0-B7E2-4BB8-BCCB-31E730C8C217}" type="pres">
      <dgm:prSet presAssocID="{5236A1CF-F61A-4C60-92B4-CBF27C43C9BB}" presName="parTrans" presStyleLbl="bgSibTrans2D1" presStyleIdx="1" presStyleCnt="8"/>
      <dgm:spPr/>
    </dgm:pt>
    <dgm:pt modelId="{6B9AF10D-D769-4AC7-A009-AE716D38EB42}" type="pres">
      <dgm:prSet presAssocID="{459EB496-7D1D-44DA-A36C-F9F25ACFFD77}" presName="node" presStyleLbl="node1" presStyleIdx="1" presStyleCnt="8">
        <dgm:presLayoutVars>
          <dgm:bulletEnabled val="1"/>
        </dgm:presLayoutVars>
      </dgm:prSet>
      <dgm:spPr/>
    </dgm:pt>
    <dgm:pt modelId="{7BD81919-C18C-4AA6-8728-539B62512AF9}" type="pres">
      <dgm:prSet presAssocID="{644B326A-C3D3-4DF9-B416-AEE2E6DA5861}" presName="parTrans" presStyleLbl="bgSibTrans2D1" presStyleIdx="2" presStyleCnt="8"/>
      <dgm:spPr/>
    </dgm:pt>
    <dgm:pt modelId="{1BE10E00-6559-4EAE-8110-EE5469A5CED1}" type="pres">
      <dgm:prSet presAssocID="{9BA76C86-590E-4ECF-A758-8A5AA965FDF2}" presName="node" presStyleLbl="node1" presStyleIdx="2" presStyleCnt="8">
        <dgm:presLayoutVars>
          <dgm:bulletEnabled val="1"/>
        </dgm:presLayoutVars>
      </dgm:prSet>
      <dgm:spPr/>
    </dgm:pt>
    <dgm:pt modelId="{4E8B88E3-4C09-40F0-8771-FFB98EA33FE4}" type="pres">
      <dgm:prSet presAssocID="{8A8E143F-E557-4F42-B62E-C3F37959DB4F}" presName="parTrans" presStyleLbl="bgSibTrans2D1" presStyleIdx="3" presStyleCnt="8"/>
      <dgm:spPr/>
    </dgm:pt>
    <dgm:pt modelId="{1081192F-9D76-4DFD-9EDC-38D5D27E06C4}" type="pres">
      <dgm:prSet presAssocID="{424F3A27-355D-420E-B0AE-FA39E9C7AB6F}" presName="node" presStyleLbl="node1" presStyleIdx="3" presStyleCnt="8">
        <dgm:presLayoutVars>
          <dgm:bulletEnabled val="1"/>
        </dgm:presLayoutVars>
      </dgm:prSet>
      <dgm:spPr/>
    </dgm:pt>
    <dgm:pt modelId="{5997EC8E-04AE-436C-9039-7AEBEF2E2CBA}" type="pres">
      <dgm:prSet presAssocID="{6A572E62-7D69-4609-835B-1741E53C40FD}" presName="parTrans" presStyleLbl="bgSibTrans2D1" presStyleIdx="4" presStyleCnt="8"/>
      <dgm:spPr/>
    </dgm:pt>
    <dgm:pt modelId="{2635AD0F-E8AA-492C-92D6-2E353B45C024}" type="pres">
      <dgm:prSet presAssocID="{DB279AB1-604C-4639-92C2-9543DD8E0B04}" presName="node" presStyleLbl="node1" presStyleIdx="4" presStyleCnt="8">
        <dgm:presLayoutVars>
          <dgm:bulletEnabled val="1"/>
        </dgm:presLayoutVars>
      </dgm:prSet>
      <dgm:spPr/>
    </dgm:pt>
    <dgm:pt modelId="{29027CAA-632E-4DFE-9878-3EE38624BE71}" type="pres">
      <dgm:prSet presAssocID="{2C62115A-A509-4999-B659-7B4C5FFBB283}" presName="parTrans" presStyleLbl="bgSibTrans2D1" presStyleIdx="5" presStyleCnt="8"/>
      <dgm:spPr/>
    </dgm:pt>
    <dgm:pt modelId="{CBED4597-A1CA-4BBD-A496-74713F8004FC}" type="pres">
      <dgm:prSet presAssocID="{2EA4F537-FC17-448A-93FB-666B2551A28C}" presName="node" presStyleLbl="node1" presStyleIdx="5" presStyleCnt="8">
        <dgm:presLayoutVars>
          <dgm:bulletEnabled val="1"/>
        </dgm:presLayoutVars>
      </dgm:prSet>
      <dgm:spPr/>
    </dgm:pt>
    <dgm:pt modelId="{AB0141E7-3A45-4D27-BA01-BA87C2989301}" type="pres">
      <dgm:prSet presAssocID="{7650EE33-3238-40FF-A122-322FF316CFC7}" presName="parTrans" presStyleLbl="bgSibTrans2D1" presStyleIdx="6" presStyleCnt="8"/>
      <dgm:spPr/>
    </dgm:pt>
    <dgm:pt modelId="{F85E700A-1994-4C88-96BD-6B2D1D31A646}" type="pres">
      <dgm:prSet presAssocID="{63D6F245-192E-4B68-8506-CB093FC01734}" presName="node" presStyleLbl="node1" presStyleIdx="6" presStyleCnt="8">
        <dgm:presLayoutVars>
          <dgm:bulletEnabled val="1"/>
        </dgm:presLayoutVars>
      </dgm:prSet>
      <dgm:spPr/>
    </dgm:pt>
    <dgm:pt modelId="{F05C2639-E090-4695-A220-6211CEA93F12}" type="pres">
      <dgm:prSet presAssocID="{D9DFF11C-76BE-479C-8710-7A3D9A90A598}" presName="parTrans" presStyleLbl="bgSibTrans2D1" presStyleIdx="7" presStyleCnt="8"/>
      <dgm:spPr/>
    </dgm:pt>
    <dgm:pt modelId="{5D89D999-DBC0-442F-93D6-E73562C1A7CA}" type="pres">
      <dgm:prSet presAssocID="{CBD9A0A8-BAB7-495A-A28B-9E6E3FF26ADA}" presName="node" presStyleLbl="node1" presStyleIdx="7" presStyleCnt="8">
        <dgm:presLayoutVars>
          <dgm:bulletEnabled val="1"/>
        </dgm:presLayoutVars>
      </dgm:prSet>
      <dgm:spPr/>
    </dgm:pt>
  </dgm:ptLst>
  <dgm:cxnLst>
    <dgm:cxn modelId="{19B90E02-5A27-4085-A1E2-838F0F0F418F}" srcId="{A7C74217-4A12-4E9D-BF4A-1CAAF1EF94B3}" destId="{2EA4F537-FC17-448A-93FB-666B2551A28C}" srcOrd="5" destOrd="0" parTransId="{2C62115A-A509-4999-B659-7B4C5FFBB283}" sibTransId="{F43709D5-41C8-43C3-925D-9524B8F2920B}"/>
    <dgm:cxn modelId="{B7C76D03-0CB4-4D89-8876-79ECD6F87566}" type="presOf" srcId="{2EA4F537-FC17-448A-93FB-666B2551A28C}" destId="{CBED4597-A1CA-4BBD-A496-74713F8004FC}" srcOrd="0" destOrd="0" presId="urn:microsoft.com/office/officeart/2005/8/layout/radial4"/>
    <dgm:cxn modelId="{B19D0011-AFCA-4825-8DB1-EB17C088525F}" type="presOf" srcId="{6A572E62-7D69-4609-835B-1741E53C40FD}" destId="{5997EC8E-04AE-436C-9039-7AEBEF2E2CBA}" srcOrd="0" destOrd="0" presId="urn:microsoft.com/office/officeart/2005/8/layout/radial4"/>
    <dgm:cxn modelId="{60073712-43FD-461D-B8DC-E84C05359314}" srcId="{A7C74217-4A12-4E9D-BF4A-1CAAF1EF94B3}" destId="{424F3A27-355D-420E-B0AE-FA39E9C7AB6F}" srcOrd="3" destOrd="0" parTransId="{8A8E143F-E557-4F42-B62E-C3F37959DB4F}" sibTransId="{DB156220-73E2-4BFC-989F-F936F6FE0E1C}"/>
    <dgm:cxn modelId="{6F2A8E17-7552-4B8B-8B02-F7F874856A6B}" type="presOf" srcId="{BB27D99F-02FA-4C43-9177-A052E8A95D0D}" destId="{093BFFBD-0EEA-4E5B-9F66-089DE3C91608}" srcOrd="0" destOrd="0" presId="urn:microsoft.com/office/officeart/2005/8/layout/radial4"/>
    <dgm:cxn modelId="{28116A1A-2B64-46D0-BB50-544985B30326}" srcId="{A7C74217-4A12-4E9D-BF4A-1CAAF1EF94B3}" destId="{459EB496-7D1D-44DA-A36C-F9F25ACFFD77}" srcOrd="1" destOrd="0" parTransId="{5236A1CF-F61A-4C60-92B4-CBF27C43C9BB}" sibTransId="{FAE90AF3-2AA6-4F7C-BCF3-EDF17348DACB}"/>
    <dgm:cxn modelId="{62E5DF22-89D8-4ED3-9971-0C39BDCDE9DA}" type="presOf" srcId="{424F3A27-355D-420E-B0AE-FA39E9C7AB6F}" destId="{1081192F-9D76-4DFD-9EDC-38D5D27E06C4}" srcOrd="0" destOrd="0" presId="urn:microsoft.com/office/officeart/2005/8/layout/radial4"/>
    <dgm:cxn modelId="{D532432C-539F-49AF-91C2-E8DBC72E53AC}" type="presOf" srcId="{0A4222A0-25BB-4665-BF1C-76D35DC731DA}" destId="{359DF774-A967-4CBB-814D-DBCBF323ACC7}" srcOrd="0" destOrd="0" presId="urn:microsoft.com/office/officeart/2005/8/layout/radial4"/>
    <dgm:cxn modelId="{0048F147-EA97-42B4-8382-EEFBB751F10B}" type="presOf" srcId="{63D6F245-192E-4B68-8506-CB093FC01734}" destId="{F85E700A-1994-4C88-96BD-6B2D1D31A646}" srcOrd="0" destOrd="0" presId="urn:microsoft.com/office/officeart/2005/8/layout/radial4"/>
    <dgm:cxn modelId="{E7983349-73C4-4831-8734-52226CFBE0E0}" type="presOf" srcId="{2C62115A-A509-4999-B659-7B4C5FFBB283}" destId="{29027CAA-632E-4DFE-9878-3EE38624BE71}" srcOrd="0" destOrd="0" presId="urn:microsoft.com/office/officeart/2005/8/layout/radial4"/>
    <dgm:cxn modelId="{D2CD5D6F-6E41-4AC9-924F-A2AD0BD0171F}" srcId="{A7C74217-4A12-4E9D-BF4A-1CAAF1EF94B3}" destId="{CBD9A0A8-BAB7-495A-A28B-9E6E3FF26ADA}" srcOrd="7" destOrd="0" parTransId="{D9DFF11C-76BE-479C-8710-7A3D9A90A598}" sibTransId="{95477A55-3306-44D0-BA04-D493890A40B1}"/>
    <dgm:cxn modelId="{8939DA51-5F43-49E1-B315-B13AAA8288BD}" type="presOf" srcId="{5236A1CF-F61A-4C60-92B4-CBF27C43C9BB}" destId="{F08C9EF0-B7E2-4BB8-BCCB-31E730C8C217}" srcOrd="0" destOrd="0" presId="urn:microsoft.com/office/officeart/2005/8/layout/radial4"/>
    <dgm:cxn modelId="{67C74556-54B7-456B-89E0-D03DD3D1DFF7}" type="presOf" srcId="{459EB496-7D1D-44DA-A36C-F9F25ACFFD77}" destId="{6B9AF10D-D769-4AC7-A009-AE716D38EB42}" srcOrd="0" destOrd="0" presId="urn:microsoft.com/office/officeart/2005/8/layout/radial4"/>
    <dgm:cxn modelId="{583FAC76-CD54-416C-9B39-482F4099C226}" type="presOf" srcId="{71852579-AA32-4E53-952D-FF0B7B08CA22}" destId="{097A7A63-90AA-4D2B-85BC-A76209100138}" srcOrd="0" destOrd="0" presId="urn:microsoft.com/office/officeart/2005/8/layout/radial4"/>
    <dgm:cxn modelId="{C1336F7D-2AE0-41D3-8E43-07DCA7BF4D0B}" type="presOf" srcId="{644B326A-C3D3-4DF9-B416-AEE2E6DA5861}" destId="{7BD81919-C18C-4AA6-8728-539B62512AF9}" srcOrd="0" destOrd="0" presId="urn:microsoft.com/office/officeart/2005/8/layout/radial4"/>
    <dgm:cxn modelId="{D369B18F-E996-427D-B82D-F9BB9185F0C2}" srcId="{A7C74217-4A12-4E9D-BF4A-1CAAF1EF94B3}" destId="{63D6F245-192E-4B68-8506-CB093FC01734}" srcOrd="6" destOrd="0" parTransId="{7650EE33-3238-40FF-A122-322FF316CFC7}" sibTransId="{6FB9E8A7-BF61-48C7-AA14-5DEF459AEC36}"/>
    <dgm:cxn modelId="{AED10894-1500-4281-AE58-05A7A1768882}" type="presOf" srcId="{8A8E143F-E557-4F42-B62E-C3F37959DB4F}" destId="{4E8B88E3-4C09-40F0-8771-FFB98EA33FE4}" srcOrd="0" destOrd="0" presId="urn:microsoft.com/office/officeart/2005/8/layout/radial4"/>
    <dgm:cxn modelId="{F588CA95-F187-4E3C-BA9D-83915BDF3B8C}" type="presOf" srcId="{DB279AB1-604C-4639-92C2-9543DD8E0B04}" destId="{2635AD0F-E8AA-492C-92D6-2E353B45C024}" srcOrd="0" destOrd="0" presId="urn:microsoft.com/office/officeart/2005/8/layout/radial4"/>
    <dgm:cxn modelId="{08E1169A-7694-4BD2-8500-B8C7D5D168AC}" srcId="{A7C74217-4A12-4E9D-BF4A-1CAAF1EF94B3}" destId="{DB279AB1-604C-4639-92C2-9543DD8E0B04}" srcOrd="4" destOrd="0" parTransId="{6A572E62-7D69-4609-835B-1741E53C40FD}" sibTransId="{0A37F535-32ED-430D-B5E4-5DF2CB029D6D}"/>
    <dgm:cxn modelId="{F687399B-36C1-4D56-B437-CE22C0004455}" type="presOf" srcId="{A7C74217-4A12-4E9D-BF4A-1CAAF1EF94B3}" destId="{9CDBB48B-39D4-439B-B2EB-8C3E9676DF2F}" srcOrd="0" destOrd="0" presId="urn:microsoft.com/office/officeart/2005/8/layout/radial4"/>
    <dgm:cxn modelId="{2C13BA9B-4D07-43CC-88FE-5A3F77F5E9A8}" type="presOf" srcId="{D9DFF11C-76BE-479C-8710-7A3D9A90A598}" destId="{F05C2639-E090-4695-A220-6211CEA93F12}" srcOrd="0" destOrd="0" presId="urn:microsoft.com/office/officeart/2005/8/layout/radial4"/>
    <dgm:cxn modelId="{90D3B6A4-E51A-4747-90AA-E99F9BC8379A}" srcId="{A7C74217-4A12-4E9D-BF4A-1CAAF1EF94B3}" destId="{0A4222A0-25BB-4665-BF1C-76D35DC731DA}" srcOrd="0" destOrd="0" parTransId="{BB27D99F-02FA-4C43-9177-A052E8A95D0D}" sibTransId="{32309B34-9329-4EF6-AB47-7838AF7BE0A7}"/>
    <dgm:cxn modelId="{7C9C7CBD-8E54-4BA1-BF2C-07B493AC8070}" type="presOf" srcId="{CBD9A0A8-BAB7-495A-A28B-9E6E3FF26ADA}" destId="{5D89D999-DBC0-442F-93D6-E73562C1A7CA}" srcOrd="0" destOrd="0" presId="urn:microsoft.com/office/officeart/2005/8/layout/radial4"/>
    <dgm:cxn modelId="{1F1243C8-4DC0-46C7-A053-7111D7C11EE4}" type="presOf" srcId="{7650EE33-3238-40FF-A122-322FF316CFC7}" destId="{AB0141E7-3A45-4D27-BA01-BA87C2989301}" srcOrd="0" destOrd="0" presId="urn:microsoft.com/office/officeart/2005/8/layout/radial4"/>
    <dgm:cxn modelId="{4B0940E5-11D0-4653-9C98-A830C7721B00}" type="presOf" srcId="{9BA76C86-590E-4ECF-A758-8A5AA965FDF2}" destId="{1BE10E00-6559-4EAE-8110-EE5469A5CED1}" srcOrd="0" destOrd="0" presId="urn:microsoft.com/office/officeart/2005/8/layout/radial4"/>
    <dgm:cxn modelId="{0E5CB4E6-AD07-4530-9110-8D9D819A7700}" srcId="{71852579-AA32-4E53-952D-FF0B7B08CA22}" destId="{A7C74217-4A12-4E9D-BF4A-1CAAF1EF94B3}" srcOrd="0" destOrd="0" parTransId="{F67BF7CB-9FBF-4F74-9E2E-59A33273FB26}" sibTransId="{6ED5E703-D926-4412-AACD-CCCC60C8CC47}"/>
    <dgm:cxn modelId="{C54091F3-5859-4F72-A2C8-A029B88C36FC}" srcId="{A7C74217-4A12-4E9D-BF4A-1CAAF1EF94B3}" destId="{9BA76C86-590E-4ECF-A758-8A5AA965FDF2}" srcOrd="2" destOrd="0" parTransId="{644B326A-C3D3-4DF9-B416-AEE2E6DA5861}" sibTransId="{FAB60834-FD19-422C-8601-A2A3EEED861E}"/>
    <dgm:cxn modelId="{1B595B03-F237-4EEF-A630-6A64789F2A63}" type="presParOf" srcId="{097A7A63-90AA-4D2B-85BC-A76209100138}" destId="{9CDBB48B-39D4-439B-B2EB-8C3E9676DF2F}" srcOrd="0" destOrd="0" presId="urn:microsoft.com/office/officeart/2005/8/layout/radial4"/>
    <dgm:cxn modelId="{555356AD-18EB-4A2D-8F0A-DA3E916A3E39}" type="presParOf" srcId="{097A7A63-90AA-4D2B-85BC-A76209100138}" destId="{093BFFBD-0EEA-4E5B-9F66-089DE3C91608}" srcOrd="1" destOrd="0" presId="urn:microsoft.com/office/officeart/2005/8/layout/radial4"/>
    <dgm:cxn modelId="{F74BAB4A-775A-40AB-AE3A-619300E42076}" type="presParOf" srcId="{097A7A63-90AA-4D2B-85BC-A76209100138}" destId="{359DF774-A967-4CBB-814D-DBCBF323ACC7}" srcOrd="2" destOrd="0" presId="urn:microsoft.com/office/officeart/2005/8/layout/radial4"/>
    <dgm:cxn modelId="{2D6632A2-8722-488A-9999-A04D4ADB47C1}" type="presParOf" srcId="{097A7A63-90AA-4D2B-85BC-A76209100138}" destId="{F08C9EF0-B7E2-4BB8-BCCB-31E730C8C217}" srcOrd="3" destOrd="0" presId="urn:microsoft.com/office/officeart/2005/8/layout/radial4"/>
    <dgm:cxn modelId="{F6B757CA-E0B7-4293-8FF8-F5F160CB470B}" type="presParOf" srcId="{097A7A63-90AA-4D2B-85BC-A76209100138}" destId="{6B9AF10D-D769-4AC7-A009-AE716D38EB42}" srcOrd="4" destOrd="0" presId="urn:microsoft.com/office/officeart/2005/8/layout/radial4"/>
    <dgm:cxn modelId="{723AFE2C-7EC2-432D-B97E-777B4782FE30}" type="presParOf" srcId="{097A7A63-90AA-4D2B-85BC-A76209100138}" destId="{7BD81919-C18C-4AA6-8728-539B62512AF9}" srcOrd="5" destOrd="0" presId="urn:microsoft.com/office/officeart/2005/8/layout/radial4"/>
    <dgm:cxn modelId="{82D81BE5-D573-45B9-A6E8-AE859CE6CA73}" type="presParOf" srcId="{097A7A63-90AA-4D2B-85BC-A76209100138}" destId="{1BE10E00-6559-4EAE-8110-EE5469A5CED1}" srcOrd="6" destOrd="0" presId="urn:microsoft.com/office/officeart/2005/8/layout/radial4"/>
    <dgm:cxn modelId="{E96D2941-4AEB-44FB-A958-5BF5F0F36534}" type="presParOf" srcId="{097A7A63-90AA-4D2B-85BC-A76209100138}" destId="{4E8B88E3-4C09-40F0-8771-FFB98EA33FE4}" srcOrd="7" destOrd="0" presId="urn:microsoft.com/office/officeart/2005/8/layout/radial4"/>
    <dgm:cxn modelId="{507456E1-6AB6-44F5-A0CC-6234CC169547}" type="presParOf" srcId="{097A7A63-90AA-4D2B-85BC-A76209100138}" destId="{1081192F-9D76-4DFD-9EDC-38D5D27E06C4}" srcOrd="8" destOrd="0" presId="urn:microsoft.com/office/officeart/2005/8/layout/radial4"/>
    <dgm:cxn modelId="{49CF7286-E1E7-4CFD-96E4-660AB306EC7B}" type="presParOf" srcId="{097A7A63-90AA-4D2B-85BC-A76209100138}" destId="{5997EC8E-04AE-436C-9039-7AEBEF2E2CBA}" srcOrd="9" destOrd="0" presId="urn:microsoft.com/office/officeart/2005/8/layout/radial4"/>
    <dgm:cxn modelId="{3C67BE1D-DD97-40BE-9EA6-8557AE66C93D}" type="presParOf" srcId="{097A7A63-90AA-4D2B-85BC-A76209100138}" destId="{2635AD0F-E8AA-492C-92D6-2E353B45C024}" srcOrd="10" destOrd="0" presId="urn:microsoft.com/office/officeart/2005/8/layout/radial4"/>
    <dgm:cxn modelId="{26773BA9-06A4-4174-885B-247F36502E1B}" type="presParOf" srcId="{097A7A63-90AA-4D2B-85BC-A76209100138}" destId="{29027CAA-632E-4DFE-9878-3EE38624BE71}" srcOrd="11" destOrd="0" presId="urn:microsoft.com/office/officeart/2005/8/layout/radial4"/>
    <dgm:cxn modelId="{5A2598AA-6C06-4413-93EA-775A81EB74D2}" type="presParOf" srcId="{097A7A63-90AA-4D2B-85BC-A76209100138}" destId="{CBED4597-A1CA-4BBD-A496-74713F8004FC}" srcOrd="12" destOrd="0" presId="urn:microsoft.com/office/officeart/2005/8/layout/radial4"/>
    <dgm:cxn modelId="{F9C79749-7BAB-4906-8E00-65D7DCE6EC77}" type="presParOf" srcId="{097A7A63-90AA-4D2B-85BC-A76209100138}" destId="{AB0141E7-3A45-4D27-BA01-BA87C2989301}" srcOrd="13" destOrd="0" presId="urn:microsoft.com/office/officeart/2005/8/layout/radial4"/>
    <dgm:cxn modelId="{32AFB16B-C380-4AAE-8490-7AA7DE04E90B}" type="presParOf" srcId="{097A7A63-90AA-4D2B-85BC-A76209100138}" destId="{F85E700A-1994-4C88-96BD-6B2D1D31A646}" srcOrd="14" destOrd="0" presId="urn:microsoft.com/office/officeart/2005/8/layout/radial4"/>
    <dgm:cxn modelId="{5D7F04CA-827E-41EA-B9CE-7B5BA937F7F8}" type="presParOf" srcId="{097A7A63-90AA-4D2B-85BC-A76209100138}" destId="{F05C2639-E090-4695-A220-6211CEA93F12}" srcOrd="15" destOrd="0" presId="urn:microsoft.com/office/officeart/2005/8/layout/radial4"/>
    <dgm:cxn modelId="{AA4B9F47-8FAA-4813-8610-C9EAC922F3C4}" type="presParOf" srcId="{097A7A63-90AA-4D2B-85BC-A76209100138}" destId="{5D89D999-DBC0-442F-93D6-E73562C1A7CA}" srcOrd="1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153E45-8BBF-48D4-BA48-DD71A8BE3B0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0BDDD70-7671-46B7-B710-A8E694C0B8C5}">
      <dgm:prSet custT="1"/>
      <dgm:spPr/>
      <dgm:t>
        <a:bodyPr/>
        <a:lstStyle/>
        <a:p>
          <a:pPr>
            <a:lnSpc>
              <a:spcPct val="100000"/>
            </a:lnSpc>
          </a:pPr>
          <a:r>
            <a:rPr lang="en-US" sz="2800"/>
            <a:t>A district cannot lawfully prepare IEPs with the same statement of current levels of performance for all students in a specific program.</a:t>
          </a:r>
        </a:p>
      </dgm:t>
    </dgm:pt>
    <dgm:pt modelId="{EE3E6063-EF0C-45A9-8182-10D3FFBA481C}" type="parTrans" cxnId="{419FBF59-E057-43B4-9F56-1A0BCDC55413}">
      <dgm:prSet/>
      <dgm:spPr/>
      <dgm:t>
        <a:bodyPr/>
        <a:lstStyle/>
        <a:p>
          <a:endParaRPr lang="en-US"/>
        </a:p>
      </dgm:t>
    </dgm:pt>
    <dgm:pt modelId="{7247C6C8-99D4-4132-B829-7DA324EA763E}" type="sibTrans" cxnId="{419FBF59-E057-43B4-9F56-1A0BCDC55413}">
      <dgm:prSet/>
      <dgm:spPr/>
      <dgm:t>
        <a:bodyPr/>
        <a:lstStyle/>
        <a:p>
          <a:endParaRPr lang="en-US"/>
        </a:p>
      </dgm:t>
    </dgm:pt>
    <dgm:pt modelId="{51631129-CEC0-4885-9D77-FCD76566B11B}">
      <dgm:prSet custT="1"/>
      <dgm:spPr/>
      <dgm:t>
        <a:bodyPr/>
        <a:lstStyle/>
        <a:p>
          <a:pPr>
            <a:lnSpc>
              <a:spcPct val="100000"/>
            </a:lnSpc>
          </a:pPr>
          <a:r>
            <a:rPr lang="en-US" sz="2800"/>
            <a:t>It is impermissible for districts to have the IEP for each student in a class/disability category contain identical statements of present levels of educational performance.</a:t>
          </a:r>
        </a:p>
      </dgm:t>
    </dgm:pt>
    <dgm:pt modelId="{72166C89-CD1F-4F14-B09D-D66FBE006C65}" type="parTrans" cxnId="{BB1E3D0D-8B53-4065-B734-BE9AC7AA11ED}">
      <dgm:prSet/>
      <dgm:spPr/>
      <dgm:t>
        <a:bodyPr/>
        <a:lstStyle/>
        <a:p>
          <a:endParaRPr lang="en-US"/>
        </a:p>
      </dgm:t>
    </dgm:pt>
    <dgm:pt modelId="{B29DC998-98ED-4AC5-A4E3-5A9037C9246A}" type="sibTrans" cxnId="{BB1E3D0D-8B53-4065-B734-BE9AC7AA11ED}">
      <dgm:prSet/>
      <dgm:spPr/>
      <dgm:t>
        <a:bodyPr/>
        <a:lstStyle/>
        <a:p>
          <a:endParaRPr lang="en-US"/>
        </a:p>
      </dgm:t>
    </dgm:pt>
    <dgm:pt modelId="{7C7D5777-14AF-4089-834A-3A46B7CB2A53}" type="pres">
      <dgm:prSet presAssocID="{29153E45-8BBF-48D4-BA48-DD71A8BE3B06}" presName="root" presStyleCnt="0">
        <dgm:presLayoutVars>
          <dgm:dir/>
          <dgm:resizeHandles val="exact"/>
        </dgm:presLayoutVars>
      </dgm:prSet>
      <dgm:spPr/>
    </dgm:pt>
    <dgm:pt modelId="{1D37D784-C0D6-4240-BC59-CDDF192619EE}" type="pres">
      <dgm:prSet presAssocID="{20BDDD70-7671-46B7-B710-A8E694C0B8C5}" presName="compNode" presStyleCnt="0"/>
      <dgm:spPr/>
    </dgm:pt>
    <dgm:pt modelId="{2DAC742D-E697-4C7E-AB91-2163E9C10C4C}" type="pres">
      <dgm:prSet presAssocID="{20BDDD70-7671-46B7-B710-A8E694C0B8C5}" presName="bgRect" presStyleLbl="bgShp" presStyleIdx="0" presStyleCnt="2"/>
      <dgm:spPr/>
    </dgm:pt>
    <dgm:pt modelId="{B8FBC028-410C-4157-B3CF-DB56B0C9E98A}" type="pres">
      <dgm:prSet presAssocID="{20BDDD70-7671-46B7-B710-A8E694C0B8C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48261697-F515-4654-B2AB-3794C262DF4A}" type="pres">
      <dgm:prSet presAssocID="{20BDDD70-7671-46B7-B710-A8E694C0B8C5}" presName="spaceRect" presStyleCnt="0"/>
      <dgm:spPr/>
    </dgm:pt>
    <dgm:pt modelId="{5754F982-B382-4A02-8C1E-CF7F7B6E5D56}" type="pres">
      <dgm:prSet presAssocID="{20BDDD70-7671-46B7-B710-A8E694C0B8C5}" presName="parTx" presStyleLbl="revTx" presStyleIdx="0" presStyleCnt="2">
        <dgm:presLayoutVars>
          <dgm:chMax val="0"/>
          <dgm:chPref val="0"/>
        </dgm:presLayoutVars>
      </dgm:prSet>
      <dgm:spPr/>
    </dgm:pt>
    <dgm:pt modelId="{D5A3EE07-468C-4221-9584-35579599D609}" type="pres">
      <dgm:prSet presAssocID="{7247C6C8-99D4-4132-B829-7DA324EA763E}" presName="sibTrans" presStyleCnt="0"/>
      <dgm:spPr/>
    </dgm:pt>
    <dgm:pt modelId="{3FE64704-50C8-4FD1-96E3-8F75F5793C1F}" type="pres">
      <dgm:prSet presAssocID="{51631129-CEC0-4885-9D77-FCD76566B11B}" presName="compNode" presStyleCnt="0"/>
      <dgm:spPr/>
    </dgm:pt>
    <dgm:pt modelId="{02461CC6-209F-4E50-B905-ADE2C539D067}" type="pres">
      <dgm:prSet presAssocID="{51631129-CEC0-4885-9D77-FCD76566B11B}" presName="bgRect" presStyleLbl="bgShp" presStyleIdx="1" presStyleCnt="2"/>
      <dgm:spPr/>
    </dgm:pt>
    <dgm:pt modelId="{C962AC15-54B1-4511-84C6-19756DE5F8C8}" type="pres">
      <dgm:prSet presAssocID="{51631129-CEC0-4885-9D77-FCD76566B11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lle"/>
        </a:ext>
      </dgm:extLst>
    </dgm:pt>
    <dgm:pt modelId="{77A1DD25-9F99-424D-A916-420F9E4211E2}" type="pres">
      <dgm:prSet presAssocID="{51631129-CEC0-4885-9D77-FCD76566B11B}" presName="spaceRect" presStyleCnt="0"/>
      <dgm:spPr/>
    </dgm:pt>
    <dgm:pt modelId="{73DA4704-7373-4845-9E1F-30AA29BD17BD}" type="pres">
      <dgm:prSet presAssocID="{51631129-CEC0-4885-9D77-FCD76566B11B}" presName="parTx" presStyleLbl="revTx" presStyleIdx="1" presStyleCnt="2">
        <dgm:presLayoutVars>
          <dgm:chMax val="0"/>
          <dgm:chPref val="0"/>
        </dgm:presLayoutVars>
      </dgm:prSet>
      <dgm:spPr/>
    </dgm:pt>
  </dgm:ptLst>
  <dgm:cxnLst>
    <dgm:cxn modelId="{BB1E3D0D-8B53-4065-B734-BE9AC7AA11ED}" srcId="{29153E45-8BBF-48D4-BA48-DD71A8BE3B06}" destId="{51631129-CEC0-4885-9D77-FCD76566B11B}" srcOrd="1" destOrd="0" parTransId="{72166C89-CD1F-4F14-B09D-D66FBE006C65}" sibTransId="{B29DC998-98ED-4AC5-A4E3-5A9037C9246A}"/>
    <dgm:cxn modelId="{25D4835E-7388-44EC-991F-32E279669271}" type="presOf" srcId="{51631129-CEC0-4885-9D77-FCD76566B11B}" destId="{73DA4704-7373-4845-9E1F-30AA29BD17BD}" srcOrd="0" destOrd="0" presId="urn:microsoft.com/office/officeart/2018/2/layout/IconVerticalSolidList"/>
    <dgm:cxn modelId="{E1712E43-C25A-4185-8C47-E1A7A4C03F9A}" type="presOf" srcId="{29153E45-8BBF-48D4-BA48-DD71A8BE3B06}" destId="{7C7D5777-14AF-4089-834A-3A46B7CB2A53}" srcOrd="0" destOrd="0" presId="urn:microsoft.com/office/officeart/2018/2/layout/IconVerticalSolidList"/>
    <dgm:cxn modelId="{419FBF59-E057-43B4-9F56-1A0BCDC55413}" srcId="{29153E45-8BBF-48D4-BA48-DD71A8BE3B06}" destId="{20BDDD70-7671-46B7-B710-A8E694C0B8C5}" srcOrd="0" destOrd="0" parTransId="{EE3E6063-EF0C-45A9-8182-10D3FFBA481C}" sibTransId="{7247C6C8-99D4-4132-B829-7DA324EA763E}"/>
    <dgm:cxn modelId="{7681A2E6-DDB4-45E2-9289-672901E1A557}" type="presOf" srcId="{20BDDD70-7671-46B7-B710-A8E694C0B8C5}" destId="{5754F982-B382-4A02-8C1E-CF7F7B6E5D56}" srcOrd="0" destOrd="0" presId="urn:microsoft.com/office/officeart/2018/2/layout/IconVerticalSolidList"/>
    <dgm:cxn modelId="{5DD8165D-45E1-443B-A958-AB3BCD32B9CD}" type="presParOf" srcId="{7C7D5777-14AF-4089-834A-3A46B7CB2A53}" destId="{1D37D784-C0D6-4240-BC59-CDDF192619EE}" srcOrd="0" destOrd="0" presId="urn:microsoft.com/office/officeart/2018/2/layout/IconVerticalSolidList"/>
    <dgm:cxn modelId="{57D3A746-FC6E-4309-86E2-72441AE3C568}" type="presParOf" srcId="{1D37D784-C0D6-4240-BC59-CDDF192619EE}" destId="{2DAC742D-E697-4C7E-AB91-2163E9C10C4C}" srcOrd="0" destOrd="0" presId="urn:microsoft.com/office/officeart/2018/2/layout/IconVerticalSolidList"/>
    <dgm:cxn modelId="{55FA82E8-C425-45A6-AD58-48380B1F440C}" type="presParOf" srcId="{1D37D784-C0D6-4240-BC59-CDDF192619EE}" destId="{B8FBC028-410C-4157-B3CF-DB56B0C9E98A}" srcOrd="1" destOrd="0" presId="urn:microsoft.com/office/officeart/2018/2/layout/IconVerticalSolidList"/>
    <dgm:cxn modelId="{F3DFB9C7-EBF6-4197-B2B6-1FD03D66D364}" type="presParOf" srcId="{1D37D784-C0D6-4240-BC59-CDDF192619EE}" destId="{48261697-F515-4654-B2AB-3794C262DF4A}" srcOrd="2" destOrd="0" presId="urn:microsoft.com/office/officeart/2018/2/layout/IconVerticalSolidList"/>
    <dgm:cxn modelId="{8A519EAF-B911-4A85-A631-2E86E2AD24F5}" type="presParOf" srcId="{1D37D784-C0D6-4240-BC59-CDDF192619EE}" destId="{5754F982-B382-4A02-8C1E-CF7F7B6E5D56}" srcOrd="3" destOrd="0" presId="urn:microsoft.com/office/officeart/2018/2/layout/IconVerticalSolidList"/>
    <dgm:cxn modelId="{9597C9C8-E8AB-4AF7-83AD-5EA000423718}" type="presParOf" srcId="{7C7D5777-14AF-4089-834A-3A46B7CB2A53}" destId="{D5A3EE07-468C-4221-9584-35579599D609}" srcOrd="1" destOrd="0" presId="urn:microsoft.com/office/officeart/2018/2/layout/IconVerticalSolidList"/>
    <dgm:cxn modelId="{5FECAB35-7454-400E-8892-7987F5F2C2F5}" type="presParOf" srcId="{7C7D5777-14AF-4089-834A-3A46B7CB2A53}" destId="{3FE64704-50C8-4FD1-96E3-8F75F5793C1F}" srcOrd="2" destOrd="0" presId="urn:microsoft.com/office/officeart/2018/2/layout/IconVerticalSolidList"/>
    <dgm:cxn modelId="{45DAE689-4428-4A6D-A2E3-82531017FCC0}" type="presParOf" srcId="{3FE64704-50C8-4FD1-96E3-8F75F5793C1F}" destId="{02461CC6-209F-4E50-B905-ADE2C539D067}" srcOrd="0" destOrd="0" presId="urn:microsoft.com/office/officeart/2018/2/layout/IconVerticalSolidList"/>
    <dgm:cxn modelId="{FB6A77A6-E1CF-4BEA-81AF-161EF0EB0FB2}" type="presParOf" srcId="{3FE64704-50C8-4FD1-96E3-8F75F5793C1F}" destId="{C962AC15-54B1-4511-84C6-19756DE5F8C8}" srcOrd="1" destOrd="0" presId="urn:microsoft.com/office/officeart/2018/2/layout/IconVerticalSolidList"/>
    <dgm:cxn modelId="{445AE80D-834A-40F4-B264-A5A7BACB730C}" type="presParOf" srcId="{3FE64704-50C8-4FD1-96E3-8F75F5793C1F}" destId="{77A1DD25-9F99-424D-A916-420F9E4211E2}" srcOrd="2" destOrd="0" presId="urn:microsoft.com/office/officeart/2018/2/layout/IconVerticalSolidList"/>
    <dgm:cxn modelId="{6B77712C-918B-4CBC-B991-D4A61F99F5D8}" type="presParOf" srcId="{3FE64704-50C8-4FD1-96E3-8F75F5793C1F}" destId="{73DA4704-7373-4845-9E1F-30AA29BD17B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rgbClr val="4C8C40"/>
        </a:solidFill>
        <a:ln w="6350">
          <a:solidFill>
            <a:schemeClr val="bg1"/>
          </a:solidFill>
        </a:ln>
      </dgm:spPr>
      <dgm:t>
        <a:bodyPr/>
        <a:lstStyle/>
        <a:p>
          <a:r>
            <a:rPr lang="en-US" sz="3200"/>
            <a:t>PLAAFP</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0076BD"/>
        </a:solidFill>
        <a:ln w="6350" cap="flat" cmpd="sng" algn="ctr">
          <a:solidFill>
            <a:srgbClr val="FFFFFF"/>
          </a:solidFill>
          <a:prstDash val="solid"/>
          <a:miter lim="800000"/>
        </a:ln>
        <a:effectLst/>
      </dgm:spPr>
      <dgm:t>
        <a:bodyPr spcFirstLastPara="0" vert="horz" wrap="square" lIns="121920" tIns="121920" rIns="121920" bIns="121920" numCol="1" spcCol="1270" anchor="ctr" anchorCtr="0"/>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dgm:spPr/>
      <dgm:t>
        <a:bodyPr/>
        <a:lstStyle/>
        <a:p>
          <a:r>
            <a:rPr lang="en-US"/>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a:xfrm>
          <a:off x="1896159" y="1303020"/>
          <a:ext cx="1802917" cy="1737360"/>
        </a:xfrm>
        <a:prstGeom prst="roundRect">
          <a:avLst/>
        </a:prstGeom>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164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5C12EBF-69A3-4D69-86AD-8203D961C6B4}"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D3660605-E64E-4CD7-9D16-6565032A0C6A}">
      <dgm:prSet/>
      <dgm:spPr/>
      <dgm:t>
        <a:bodyPr/>
        <a:lstStyle/>
        <a:p>
          <a:r>
            <a:rPr lang="en-US" b="0" i="0"/>
            <a:t>The purpose of modifications or accommodations is to increase ACCESS to the general curriculum that a child, because of the disability, can not access alone.</a:t>
          </a:r>
          <a:endParaRPr lang="en-US"/>
        </a:p>
      </dgm:t>
    </dgm:pt>
    <dgm:pt modelId="{89EC5F2F-5F69-4649-B0B5-BE5C9338C9EC}" type="parTrans" cxnId="{B5F25C15-D63B-4305-9E70-244A617036ED}">
      <dgm:prSet/>
      <dgm:spPr/>
      <dgm:t>
        <a:bodyPr/>
        <a:lstStyle/>
        <a:p>
          <a:endParaRPr lang="en-US"/>
        </a:p>
      </dgm:t>
    </dgm:pt>
    <dgm:pt modelId="{B068E7B4-5ED2-4B6A-96F6-C3454441D5C1}" type="sibTrans" cxnId="{B5F25C15-D63B-4305-9E70-244A617036ED}">
      <dgm:prSet/>
      <dgm:spPr/>
      <dgm:t>
        <a:bodyPr/>
        <a:lstStyle/>
        <a:p>
          <a:endParaRPr lang="en-US"/>
        </a:p>
      </dgm:t>
    </dgm:pt>
    <dgm:pt modelId="{0C0D0EC4-F289-4C9B-8A2F-39E36579B22B}">
      <dgm:prSet/>
      <dgm:spPr/>
      <dgm:t>
        <a:bodyPr/>
        <a:lstStyle/>
        <a:p>
          <a:r>
            <a:rPr lang="en-US" b="0" i="0"/>
            <a:t>Under IDEA, an accommodation or modification is not sufficient for progress. These should be paired with specially designed instruction, to the extent appropriate, to reduce the need for these supplementary aids and services.   </a:t>
          </a:r>
          <a:endParaRPr lang="en-US"/>
        </a:p>
      </dgm:t>
    </dgm:pt>
    <dgm:pt modelId="{2337F18E-554D-42ED-9F89-075C525B081B}" type="parTrans" cxnId="{D969A2B8-70E7-4322-BBC2-19E51BF007DB}">
      <dgm:prSet/>
      <dgm:spPr/>
      <dgm:t>
        <a:bodyPr/>
        <a:lstStyle/>
        <a:p>
          <a:endParaRPr lang="en-US"/>
        </a:p>
      </dgm:t>
    </dgm:pt>
    <dgm:pt modelId="{1F61021B-50C4-4DFE-9EA6-AD3758426558}" type="sibTrans" cxnId="{D969A2B8-70E7-4322-BBC2-19E51BF007DB}">
      <dgm:prSet/>
      <dgm:spPr/>
      <dgm:t>
        <a:bodyPr/>
        <a:lstStyle/>
        <a:p>
          <a:endParaRPr lang="en-US"/>
        </a:p>
      </dgm:t>
    </dgm:pt>
    <dgm:pt modelId="{EEBBCA07-7E5B-4E48-8F88-E027A907EB3F}" type="pres">
      <dgm:prSet presAssocID="{C5C12EBF-69A3-4D69-86AD-8203D961C6B4}" presName="hierChild1" presStyleCnt="0">
        <dgm:presLayoutVars>
          <dgm:chPref val="1"/>
          <dgm:dir/>
          <dgm:animOne val="branch"/>
          <dgm:animLvl val="lvl"/>
          <dgm:resizeHandles/>
        </dgm:presLayoutVars>
      </dgm:prSet>
      <dgm:spPr/>
    </dgm:pt>
    <dgm:pt modelId="{BB4CC031-B829-4033-AB2B-C668CF33D58D}" type="pres">
      <dgm:prSet presAssocID="{D3660605-E64E-4CD7-9D16-6565032A0C6A}" presName="hierRoot1" presStyleCnt="0"/>
      <dgm:spPr/>
    </dgm:pt>
    <dgm:pt modelId="{CC2DD23A-4E40-4FBD-83F1-9F7D053AE9CD}" type="pres">
      <dgm:prSet presAssocID="{D3660605-E64E-4CD7-9D16-6565032A0C6A}" presName="composite" presStyleCnt="0"/>
      <dgm:spPr/>
    </dgm:pt>
    <dgm:pt modelId="{709D042F-8BEA-480A-97C7-D74E067BBC0F}" type="pres">
      <dgm:prSet presAssocID="{D3660605-E64E-4CD7-9D16-6565032A0C6A}" presName="background" presStyleLbl="node0" presStyleIdx="0" presStyleCnt="2"/>
      <dgm:spPr/>
    </dgm:pt>
    <dgm:pt modelId="{236E2238-67E6-432B-BBD5-78F86C053C3D}" type="pres">
      <dgm:prSet presAssocID="{D3660605-E64E-4CD7-9D16-6565032A0C6A}" presName="text" presStyleLbl="fgAcc0" presStyleIdx="0" presStyleCnt="2">
        <dgm:presLayoutVars>
          <dgm:chPref val="3"/>
        </dgm:presLayoutVars>
      </dgm:prSet>
      <dgm:spPr/>
    </dgm:pt>
    <dgm:pt modelId="{138F024B-45C4-448A-84C4-A4990068B767}" type="pres">
      <dgm:prSet presAssocID="{D3660605-E64E-4CD7-9D16-6565032A0C6A}" presName="hierChild2" presStyleCnt="0"/>
      <dgm:spPr/>
    </dgm:pt>
    <dgm:pt modelId="{423A195C-3C05-4952-A283-041912B7BE3D}" type="pres">
      <dgm:prSet presAssocID="{0C0D0EC4-F289-4C9B-8A2F-39E36579B22B}" presName="hierRoot1" presStyleCnt="0"/>
      <dgm:spPr/>
    </dgm:pt>
    <dgm:pt modelId="{8AF518D8-873E-4783-9E2C-C077E893EFAA}" type="pres">
      <dgm:prSet presAssocID="{0C0D0EC4-F289-4C9B-8A2F-39E36579B22B}" presName="composite" presStyleCnt="0"/>
      <dgm:spPr/>
    </dgm:pt>
    <dgm:pt modelId="{8F0D0B81-BD82-4A7F-A090-C9AE9982D1AC}" type="pres">
      <dgm:prSet presAssocID="{0C0D0EC4-F289-4C9B-8A2F-39E36579B22B}" presName="background" presStyleLbl="node0" presStyleIdx="1" presStyleCnt="2"/>
      <dgm:spPr/>
    </dgm:pt>
    <dgm:pt modelId="{62A59979-4BE0-48C5-8476-AA48DD7B2DED}" type="pres">
      <dgm:prSet presAssocID="{0C0D0EC4-F289-4C9B-8A2F-39E36579B22B}" presName="text" presStyleLbl="fgAcc0" presStyleIdx="1" presStyleCnt="2">
        <dgm:presLayoutVars>
          <dgm:chPref val="3"/>
        </dgm:presLayoutVars>
      </dgm:prSet>
      <dgm:spPr/>
    </dgm:pt>
    <dgm:pt modelId="{C4CF6CC0-1A00-4FED-93B4-A5DD5EF3E7F8}" type="pres">
      <dgm:prSet presAssocID="{0C0D0EC4-F289-4C9B-8A2F-39E36579B22B}" presName="hierChild2" presStyleCnt="0"/>
      <dgm:spPr/>
    </dgm:pt>
  </dgm:ptLst>
  <dgm:cxnLst>
    <dgm:cxn modelId="{B5F25C15-D63B-4305-9E70-244A617036ED}" srcId="{C5C12EBF-69A3-4D69-86AD-8203D961C6B4}" destId="{D3660605-E64E-4CD7-9D16-6565032A0C6A}" srcOrd="0" destOrd="0" parTransId="{89EC5F2F-5F69-4649-B0B5-BE5C9338C9EC}" sibTransId="{B068E7B4-5ED2-4B6A-96F6-C3454441D5C1}"/>
    <dgm:cxn modelId="{92CBDD85-8BD1-4DD4-95B7-A4685EEC3022}" type="presOf" srcId="{C5C12EBF-69A3-4D69-86AD-8203D961C6B4}" destId="{EEBBCA07-7E5B-4E48-8F88-E027A907EB3F}" srcOrd="0" destOrd="0" presId="urn:microsoft.com/office/officeart/2005/8/layout/hierarchy1"/>
    <dgm:cxn modelId="{87DB54B2-CFE9-495A-8EAC-35AEA468C24C}" type="presOf" srcId="{D3660605-E64E-4CD7-9D16-6565032A0C6A}" destId="{236E2238-67E6-432B-BBD5-78F86C053C3D}" srcOrd="0" destOrd="0" presId="urn:microsoft.com/office/officeart/2005/8/layout/hierarchy1"/>
    <dgm:cxn modelId="{D969A2B8-70E7-4322-BBC2-19E51BF007DB}" srcId="{C5C12EBF-69A3-4D69-86AD-8203D961C6B4}" destId="{0C0D0EC4-F289-4C9B-8A2F-39E36579B22B}" srcOrd="1" destOrd="0" parTransId="{2337F18E-554D-42ED-9F89-075C525B081B}" sibTransId="{1F61021B-50C4-4DFE-9EA6-AD3758426558}"/>
    <dgm:cxn modelId="{B06DD8D0-7697-453D-B768-32A636739F3F}" type="presOf" srcId="{0C0D0EC4-F289-4C9B-8A2F-39E36579B22B}" destId="{62A59979-4BE0-48C5-8476-AA48DD7B2DED}" srcOrd="0" destOrd="0" presId="urn:microsoft.com/office/officeart/2005/8/layout/hierarchy1"/>
    <dgm:cxn modelId="{66923DB1-4828-4EAC-A58C-36D66500A41C}" type="presParOf" srcId="{EEBBCA07-7E5B-4E48-8F88-E027A907EB3F}" destId="{BB4CC031-B829-4033-AB2B-C668CF33D58D}" srcOrd="0" destOrd="0" presId="urn:microsoft.com/office/officeart/2005/8/layout/hierarchy1"/>
    <dgm:cxn modelId="{5204FA06-4126-4D4B-B7C2-086CC244EB24}" type="presParOf" srcId="{BB4CC031-B829-4033-AB2B-C668CF33D58D}" destId="{CC2DD23A-4E40-4FBD-83F1-9F7D053AE9CD}" srcOrd="0" destOrd="0" presId="urn:microsoft.com/office/officeart/2005/8/layout/hierarchy1"/>
    <dgm:cxn modelId="{A195599E-AA5D-4BF3-B973-76D37E61A293}" type="presParOf" srcId="{CC2DD23A-4E40-4FBD-83F1-9F7D053AE9CD}" destId="{709D042F-8BEA-480A-97C7-D74E067BBC0F}" srcOrd="0" destOrd="0" presId="urn:microsoft.com/office/officeart/2005/8/layout/hierarchy1"/>
    <dgm:cxn modelId="{CDADB6F1-AFEA-45F0-A402-E5EFC7097F9E}" type="presParOf" srcId="{CC2DD23A-4E40-4FBD-83F1-9F7D053AE9CD}" destId="{236E2238-67E6-432B-BBD5-78F86C053C3D}" srcOrd="1" destOrd="0" presId="urn:microsoft.com/office/officeart/2005/8/layout/hierarchy1"/>
    <dgm:cxn modelId="{FB250A21-1CAD-49D6-8CC4-B07975B9AF54}" type="presParOf" srcId="{BB4CC031-B829-4033-AB2B-C668CF33D58D}" destId="{138F024B-45C4-448A-84C4-A4990068B767}" srcOrd="1" destOrd="0" presId="urn:microsoft.com/office/officeart/2005/8/layout/hierarchy1"/>
    <dgm:cxn modelId="{24754DD4-E068-43D4-9FA8-45C79300509D}" type="presParOf" srcId="{EEBBCA07-7E5B-4E48-8F88-E027A907EB3F}" destId="{423A195C-3C05-4952-A283-041912B7BE3D}" srcOrd="1" destOrd="0" presId="urn:microsoft.com/office/officeart/2005/8/layout/hierarchy1"/>
    <dgm:cxn modelId="{52387400-7CA8-44C0-AE0F-313E3CF391A1}" type="presParOf" srcId="{423A195C-3C05-4952-A283-041912B7BE3D}" destId="{8AF518D8-873E-4783-9E2C-C077E893EFAA}" srcOrd="0" destOrd="0" presId="urn:microsoft.com/office/officeart/2005/8/layout/hierarchy1"/>
    <dgm:cxn modelId="{62059744-4015-44E0-9042-E6A2B6B524C3}" type="presParOf" srcId="{8AF518D8-873E-4783-9E2C-C077E893EFAA}" destId="{8F0D0B81-BD82-4A7F-A090-C9AE9982D1AC}" srcOrd="0" destOrd="0" presId="urn:microsoft.com/office/officeart/2005/8/layout/hierarchy1"/>
    <dgm:cxn modelId="{3AEDCCDC-4B45-4803-8C26-9A63122872CA}" type="presParOf" srcId="{8AF518D8-873E-4783-9E2C-C077E893EFAA}" destId="{62A59979-4BE0-48C5-8476-AA48DD7B2DED}" srcOrd="1" destOrd="0" presId="urn:microsoft.com/office/officeart/2005/8/layout/hierarchy1"/>
    <dgm:cxn modelId="{24B66355-874F-488B-8337-8CA96EFF2CF7}" type="presParOf" srcId="{423A195C-3C05-4952-A283-041912B7BE3D}" destId="{C4CF6CC0-1A00-4FED-93B4-A5DD5EF3E7F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0D412-73BD-44BA-BB67-8B8EDE33055A}">
      <dsp:nvSpPr>
        <dsp:cNvPr id="0" name=""/>
        <dsp:cNvSpPr/>
      </dsp:nvSpPr>
      <dsp:spPr>
        <a:xfrm>
          <a:off x="0" y="120302"/>
          <a:ext cx="3543101" cy="2125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I’m new to special education/supporting students with disabilities.</a:t>
          </a:r>
        </a:p>
      </dsp:txBody>
      <dsp:txXfrm>
        <a:off x="0" y="120302"/>
        <a:ext cx="3543101" cy="2125860"/>
      </dsp:txXfrm>
    </dsp:sp>
    <dsp:sp modelId="{75DBBCF0-F6D8-4D73-B468-8B92593204D1}">
      <dsp:nvSpPr>
        <dsp:cNvPr id="0" name=""/>
        <dsp:cNvSpPr/>
      </dsp:nvSpPr>
      <dsp:spPr>
        <a:xfrm>
          <a:off x="3897411" y="120302"/>
          <a:ext cx="3543101" cy="2125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I’m interested in a refresher on the IEP.</a:t>
          </a:r>
        </a:p>
      </dsp:txBody>
      <dsp:txXfrm>
        <a:off x="3897411" y="120302"/>
        <a:ext cx="3543101" cy="2125860"/>
      </dsp:txXfrm>
    </dsp:sp>
    <dsp:sp modelId="{6C739AA2-CF95-4010-9500-6FCB9FF0EEDA}">
      <dsp:nvSpPr>
        <dsp:cNvPr id="0" name=""/>
        <dsp:cNvSpPr/>
      </dsp:nvSpPr>
      <dsp:spPr>
        <a:xfrm>
          <a:off x="7794823" y="120302"/>
          <a:ext cx="3543101" cy="2125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I’m looking for resources to share about the IEP.</a:t>
          </a:r>
        </a:p>
      </dsp:txBody>
      <dsp:txXfrm>
        <a:off x="7794823" y="120302"/>
        <a:ext cx="3543101" cy="2125860"/>
      </dsp:txXfrm>
    </dsp:sp>
    <dsp:sp modelId="{02C6CBF3-B3A1-43BA-9D89-46879F33EF40}">
      <dsp:nvSpPr>
        <dsp:cNvPr id="0" name=""/>
        <dsp:cNvSpPr/>
      </dsp:nvSpPr>
      <dsp:spPr>
        <a:xfrm>
          <a:off x="1948705" y="2600474"/>
          <a:ext cx="3543101" cy="2125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I’m responsible for training/supporting  staff or families who are new to the IEP.</a:t>
          </a:r>
        </a:p>
      </dsp:txBody>
      <dsp:txXfrm>
        <a:off x="1948705" y="2600474"/>
        <a:ext cx="3543101" cy="2125860"/>
      </dsp:txXfrm>
    </dsp:sp>
    <dsp:sp modelId="{5EBAFCB6-B699-4828-B724-B53E17B3561D}">
      <dsp:nvSpPr>
        <dsp:cNvPr id="0" name=""/>
        <dsp:cNvSpPr/>
      </dsp:nvSpPr>
      <dsp:spPr>
        <a:xfrm>
          <a:off x="5846117" y="2600474"/>
          <a:ext cx="3543101" cy="2125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Other (add why in the chat)</a:t>
          </a:r>
        </a:p>
      </dsp:txBody>
      <dsp:txXfrm>
        <a:off x="5846117" y="2600474"/>
        <a:ext cx="3543101" cy="21258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02064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206193"/>
          <a:ext cx="1802917" cy="1608258"/>
        </a:xfrm>
        <a:prstGeom prst="roundRect">
          <a:avLst/>
        </a:prstGeom>
        <a:solidFill>
          <a:srgbClr val="0076BD"/>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PLAAFP</a:t>
          </a:r>
        </a:p>
      </dsp:txBody>
      <dsp:txXfrm>
        <a:off x="81605" y="1284702"/>
        <a:ext cx="1645899" cy="1451240"/>
      </dsp:txXfrm>
    </dsp:sp>
    <dsp:sp modelId="{3AFF4DF7-C08F-4EE4-B827-CF5CB277AA47}">
      <dsp:nvSpPr>
        <dsp:cNvPr id="0" name=""/>
        <dsp:cNvSpPr/>
      </dsp:nvSpPr>
      <dsp:spPr>
        <a:xfrm>
          <a:off x="1896159" y="1206193"/>
          <a:ext cx="1802917" cy="1608258"/>
        </a:xfrm>
        <a:prstGeom prst="roundRect">
          <a:avLst/>
        </a:prstGeom>
        <a:solidFill>
          <a:srgbClr val="0076BD"/>
        </a:solidFill>
        <a:ln w="63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sp:txBody>
      <dsp:txXfrm>
        <a:off x="1974668" y="1284702"/>
        <a:ext cx="1645899" cy="1451240"/>
      </dsp:txXfrm>
    </dsp:sp>
    <dsp:sp modelId="{EFDBD666-AF89-4680-B21D-999CED069A54}">
      <dsp:nvSpPr>
        <dsp:cNvPr id="0" name=""/>
        <dsp:cNvSpPr/>
      </dsp:nvSpPr>
      <dsp:spPr>
        <a:xfrm>
          <a:off x="3789222" y="120619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Measuring Progress Toward Annual Goals</a:t>
          </a:r>
        </a:p>
      </dsp:txBody>
      <dsp:txXfrm>
        <a:off x="3867731" y="1284702"/>
        <a:ext cx="1645899" cy="1451240"/>
      </dsp:txXfrm>
    </dsp:sp>
    <dsp:sp modelId="{BBA90D99-3DC3-406D-93CA-F8C8FE36BD37}">
      <dsp:nvSpPr>
        <dsp:cNvPr id="0" name=""/>
        <dsp:cNvSpPr/>
      </dsp:nvSpPr>
      <dsp:spPr>
        <a:xfrm>
          <a:off x="9404209" y="1242507"/>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Date, Frequency, Duration, and Location of Services</a:t>
          </a:r>
        </a:p>
      </dsp:txBody>
      <dsp:txXfrm>
        <a:off x="9482718" y="1321016"/>
        <a:ext cx="1645899" cy="1451240"/>
      </dsp:txXfrm>
    </dsp:sp>
    <dsp:sp modelId="{F4A332CD-657B-4127-B012-A335C67A8EF4}">
      <dsp:nvSpPr>
        <dsp:cNvPr id="0" name=""/>
        <dsp:cNvSpPr/>
      </dsp:nvSpPr>
      <dsp:spPr>
        <a:xfrm>
          <a:off x="5669280" y="1231845"/>
          <a:ext cx="1802917" cy="1608258"/>
        </a:xfrm>
        <a:prstGeom prst="roundRect">
          <a:avLst/>
        </a:prstGeom>
        <a:solidFill>
          <a:srgbClr val="4C8C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Statement of Special Education and Aids and Services</a:t>
          </a:r>
        </a:p>
      </dsp:txBody>
      <dsp:txXfrm>
        <a:off x="5747789" y="1310354"/>
        <a:ext cx="1645899" cy="1451240"/>
      </dsp:txXfrm>
    </dsp:sp>
    <dsp:sp modelId="{C9431E81-7AD1-4F94-B979-F7A3D8AE8740}">
      <dsp:nvSpPr>
        <dsp:cNvPr id="0" name=""/>
        <dsp:cNvSpPr/>
      </dsp:nvSpPr>
      <dsp:spPr>
        <a:xfrm>
          <a:off x="7538285" y="124466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Participation Outside Regular Education and in State and Districtwide Assessments</a:t>
          </a:r>
        </a:p>
      </dsp:txBody>
      <dsp:txXfrm>
        <a:off x="7616794" y="1323172"/>
        <a:ext cx="1645899" cy="14512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AE0ED-FD21-4940-833B-911ECFE802EB}">
      <dsp:nvSpPr>
        <dsp:cNvPr id="0" name=""/>
        <dsp:cNvSpPr/>
      </dsp:nvSpPr>
      <dsp:spPr>
        <a:xfrm>
          <a:off x="-15135" y="9098"/>
          <a:ext cx="11337925" cy="10165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E47BA3-F966-4CCF-B3C6-ADE7D8E12E25}">
      <dsp:nvSpPr>
        <dsp:cNvPr id="0" name=""/>
        <dsp:cNvSpPr/>
      </dsp:nvSpPr>
      <dsp:spPr>
        <a:xfrm>
          <a:off x="292359" y="237813"/>
          <a:ext cx="559082" cy="5590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D34261-20C7-4603-B5FD-8B8B7BDC9AEE}">
      <dsp:nvSpPr>
        <dsp:cNvPr id="0" name=""/>
        <dsp:cNvSpPr/>
      </dsp:nvSpPr>
      <dsp:spPr>
        <a:xfrm>
          <a:off x="1126370" y="9098"/>
          <a:ext cx="10226690" cy="1016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581" tIns="107581" rIns="107581" bIns="107581" numCol="1" spcCol="1270" anchor="ctr" anchorCtr="0">
          <a:noAutofit/>
        </a:bodyPr>
        <a:lstStyle/>
        <a:p>
          <a:pPr marL="0" lvl="0" indent="0" algn="l" defTabSz="977900">
            <a:lnSpc>
              <a:spcPct val="100000"/>
            </a:lnSpc>
            <a:spcBef>
              <a:spcPct val="0"/>
            </a:spcBef>
            <a:spcAft>
              <a:spcPct val="35000"/>
            </a:spcAft>
            <a:buNone/>
          </a:pPr>
          <a:r>
            <a:rPr lang="en-US" sz="2200" kern="1200">
              <a:latin typeface="+mn-lt"/>
            </a:rPr>
            <a:t>Start with the academic and functional needs identified in the PLAAFP statement.</a:t>
          </a:r>
          <a:endParaRPr lang="en-US" sz="2200" kern="1200"/>
        </a:p>
      </dsp:txBody>
      <dsp:txXfrm>
        <a:off x="1126370" y="9098"/>
        <a:ext cx="10226690" cy="1016513"/>
      </dsp:txXfrm>
    </dsp:sp>
    <dsp:sp modelId="{17EE7847-8689-42DF-B90E-CBFE0B756B02}">
      <dsp:nvSpPr>
        <dsp:cNvPr id="0" name=""/>
        <dsp:cNvSpPr/>
      </dsp:nvSpPr>
      <dsp:spPr>
        <a:xfrm>
          <a:off x="-15135" y="1279740"/>
          <a:ext cx="11337925" cy="10165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1C6CBD-E4CE-446B-BD19-656F0911B0F0}">
      <dsp:nvSpPr>
        <dsp:cNvPr id="0" name=""/>
        <dsp:cNvSpPr/>
      </dsp:nvSpPr>
      <dsp:spPr>
        <a:xfrm>
          <a:off x="292359" y="1508456"/>
          <a:ext cx="559082" cy="5590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9288B1-81E2-4266-AD6C-2492ED858AAD}">
      <dsp:nvSpPr>
        <dsp:cNvPr id="0" name=""/>
        <dsp:cNvSpPr/>
      </dsp:nvSpPr>
      <dsp:spPr>
        <a:xfrm>
          <a:off x="1158937" y="1279740"/>
          <a:ext cx="10161554" cy="1016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581" tIns="107581" rIns="107581" bIns="107581" numCol="1" spcCol="1270" anchor="ctr" anchorCtr="0">
          <a:noAutofit/>
        </a:bodyPr>
        <a:lstStyle/>
        <a:p>
          <a:pPr marL="0" lvl="0" indent="0" algn="l" defTabSz="977900">
            <a:lnSpc>
              <a:spcPct val="100000"/>
            </a:lnSpc>
            <a:spcBef>
              <a:spcPct val="0"/>
            </a:spcBef>
            <a:spcAft>
              <a:spcPct val="35000"/>
            </a:spcAft>
            <a:buNone/>
          </a:pPr>
          <a:r>
            <a:rPr lang="en-US" sz="2200" kern="1200"/>
            <a:t>Identify the needed skills to access and progress in grade level standards.</a:t>
          </a:r>
        </a:p>
      </dsp:txBody>
      <dsp:txXfrm>
        <a:off x="1158937" y="1279740"/>
        <a:ext cx="10161554" cy="1016513"/>
      </dsp:txXfrm>
    </dsp:sp>
    <dsp:sp modelId="{4DFEA84E-346C-46C0-96A6-03D6651CA66E}">
      <dsp:nvSpPr>
        <dsp:cNvPr id="0" name=""/>
        <dsp:cNvSpPr/>
      </dsp:nvSpPr>
      <dsp:spPr>
        <a:xfrm>
          <a:off x="-15135" y="2550383"/>
          <a:ext cx="11337925" cy="10165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458F84-6386-41C5-8297-C0F791C1FEAD}">
      <dsp:nvSpPr>
        <dsp:cNvPr id="0" name=""/>
        <dsp:cNvSpPr/>
      </dsp:nvSpPr>
      <dsp:spPr>
        <a:xfrm>
          <a:off x="292359" y="2779098"/>
          <a:ext cx="559082" cy="5590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8C3677-73CB-4982-8F88-504896872E0A}">
      <dsp:nvSpPr>
        <dsp:cNvPr id="0" name=""/>
        <dsp:cNvSpPr/>
      </dsp:nvSpPr>
      <dsp:spPr>
        <a:xfrm>
          <a:off x="1158937" y="2550383"/>
          <a:ext cx="10161554" cy="1016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581" tIns="107581" rIns="107581" bIns="107581" numCol="1" spcCol="1270" anchor="ctr" anchorCtr="0">
          <a:noAutofit/>
        </a:bodyPr>
        <a:lstStyle/>
        <a:p>
          <a:pPr marL="0" lvl="0" indent="0" algn="l" defTabSz="977900">
            <a:lnSpc>
              <a:spcPct val="100000"/>
            </a:lnSpc>
            <a:spcBef>
              <a:spcPct val="0"/>
            </a:spcBef>
            <a:spcAft>
              <a:spcPct val="35000"/>
            </a:spcAft>
            <a:buNone/>
          </a:pPr>
          <a:r>
            <a:rPr lang="en-US" sz="2200" kern="1200">
              <a:latin typeface="+mn-lt"/>
            </a:rPr>
            <a:t>Discuss what the student should be able to achieve during the next 12 months.</a:t>
          </a:r>
          <a:endParaRPr lang="en-US" sz="2200" kern="1200"/>
        </a:p>
      </dsp:txBody>
      <dsp:txXfrm>
        <a:off x="1158937" y="2550383"/>
        <a:ext cx="10161554" cy="1016513"/>
      </dsp:txXfrm>
    </dsp:sp>
    <dsp:sp modelId="{BDEF815D-E8AD-4C32-AF1A-BA9EF2FACEEA}">
      <dsp:nvSpPr>
        <dsp:cNvPr id="0" name=""/>
        <dsp:cNvSpPr/>
      </dsp:nvSpPr>
      <dsp:spPr>
        <a:xfrm>
          <a:off x="-15135" y="3830124"/>
          <a:ext cx="11337925" cy="10165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4A5001-7046-4075-A521-9BCBA6EBA35C}">
      <dsp:nvSpPr>
        <dsp:cNvPr id="0" name=""/>
        <dsp:cNvSpPr/>
      </dsp:nvSpPr>
      <dsp:spPr>
        <a:xfrm>
          <a:off x="292359" y="4049741"/>
          <a:ext cx="559082" cy="5590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1BE320-C6EB-4926-93D4-3377495039AF}">
      <dsp:nvSpPr>
        <dsp:cNvPr id="0" name=""/>
        <dsp:cNvSpPr/>
      </dsp:nvSpPr>
      <dsp:spPr>
        <a:xfrm>
          <a:off x="1158937" y="3821025"/>
          <a:ext cx="10161554" cy="1016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581" tIns="107581" rIns="107581" bIns="107581" numCol="1" spcCol="1270" anchor="ctr" anchorCtr="0">
          <a:noAutofit/>
        </a:bodyPr>
        <a:lstStyle/>
        <a:p>
          <a:pPr marL="0" lvl="0" indent="0" algn="l" defTabSz="977900">
            <a:lnSpc>
              <a:spcPct val="100000"/>
            </a:lnSpc>
            <a:spcBef>
              <a:spcPct val="0"/>
            </a:spcBef>
            <a:spcAft>
              <a:spcPct val="35000"/>
            </a:spcAft>
            <a:buNone/>
          </a:pPr>
          <a:r>
            <a:rPr lang="en-US" sz="2200" kern="1200"/>
            <a:t>Develop an individualized, ambitious, but attainable goal.</a:t>
          </a:r>
        </a:p>
      </dsp:txBody>
      <dsp:txXfrm>
        <a:off x="1158937" y="3821025"/>
        <a:ext cx="10161554" cy="101651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343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303020"/>
          <a:ext cx="1802917" cy="1737360"/>
        </a:xfrm>
        <a:prstGeom prst="roundRect">
          <a:avLst/>
        </a:prstGeom>
        <a:solidFill>
          <a:srgbClr val="0076BD"/>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PLAAFP</a:t>
          </a:r>
        </a:p>
      </dsp:txBody>
      <dsp:txXfrm>
        <a:off x="87907" y="1387831"/>
        <a:ext cx="1633295" cy="1567738"/>
      </dsp:txXfrm>
    </dsp:sp>
    <dsp:sp modelId="{3AFF4DF7-C08F-4EE4-B827-CF5CB277AA47}">
      <dsp:nvSpPr>
        <dsp:cNvPr id="0" name=""/>
        <dsp:cNvSpPr/>
      </dsp:nvSpPr>
      <dsp:spPr>
        <a:xfrm>
          <a:off x="1896159" y="1303020"/>
          <a:ext cx="1802917" cy="1737360"/>
        </a:xfrm>
        <a:prstGeom prst="roundRect">
          <a:avLst/>
        </a:prstGeom>
        <a:solidFill>
          <a:srgbClr val="4C8C40"/>
        </a:solidFill>
        <a:ln w="63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sp:txBody>
      <dsp:txXfrm>
        <a:off x="1980970" y="1387831"/>
        <a:ext cx="1633295" cy="1567738"/>
      </dsp:txXfrm>
    </dsp:sp>
    <dsp:sp modelId="{EFDBD666-AF89-4680-B21D-999CED069A54}">
      <dsp:nvSpPr>
        <dsp:cNvPr id="0" name=""/>
        <dsp:cNvSpPr/>
      </dsp:nvSpPr>
      <dsp:spPr>
        <a:xfrm>
          <a:off x="3789222" y="130302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Measuring Progress Toward Annual Goals</a:t>
          </a:r>
        </a:p>
      </dsp:txBody>
      <dsp:txXfrm>
        <a:off x="3874033" y="1387831"/>
        <a:ext cx="1633295" cy="1567738"/>
      </dsp:txXfrm>
    </dsp:sp>
    <dsp:sp modelId="{BBA90D99-3DC3-406D-93CA-F8C8FE36BD37}">
      <dsp:nvSpPr>
        <dsp:cNvPr id="0" name=""/>
        <dsp:cNvSpPr/>
      </dsp:nvSpPr>
      <dsp:spPr>
        <a:xfrm>
          <a:off x="9404209" y="1328507"/>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Date, Frequency, Duration, and Location of Services</a:t>
          </a:r>
        </a:p>
      </dsp:txBody>
      <dsp:txXfrm>
        <a:off x="9489020" y="1413318"/>
        <a:ext cx="1633295" cy="1567738"/>
      </dsp:txXfrm>
    </dsp:sp>
    <dsp:sp modelId="{F4A332CD-657B-4127-B012-A335C67A8EF4}">
      <dsp:nvSpPr>
        <dsp:cNvPr id="0" name=""/>
        <dsp:cNvSpPr/>
      </dsp:nvSpPr>
      <dsp:spPr>
        <a:xfrm>
          <a:off x="5669280" y="133073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Statement of Special Education and Aids and Services</a:t>
          </a:r>
        </a:p>
      </dsp:txBody>
      <dsp:txXfrm>
        <a:off x="5754091" y="1415541"/>
        <a:ext cx="1633295" cy="1567738"/>
      </dsp:txXfrm>
    </dsp:sp>
    <dsp:sp modelId="{C9431E81-7AD1-4F94-B979-F7A3D8AE8740}">
      <dsp:nvSpPr>
        <dsp:cNvPr id="0" name=""/>
        <dsp:cNvSpPr/>
      </dsp:nvSpPr>
      <dsp:spPr>
        <a:xfrm>
          <a:off x="7538285" y="1344577"/>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Participation Outside Regular Education and in State and Districtwide Assessments</a:t>
          </a:r>
        </a:p>
      </dsp:txBody>
      <dsp:txXfrm>
        <a:off x="7623096" y="1429388"/>
        <a:ext cx="1633295" cy="156773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343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303020"/>
          <a:ext cx="1802917" cy="1737360"/>
        </a:xfrm>
        <a:prstGeom prst="roundRect">
          <a:avLst/>
        </a:prstGeom>
        <a:solidFill>
          <a:schemeClr val="accent1"/>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PLAAFP</a:t>
          </a:r>
        </a:p>
      </dsp:txBody>
      <dsp:txXfrm>
        <a:off x="87907" y="1387831"/>
        <a:ext cx="1633295" cy="1567738"/>
      </dsp:txXfrm>
    </dsp:sp>
    <dsp:sp modelId="{3AFF4DF7-C08F-4EE4-B827-CF5CB277AA47}">
      <dsp:nvSpPr>
        <dsp:cNvPr id="0" name=""/>
        <dsp:cNvSpPr/>
      </dsp:nvSpPr>
      <dsp:spPr>
        <a:xfrm>
          <a:off x="1896159" y="1303020"/>
          <a:ext cx="1802917" cy="173736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Annual Goals</a:t>
          </a:r>
        </a:p>
      </dsp:txBody>
      <dsp:txXfrm>
        <a:off x="1980970" y="1387831"/>
        <a:ext cx="1633295" cy="1567738"/>
      </dsp:txXfrm>
    </dsp:sp>
    <dsp:sp modelId="{EFDBD666-AF89-4680-B21D-999CED069A54}">
      <dsp:nvSpPr>
        <dsp:cNvPr id="0" name=""/>
        <dsp:cNvSpPr/>
      </dsp:nvSpPr>
      <dsp:spPr>
        <a:xfrm>
          <a:off x="3789222" y="130302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Measuring Progress Toward Annual Goals</a:t>
          </a:r>
        </a:p>
      </dsp:txBody>
      <dsp:txXfrm>
        <a:off x="3874033" y="1387831"/>
        <a:ext cx="1633295" cy="1567738"/>
      </dsp:txXfrm>
    </dsp:sp>
    <dsp:sp modelId="{BBA90D99-3DC3-406D-93CA-F8C8FE36BD37}">
      <dsp:nvSpPr>
        <dsp:cNvPr id="0" name=""/>
        <dsp:cNvSpPr/>
      </dsp:nvSpPr>
      <dsp:spPr>
        <a:xfrm>
          <a:off x="9404209" y="1289173"/>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Date, Frequency, Duration, and Location of Services</a:t>
          </a:r>
        </a:p>
      </dsp:txBody>
      <dsp:txXfrm>
        <a:off x="9489020" y="1373984"/>
        <a:ext cx="1633295" cy="1567738"/>
      </dsp:txXfrm>
    </dsp:sp>
    <dsp:sp modelId="{F4A332CD-657B-4127-B012-A335C67A8EF4}">
      <dsp:nvSpPr>
        <dsp:cNvPr id="0" name=""/>
        <dsp:cNvSpPr/>
      </dsp:nvSpPr>
      <dsp:spPr>
        <a:xfrm>
          <a:off x="5669280" y="133073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Statement of Special Education and Aids and Services</a:t>
          </a:r>
        </a:p>
      </dsp:txBody>
      <dsp:txXfrm>
        <a:off x="5754091" y="1415541"/>
        <a:ext cx="1633295" cy="1567738"/>
      </dsp:txXfrm>
    </dsp:sp>
    <dsp:sp modelId="{C9431E81-7AD1-4F94-B979-F7A3D8AE8740}">
      <dsp:nvSpPr>
        <dsp:cNvPr id="0" name=""/>
        <dsp:cNvSpPr/>
      </dsp:nvSpPr>
      <dsp:spPr>
        <a:xfrm>
          <a:off x="7538285" y="1344577"/>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Participation Outside Regular Education and in State and Districtwide Assessments</a:t>
          </a:r>
        </a:p>
      </dsp:txBody>
      <dsp:txXfrm>
        <a:off x="7623096" y="1429388"/>
        <a:ext cx="1633295" cy="15677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B5B88-3DDC-475C-B8C7-98E8812E68FD}">
      <dsp:nvSpPr>
        <dsp:cNvPr id="0" name=""/>
        <dsp:cNvSpPr/>
      </dsp:nvSpPr>
      <dsp:spPr>
        <a:xfrm>
          <a:off x="221" y="818709"/>
          <a:ext cx="2674084" cy="320890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64140" tIns="0" rIns="264140" bIns="330200" numCol="1" spcCol="1270" anchor="t" anchorCtr="0">
          <a:noAutofit/>
        </a:bodyPr>
        <a:lstStyle/>
        <a:p>
          <a:pPr marL="0" lvl="0" indent="0" algn="l" defTabSz="844550">
            <a:lnSpc>
              <a:spcPct val="90000"/>
            </a:lnSpc>
            <a:spcBef>
              <a:spcPct val="0"/>
            </a:spcBef>
            <a:spcAft>
              <a:spcPct val="35000"/>
            </a:spcAft>
            <a:buNone/>
          </a:pPr>
          <a:r>
            <a:rPr lang="en-US" sz="1900" kern="1200"/>
            <a:t>IDEA outlines seven requirements in all IEPs.</a:t>
          </a:r>
        </a:p>
      </dsp:txBody>
      <dsp:txXfrm>
        <a:off x="221" y="2102269"/>
        <a:ext cx="2674084" cy="1925340"/>
      </dsp:txXfrm>
    </dsp:sp>
    <dsp:sp modelId="{9070FD8E-1E82-4AD6-8D38-849A1D15D77B}">
      <dsp:nvSpPr>
        <dsp:cNvPr id="0" name=""/>
        <dsp:cNvSpPr/>
      </dsp:nvSpPr>
      <dsp:spPr>
        <a:xfrm>
          <a:off x="221" y="818709"/>
          <a:ext cx="2674084" cy="1283560"/>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64140" tIns="165100" rIns="264140"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221" y="818709"/>
        <a:ext cx="2674084" cy="1283560"/>
      </dsp:txXfrm>
    </dsp:sp>
    <dsp:sp modelId="{9D493B0C-E92D-4146-AF12-C3AA31413DF2}">
      <dsp:nvSpPr>
        <dsp:cNvPr id="0" name=""/>
        <dsp:cNvSpPr/>
      </dsp:nvSpPr>
      <dsp:spPr>
        <a:xfrm>
          <a:off x="2888232" y="818709"/>
          <a:ext cx="2674084" cy="320890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64140" tIns="0" rIns="264140" bIns="330200" numCol="1" spcCol="1270" anchor="t" anchorCtr="0">
          <a:noAutofit/>
        </a:bodyPr>
        <a:lstStyle/>
        <a:p>
          <a:pPr marL="0" lvl="0" indent="0" algn="l" defTabSz="844550">
            <a:lnSpc>
              <a:spcPct val="90000"/>
            </a:lnSpc>
            <a:spcBef>
              <a:spcPct val="0"/>
            </a:spcBef>
            <a:spcAft>
              <a:spcPct val="35000"/>
            </a:spcAft>
            <a:buNone/>
          </a:pPr>
          <a:r>
            <a:rPr lang="en-US" sz="1900" b="0" i="0" kern="1200" baseline="0"/>
            <a:t>Clarifying student needs in the PLAAFP statement is critical for the development of a high-quality IEP.</a:t>
          </a:r>
          <a:endParaRPr lang="en-US" sz="1900" kern="1200"/>
        </a:p>
      </dsp:txBody>
      <dsp:txXfrm>
        <a:off x="2888232" y="2102269"/>
        <a:ext cx="2674084" cy="1925340"/>
      </dsp:txXfrm>
    </dsp:sp>
    <dsp:sp modelId="{31857593-ECEA-4793-BE3C-6D27EA30286F}">
      <dsp:nvSpPr>
        <dsp:cNvPr id="0" name=""/>
        <dsp:cNvSpPr/>
      </dsp:nvSpPr>
      <dsp:spPr>
        <a:xfrm>
          <a:off x="2888232" y="818709"/>
          <a:ext cx="2674084" cy="1283560"/>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64140" tIns="165100" rIns="264140"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2888232" y="818709"/>
        <a:ext cx="2674084" cy="1283560"/>
      </dsp:txXfrm>
    </dsp:sp>
    <dsp:sp modelId="{077FA095-17D4-445E-B16D-2604DC201F9E}">
      <dsp:nvSpPr>
        <dsp:cNvPr id="0" name=""/>
        <dsp:cNvSpPr/>
      </dsp:nvSpPr>
      <dsp:spPr>
        <a:xfrm>
          <a:off x="5776243" y="818709"/>
          <a:ext cx="2674084" cy="320890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64140" tIns="0" rIns="264140" bIns="330200" numCol="1" spcCol="1270" anchor="t" anchorCtr="0">
          <a:noAutofit/>
        </a:bodyPr>
        <a:lstStyle/>
        <a:p>
          <a:pPr marL="0" lvl="0" indent="0" algn="l" defTabSz="844550">
            <a:lnSpc>
              <a:spcPct val="90000"/>
            </a:lnSpc>
            <a:spcBef>
              <a:spcPct val="0"/>
            </a:spcBef>
            <a:spcAft>
              <a:spcPct val="35000"/>
            </a:spcAft>
            <a:buNone/>
          </a:pPr>
          <a:r>
            <a:rPr lang="en-US" sz="1900" b="0" i="0" kern="1200" baseline="0"/>
            <a:t>Proposed services and aids should address all of the student needs in the PLAAFP statement.</a:t>
          </a:r>
          <a:endParaRPr lang="en-US" sz="1900" kern="1200"/>
        </a:p>
      </dsp:txBody>
      <dsp:txXfrm>
        <a:off x="5776243" y="2102269"/>
        <a:ext cx="2674084" cy="1925340"/>
      </dsp:txXfrm>
    </dsp:sp>
    <dsp:sp modelId="{BBD168DA-D734-4C60-881A-5342761BE473}">
      <dsp:nvSpPr>
        <dsp:cNvPr id="0" name=""/>
        <dsp:cNvSpPr/>
      </dsp:nvSpPr>
      <dsp:spPr>
        <a:xfrm>
          <a:off x="5776243" y="818709"/>
          <a:ext cx="2674084" cy="1283560"/>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64140" tIns="165100" rIns="264140"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5776243" y="818709"/>
        <a:ext cx="2674084" cy="1283560"/>
      </dsp:txXfrm>
    </dsp:sp>
    <dsp:sp modelId="{E024D870-2255-445A-BA56-CB2637745787}">
      <dsp:nvSpPr>
        <dsp:cNvPr id="0" name=""/>
        <dsp:cNvSpPr/>
      </dsp:nvSpPr>
      <dsp:spPr>
        <a:xfrm>
          <a:off x="8664254" y="818709"/>
          <a:ext cx="2674084" cy="320890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64140" tIns="0" rIns="264140" bIns="330200" numCol="1" spcCol="1270" anchor="t" anchorCtr="0">
          <a:noAutofit/>
        </a:bodyPr>
        <a:lstStyle/>
        <a:p>
          <a:pPr marL="0" lvl="0" indent="0" algn="l" defTabSz="844550">
            <a:lnSpc>
              <a:spcPct val="90000"/>
            </a:lnSpc>
            <a:spcBef>
              <a:spcPct val="0"/>
            </a:spcBef>
            <a:spcAft>
              <a:spcPct val="35000"/>
            </a:spcAft>
            <a:buNone/>
          </a:pPr>
          <a:r>
            <a:rPr lang="en-US" sz="1900" b="0" i="0" kern="1200" baseline="0"/>
            <a:t>Goals should focus on knowledge or skills the student needs to develop to access and progress in the general curriculum. </a:t>
          </a:r>
          <a:endParaRPr lang="en-US" sz="1900" kern="1200"/>
        </a:p>
      </dsp:txBody>
      <dsp:txXfrm>
        <a:off x="8664254" y="2102269"/>
        <a:ext cx="2674084" cy="1925340"/>
      </dsp:txXfrm>
    </dsp:sp>
    <dsp:sp modelId="{FE6F97E9-ADEF-452C-9DEF-22646957601F}">
      <dsp:nvSpPr>
        <dsp:cNvPr id="0" name=""/>
        <dsp:cNvSpPr/>
      </dsp:nvSpPr>
      <dsp:spPr>
        <a:xfrm>
          <a:off x="8664254" y="818709"/>
          <a:ext cx="2674084" cy="1283560"/>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64140" tIns="165100" rIns="264140" bIns="165100" numCol="1" spcCol="1270" anchor="ctr" anchorCtr="0">
          <a:noAutofit/>
        </a:bodyPr>
        <a:lstStyle/>
        <a:p>
          <a:pPr marL="0" lvl="0" indent="0" algn="l" defTabSz="2933700">
            <a:lnSpc>
              <a:spcPct val="90000"/>
            </a:lnSpc>
            <a:spcBef>
              <a:spcPct val="0"/>
            </a:spcBef>
            <a:spcAft>
              <a:spcPct val="35000"/>
            </a:spcAft>
            <a:buNone/>
          </a:pPr>
          <a:r>
            <a:rPr lang="en-US" sz="6600" kern="1200"/>
            <a:t>04</a:t>
          </a:r>
        </a:p>
      </dsp:txBody>
      <dsp:txXfrm>
        <a:off x="8664254" y="818709"/>
        <a:ext cx="2674084" cy="1283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7A051-7810-4BD9-9592-B3BB39DF39C7}">
      <dsp:nvSpPr>
        <dsp:cNvPr id="0" name=""/>
        <dsp:cNvSpPr/>
      </dsp:nvSpPr>
      <dsp:spPr>
        <a:xfrm>
          <a:off x="2380" y="0"/>
          <a:ext cx="3703648" cy="4846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ts val="600"/>
            </a:spcAft>
            <a:buNone/>
          </a:pPr>
          <a:r>
            <a:rPr lang="en-US" sz="2800" b="1" kern="1200"/>
            <a:t>Procedural</a:t>
          </a:r>
        </a:p>
        <a:p>
          <a:pPr marL="0" lvl="0" indent="0" algn="ctr" defTabSz="1244600">
            <a:lnSpc>
              <a:spcPct val="90000"/>
            </a:lnSpc>
            <a:spcBef>
              <a:spcPct val="0"/>
            </a:spcBef>
            <a:spcAft>
              <a:spcPct val="35000"/>
            </a:spcAft>
            <a:buNone/>
          </a:pPr>
          <a:r>
            <a:rPr lang="en-US" sz="2000" kern="1200"/>
            <a:t>In the development of an IEP, has the IEP team complied with the procedures set forth in IDEA? (</a:t>
          </a:r>
          <a:r>
            <a:rPr lang="en-US" sz="2000" i="1" kern="1200"/>
            <a:t>Rowley</a:t>
          </a:r>
          <a:r>
            <a:rPr lang="en-US" sz="2000" kern="1200"/>
            <a:t>)</a:t>
          </a:r>
        </a:p>
      </dsp:txBody>
      <dsp:txXfrm>
        <a:off x="2380" y="1938655"/>
        <a:ext cx="3703648" cy="1938655"/>
      </dsp:txXfrm>
    </dsp:sp>
    <dsp:sp modelId="{36A1B3A8-6195-469C-B29B-8850E449A80B}">
      <dsp:nvSpPr>
        <dsp:cNvPr id="0" name=""/>
        <dsp:cNvSpPr/>
      </dsp:nvSpPr>
      <dsp:spPr>
        <a:xfrm>
          <a:off x="1047239" y="290798"/>
          <a:ext cx="1613930" cy="161393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60398C-079B-4132-A23A-9AEF49F337A3}">
      <dsp:nvSpPr>
        <dsp:cNvPr id="0" name=""/>
        <dsp:cNvSpPr/>
      </dsp:nvSpPr>
      <dsp:spPr>
        <a:xfrm>
          <a:off x="3817138" y="0"/>
          <a:ext cx="3703648" cy="4846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b="1" kern="1200"/>
        </a:p>
        <a:p>
          <a:pPr marL="0" lvl="0" indent="0" algn="ctr" defTabSz="1244600">
            <a:lnSpc>
              <a:spcPct val="90000"/>
            </a:lnSpc>
            <a:spcBef>
              <a:spcPct val="0"/>
            </a:spcBef>
            <a:spcAft>
              <a:spcPts val="600"/>
            </a:spcAft>
            <a:buNone/>
          </a:pPr>
          <a:r>
            <a:rPr lang="en-US" sz="2800" b="1" kern="1200"/>
            <a:t>Substantive</a:t>
          </a:r>
        </a:p>
        <a:p>
          <a:pPr marL="0" lvl="0" indent="0" algn="ctr" defTabSz="1244600">
            <a:lnSpc>
              <a:spcPct val="90000"/>
            </a:lnSpc>
            <a:spcBef>
              <a:spcPct val="0"/>
            </a:spcBef>
            <a:spcAft>
              <a:spcPct val="35000"/>
            </a:spcAft>
            <a:buNone/>
          </a:pPr>
          <a:r>
            <a:rPr lang="en-US" sz="2000" kern="1200"/>
            <a:t>Is the IEP reasonably calculated to enable the child to make progress that is appropriate in light of the child’s circumstances? (</a:t>
          </a:r>
          <a:r>
            <a:rPr lang="en-US" sz="2000" i="1" kern="1200"/>
            <a:t>Endrew F.</a:t>
          </a:r>
          <a:r>
            <a:rPr lang="en-US" sz="2000" kern="1200"/>
            <a:t>)</a:t>
          </a:r>
        </a:p>
        <a:p>
          <a:pPr marL="0" lvl="0" indent="0" algn="ctr" defTabSz="1244600">
            <a:lnSpc>
              <a:spcPct val="90000"/>
            </a:lnSpc>
            <a:spcBef>
              <a:spcPct val="0"/>
            </a:spcBef>
            <a:spcAft>
              <a:spcPct val="35000"/>
            </a:spcAft>
            <a:buNone/>
          </a:pPr>
          <a:endParaRPr lang="en-US" sz="1700" kern="1200"/>
        </a:p>
      </dsp:txBody>
      <dsp:txXfrm>
        <a:off x="3817138" y="1938655"/>
        <a:ext cx="3703648" cy="1938655"/>
      </dsp:txXfrm>
    </dsp:sp>
    <dsp:sp modelId="{D44892C1-96B6-45BB-98CF-44902FC55AA8}">
      <dsp:nvSpPr>
        <dsp:cNvPr id="0" name=""/>
        <dsp:cNvSpPr/>
      </dsp:nvSpPr>
      <dsp:spPr>
        <a:xfrm>
          <a:off x="4861997" y="290798"/>
          <a:ext cx="1613930" cy="161393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C230CC-1DC8-440F-8F94-2267BF883518}">
      <dsp:nvSpPr>
        <dsp:cNvPr id="0" name=""/>
        <dsp:cNvSpPr/>
      </dsp:nvSpPr>
      <dsp:spPr>
        <a:xfrm>
          <a:off x="7631896" y="0"/>
          <a:ext cx="3703648" cy="4846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411480" rIns="199136" bIns="199136" numCol="1" spcCol="1270" anchor="ctr" anchorCtr="0">
          <a:noAutofit/>
        </a:bodyPr>
        <a:lstStyle/>
        <a:p>
          <a:pPr marL="0" lvl="0" indent="0" algn="ctr" defTabSz="1244600">
            <a:lnSpc>
              <a:spcPct val="90000"/>
            </a:lnSpc>
            <a:spcBef>
              <a:spcPct val="0"/>
            </a:spcBef>
            <a:spcAft>
              <a:spcPts val="600"/>
            </a:spcAft>
            <a:buNone/>
          </a:pPr>
          <a:r>
            <a:rPr lang="en-US" sz="2800" b="1" kern="1200"/>
            <a:t>Implementation</a:t>
          </a:r>
        </a:p>
        <a:p>
          <a:pPr marL="0" lvl="0" indent="0" algn="ctr" defTabSz="1244600">
            <a:lnSpc>
              <a:spcPct val="90000"/>
            </a:lnSpc>
            <a:spcBef>
              <a:spcPct val="0"/>
            </a:spcBef>
            <a:spcAft>
              <a:spcPct val="35000"/>
            </a:spcAft>
            <a:buNone/>
          </a:pPr>
          <a:r>
            <a:rPr lang="en-US" sz="2000" kern="1200"/>
            <a:t>In implementing the IEP, were the instructional services and supports outlined in the IEP provided as agreed on during the IEP process? </a:t>
          </a:r>
          <a:endParaRPr lang="en-US" sz="2000" b="0" kern="1200"/>
        </a:p>
      </dsp:txBody>
      <dsp:txXfrm>
        <a:off x="7631896" y="1938655"/>
        <a:ext cx="3703648" cy="1938655"/>
      </dsp:txXfrm>
    </dsp:sp>
    <dsp:sp modelId="{2AD4F726-84B9-456F-985A-E0DF07732955}">
      <dsp:nvSpPr>
        <dsp:cNvPr id="0" name=""/>
        <dsp:cNvSpPr/>
      </dsp:nvSpPr>
      <dsp:spPr>
        <a:xfrm>
          <a:off x="8676755" y="290798"/>
          <a:ext cx="1613930" cy="161393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EFE8B3-04CF-461E-B601-68D60A142E29}">
      <dsp:nvSpPr>
        <dsp:cNvPr id="0" name=""/>
        <dsp:cNvSpPr/>
      </dsp:nvSpPr>
      <dsp:spPr>
        <a:xfrm>
          <a:off x="423371" y="3981731"/>
          <a:ext cx="10430891" cy="864906"/>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343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303020"/>
          <a:ext cx="1802917" cy="1737360"/>
        </a:xfrm>
        <a:prstGeom prst="roundRect">
          <a:avLst/>
        </a:prstGeom>
        <a:solidFill>
          <a:schemeClr val="accent1"/>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PLAAFP</a:t>
          </a:r>
        </a:p>
      </dsp:txBody>
      <dsp:txXfrm>
        <a:off x="87907" y="1387831"/>
        <a:ext cx="1633295" cy="1567738"/>
      </dsp:txXfrm>
    </dsp:sp>
    <dsp:sp modelId="{3AFF4DF7-C08F-4EE4-B827-CF5CB277AA47}">
      <dsp:nvSpPr>
        <dsp:cNvPr id="0" name=""/>
        <dsp:cNvSpPr/>
      </dsp:nvSpPr>
      <dsp:spPr>
        <a:xfrm>
          <a:off x="1896159" y="1303020"/>
          <a:ext cx="1802917" cy="173736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Annual Goals</a:t>
          </a:r>
        </a:p>
      </dsp:txBody>
      <dsp:txXfrm>
        <a:off x="1980970" y="1387831"/>
        <a:ext cx="1633295" cy="1567738"/>
      </dsp:txXfrm>
    </dsp:sp>
    <dsp:sp modelId="{EFDBD666-AF89-4680-B21D-999CED069A54}">
      <dsp:nvSpPr>
        <dsp:cNvPr id="0" name=""/>
        <dsp:cNvSpPr/>
      </dsp:nvSpPr>
      <dsp:spPr>
        <a:xfrm>
          <a:off x="3789222" y="130302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Measuring Progress Toward Annual Goals</a:t>
          </a:r>
        </a:p>
      </dsp:txBody>
      <dsp:txXfrm>
        <a:off x="3874033" y="1387831"/>
        <a:ext cx="1633295" cy="1567738"/>
      </dsp:txXfrm>
    </dsp:sp>
    <dsp:sp modelId="{BBA90D99-3DC3-406D-93CA-F8C8FE36BD37}">
      <dsp:nvSpPr>
        <dsp:cNvPr id="0" name=""/>
        <dsp:cNvSpPr/>
      </dsp:nvSpPr>
      <dsp:spPr>
        <a:xfrm>
          <a:off x="9404209" y="1356443"/>
          <a:ext cx="1802917" cy="1720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Date, Frequency, Duration, and Location of Services</a:t>
          </a:r>
        </a:p>
      </dsp:txBody>
      <dsp:txXfrm>
        <a:off x="9488213" y="1440447"/>
        <a:ext cx="1634909" cy="1552812"/>
      </dsp:txXfrm>
    </dsp:sp>
    <dsp:sp modelId="{F4A332CD-657B-4127-B012-A335C67A8EF4}">
      <dsp:nvSpPr>
        <dsp:cNvPr id="0" name=""/>
        <dsp:cNvSpPr/>
      </dsp:nvSpPr>
      <dsp:spPr>
        <a:xfrm>
          <a:off x="5669280" y="133073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Statement of Special Education and Aids and Services</a:t>
          </a:r>
        </a:p>
      </dsp:txBody>
      <dsp:txXfrm>
        <a:off x="5754091" y="1415541"/>
        <a:ext cx="1633295" cy="1567738"/>
      </dsp:txXfrm>
    </dsp:sp>
    <dsp:sp modelId="{C9431E81-7AD1-4F94-B979-F7A3D8AE8740}">
      <dsp:nvSpPr>
        <dsp:cNvPr id="0" name=""/>
        <dsp:cNvSpPr/>
      </dsp:nvSpPr>
      <dsp:spPr>
        <a:xfrm>
          <a:off x="7538285" y="1344577"/>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Participation Outside Regular Education and in State and Districtwide Assessments</a:t>
          </a:r>
        </a:p>
      </dsp:txBody>
      <dsp:txXfrm>
        <a:off x="7623096" y="1429388"/>
        <a:ext cx="1633295" cy="15677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B5CD7-D0DD-4CDA-A53C-18C2947EDB9F}">
      <dsp:nvSpPr>
        <dsp:cNvPr id="0" name=""/>
        <dsp:cNvSpPr/>
      </dsp:nvSpPr>
      <dsp:spPr>
        <a:xfrm>
          <a:off x="4596875" y="1806699"/>
          <a:ext cx="1245076" cy="1635385"/>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4779212" y="2046196"/>
        <a:ext cx="880402" cy="1156391"/>
      </dsp:txXfrm>
    </dsp:sp>
    <dsp:sp modelId="{92AD054B-FFA8-42BF-A0E2-0FC39D71AA3C}">
      <dsp:nvSpPr>
        <dsp:cNvPr id="0" name=""/>
        <dsp:cNvSpPr/>
      </dsp:nvSpPr>
      <dsp:spPr>
        <a:xfrm rot="16200000">
          <a:off x="5038542" y="1614600"/>
          <a:ext cx="361743" cy="22455"/>
        </a:xfrm>
        <a:custGeom>
          <a:avLst/>
          <a:gdLst/>
          <a:ahLst/>
          <a:cxnLst/>
          <a:rect l="0" t="0" r="0" b="0"/>
          <a:pathLst>
            <a:path>
              <a:moveTo>
                <a:pt x="0" y="11227"/>
              </a:moveTo>
              <a:lnTo>
                <a:pt x="361743"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10370" y="1616784"/>
        <a:ext cx="18087" cy="18087"/>
      </dsp:txXfrm>
    </dsp:sp>
    <dsp:sp modelId="{73B268C9-D7B6-47B5-B930-314237D2BCF8}">
      <dsp:nvSpPr>
        <dsp:cNvPr id="0" name=""/>
        <dsp:cNvSpPr/>
      </dsp:nvSpPr>
      <dsp:spPr>
        <a:xfrm>
          <a:off x="4445743" y="-102383"/>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Present Levels of Academic Achievement and Functional Performance (PLAAFP)</a:t>
          </a:r>
        </a:p>
      </dsp:txBody>
      <dsp:txXfrm>
        <a:off x="4672346" y="124220"/>
        <a:ext cx="1094134" cy="1094134"/>
      </dsp:txXfrm>
    </dsp:sp>
    <dsp:sp modelId="{9DFCE182-F8FB-4025-9154-76859B77A1B6}">
      <dsp:nvSpPr>
        <dsp:cNvPr id="0" name=""/>
        <dsp:cNvSpPr/>
      </dsp:nvSpPr>
      <dsp:spPr>
        <a:xfrm rot="19947924">
          <a:off x="5733338" y="2047436"/>
          <a:ext cx="1142457" cy="22455"/>
        </a:xfrm>
        <a:custGeom>
          <a:avLst/>
          <a:gdLst/>
          <a:ahLst/>
          <a:cxnLst/>
          <a:rect l="0" t="0" r="0" b="0"/>
          <a:pathLst>
            <a:path>
              <a:moveTo>
                <a:pt x="0" y="11227"/>
              </a:moveTo>
              <a:lnTo>
                <a:pt x="1142457"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76006" y="2030102"/>
        <a:ext cx="57122" cy="57122"/>
      </dsp:txXfrm>
    </dsp:sp>
    <dsp:sp modelId="{0EDD038D-C0FE-4D23-AAC8-393FDAF4B584}">
      <dsp:nvSpPr>
        <dsp:cNvPr id="0" name=""/>
        <dsp:cNvSpPr/>
      </dsp:nvSpPr>
      <dsp:spPr>
        <a:xfrm>
          <a:off x="6723462" y="663268"/>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Measurable Annual Goals</a:t>
          </a:r>
        </a:p>
      </dsp:txBody>
      <dsp:txXfrm>
        <a:off x="6950065" y="889871"/>
        <a:ext cx="1094134" cy="1094134"/>
      </dsp:txXfrm>
    </dsp:sp>
    <dsp:sp modelId="{05A40E1F-7A0B-45BD-83EC-81385F0D805C}">
      <dsp:nvSpPr>
        <dsp:cNvPr id="0" name=""/>
        <dsp:cNvSpPr/>
      </dsp:nvSpPr>
      <dsp:spPr>
        <a:xfrm rot="854897">
          <a:off x="5807125" y="2956470"/>
          <a:ext cx="1528455" cy="22455"/>
        </a:xfrm>
        <a:custGeom>
          <a:avLst/>
          <a:gdLst/>
          <a:ahLst/>
          <a:cxnLst/>
          <a:rect l="0" t="0" r="0" b="0"/>
          <a:pathLst>
            <a:path>
              <a:moveTo>
                <a:pt x="0" y="11227"/>
              </a:moveTo>
              <a:lnTo>
                <a:pt x="1528455"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33141" y="2929487"/>
        <a:ext cx="76422" cy="76422"/>
      </dsp:txXfrm>
    </dsp:sp>
    <dsp:sp modelId="{42869F7B-B3E4-428D-848E-C0D4BCCC5563}">
      <dsp:nvSpPr>
        <dsp:cNvPr id="0" name=""/>
        <dsp:cNvSpPr/>
      </dsp:nvSpPr>
      <dsp:spPr>
        <a:xfrm>
          <a:off x="7288272" y="2572542"/>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Measuring Progress Toward Annual Goals</a:t>
          </a:r>
        </a:p>
      </dsp:txBody>
      <dsp:txXfrm>
        <a:off x="7514875" y="2799145"/>
        <a:ext cx="1094134" cy="1094134"/>
      </dsp:txXfrm>
    </dsp:sp>
    <dsp:sp modelId="{E2AE8FA7-2DD2-4E1F-A3FB-4A1DE4F739FD}">
      <dsp:nvSpPr>
        <dsp:cNvPr id="0" name=""/>
        <dsp:cNvSpPr/>
      </dsp:nvSpPr>
      <dsp:spPr>
        <a:xfrm rot="3410177">
          <a:off x="5539416" y="3391580"/>
          <a:ext cx="377348" cy="22455"/>
        </a:xfrm>
        <a:custGeom>
          <a:avLst/>
          <a:gdLst/>
          <a:ahLst/>
          <a:cxnLst/>
          <a:rect l="0" t="0" r="0" b="0"/>
          <a:pathLst>
            <a:path>
              <a:moveTo>
                <a:pt x="0" y="11227"/>
              </a:moveTo>
              <a:lnTo>
                <a:pt x="377348"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18657" y="3393374"/>
        <a:ext cx="18867" cy="18867"/>
      </dsp:txXfrm>
    </dsp:sp>
    <dsp:sp modelId="{B3D01A1E-BDC1-42A8-A0C4-8EC659A89B80}">
      <dsp:nvSpPr>
        <dsp:cNvPr id="0" name=""/>
        <dsp:cNvSpPr/>
      </dsp:nvSpPr>
      <dsp:spPr>
        <a:xfrm>
          <a:off x="5480855" y="3434726"/>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Statement of Special Education and Aids and Services</a:t>
          </a:r>
        </a:p>
      </dsp:txBody>
      <dsp:txXfrm>
        <a:off x="5707458" y="3661329"/>
        <a:ext cx="1094134" cy="1094134"/>
      </dsp:txXfrm>
    </dsp:sp>
    <dsp:sp modelId="{0C409C43-B1FF-4612-805A-6ACCA05FFEB1}">
      <dsp:nvSpPr>
        <dsp:cNvPr id="0" name=""/>
        <dsp:cNvSpPr/>
      </dsp:nvSpPr>
      <dsp:spPr>
        <a:xfrm rot="8216594">
          <a:off x="4034129" y="3354612"/>
          <a:ext cx="783514" cy="22455"/>
        </a:xfrm>
        <a:custGeom>
          <a:avLst/>
          <a:gdLst/>
          <a:ahLst/>
          <a:cxnLst/>
          <a:rect l="0" t="0" r="0" b="0"/>
          <a:pathLst>
            <a:path>
              <a:moveTo>
                <a:pt x="0" y="11227"/>
              </a:moveTo>
              <a:lnTo>
                <a:pt x="783514"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406298" y="3346252"/>
        <a:ext cx="39175" cy="39175"/>
      </dsp:txXfrm>
    </dsp:sp>
    <dsp:sp modelId="{4071FF53-7A8A-46ED-BFCE-A35C3BD3270A}">
      <dsp:nvSpPr>
        <dsp:cNvPr id="0" name=""/>
        <dsp:cNvSpPr/>
      </dsp:nvSpPr>
      <dsp:spPr>
        <a:xfrm>
          <a:off x="2800664" y="3387833"/>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Explanation of Education Setting</a:t>
          </a:r>
        </a:p>
      </dsp:txBody>
      <dsp:txXfrm>
        <a:off x="3027267" y="3614436"/>
        <a:ext cx="1094134" cy="1094134"/>
      </dsp:txXfrm>
    </dsp:sp>
    <dsp:sp modelId="{FBFC58B3-B8E2-4B02-88E4-F12905F180BC}">
      <dsp:nvSpPr>
        <dsp:cNvPr id="0" name=""/>
        <dsp:cNvSpPr/>
      </dsp:nvSpPr>
      <dsp:spPr>
        <a:xfrm rot="10582935">
          <a:off x="2454817" y="2720151"/>
          <a:ext cx="2144915" cy="22455"/>
        </a:xfrm>
        <a:custGeom>
          <a:avLst/>
          <a:gdLst/>
          <a:ahLst/>
          <a:cxnLst/>
          <a:rect l="0" t="0" r="0" b="0"/>
          <a:pathLst>
            <a:path>
              <a:moveTo>
                <a:pt x="0" y="11227"/>
              </a:moveTo>
              <a:lnTo>
                <a:pt x="2144915"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3473652" y="2677756"/>
        <a:ext cx="107245" cy="107245"/>
      </dsp:txXfrm>
    </dsp:sp>
    <dsp:sp modelId="{A92B8256-B8D6-4AF1-BBB8-EE3E86060965}">
      <dsp:nvSpPr>
        <dsp:cNvPr id="0" name=""/>
        <dsp:cNvSpPr/>
      </dsp:nvSpPr>
      <dsp:spPr>
        <a:xfrm>
          <a:off x="911155" y="2074198"/>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Participation in Assessment</a:t>
          </a:r>
        </a:p>
      </dsp:txBody>
      <dsp:txXfrm>
        <a:off x="1137758" y="2300801"/>
        <a:ext cx="1094134" cy="1094134"/>
      </dsp:txXfrm>
    </dsp:sp>
    <dsp:sp modelId="{4423F9E6-8A17-4E5D-80C4-612D701752AE}">
      <dsp:nvSpPr>
        <dsp:cNvPr id="0" name=""/>
        <dsp:cNvSpPr/>
      </dsp:nvSpPr>
      <dsp:spPr>
        <a:xfrm rot="12643066">
          <a:off x="3673774" y="2007395"/>
          <a:ext cx="1052255" cy="22455"/>
        </a:xfrm>
        <a:custGeom>
          <a:avLst/>
          <a:gdLst/>
          <a:ahLst/>
          <a:cxnLst/>
          <a:rect l="0" t="0" r="0" b="0"/>
          <a:pathLst>
            <a:path>
              <a:moveTo>
                <a:pt x="0" y="11227"/>
              </a:moveTo>
              <a:lnTo>
                <a:pt x="1052255"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173596" y="1992316"/>
        <a:ext cx="52612" cy="52612"/>
      </dsp:txXfrm>
    </dsp:sp>
    <dsp:sp modelId="{63203EE4-37A3-41A3-B72B-BD9864DA0520}">
      <dsp:nvSpPr>
        <dsp:cNvPr id="0" name=""/>
        <dsp:cNvSpPr/>
      </dsp:nvSpPr>
      <dsp:spPr>
        <a:xfrm>
          <a:off x="2308803" y="581003"/>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Date, Frequency, Duration, and Location of Services</a:t>
          </a:r>
        </a:p>
      </dsp:txBody>
      <dsp:txXfrm>
        <a:off x="2535406" y="807606"/>
        <a:ext cx="1094134" cy="10941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BB48B-39D4-439B-B2EB-8C3E9676DF2F}">
      <dsp:nvSpPr>
        <dsp:cNvPr id="0" name=""/>
        <dsp:cNvSpPr/>
      </dsp:nvSpPr>
      <dsp:spPr>
        <a:xfrm>
          <a:off x="3378545" y="1362443"/>
          <a:ext cx="1693402" cy="1693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Academic Achievement</a:t>
          </a:r>
        </a:p>
      </dsp:txBody>
      <dsp:txXfrm>
        <a:off x="3626538" y="1610436"/>
        <a:ext cx="1197416" cy="1197416"/>
      </dsp:txXfrm>
    </dsp:sp>
    <dsp:sp modelId="{093BFFBD-0EEA-4E5B-9F66-089DE3C91608}">
      <dsp:nvSpPr>
        <dsp:cNvPr id="0" name=""/>
        <dsp:cNvSpPr/>
      </dsp:nvSpPr>
      <dsp:spPr>
        <a:xfrm rot="10800000">
          <a:off x="2352361" y="2027845"/>
          <a:ext cx="969744" cy="3625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9DF774-A967-4CBB-814D-DBCBF323ACC7}">
      <dsp:nvSpPr>
        <dsp:cNvPr id="0" name=""/>
        <dsp:cNvSpPr/>
      </dsp:nvSpPr>
      <dsp:spPr>
        <a:xfrm>
          <a:off x="1852911" y="1809584"/>
          <a:ext cx="998900" cy="799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Reading</a:t>
          </a:r>
        </a:p>
      </dsp:txBody>
      <dsp:txXfrm>
        <a:off x="1876316" y="1832989"/>
        <a:ext cx="952090" cy="752310"/>
      </dsp:txXfrm>
    </dsp:sp>
    <dsp:sp modelId="{F08C9EF0-B7E2-4BB8-BCCB-31E730C8C217}">
      <dsp:nvSpPr>
        <dsp:cNvPr id="0" name=""/>
        <dsp:cNvSpPr/>
      </dsp:nvSpPr>
      <dsp:spPr>
        <a:xfrm rot="13500000">
          <a:off x="2758901" y="1046371"/>
          <a:ext cx="969744" cy="3625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9AF10D-D769-4AC7-A009-AE716D38EB42}">
      <dsp:nvSpPr>
        <dsp:cNvPr id="0" name=""/>
        <dsp:cNvSpPr/>
      </dsp:nvSpPr>
      <dsp:spPr>
        <a:xfrm>
          <a:off x="2401466" y="485254"/>
          <a:ext cx="998900" cy="799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Writing</a:t>
          </a:r>
        </a:p>
      </dsp:txBody>
      <dsp:txXfrm>
        <a:off x="2424871" y="508659"/>
        <a:ext cx="952090" cy="752310"/>
      </dsp:txXfrm>
    </dsp:sp>
    <dsp:sp modelId="{7BD81919-C18C-4AA6-8728-539B62512AF9}">
      <dsp:nvSpPr>
        <dsp:cNvPr id="0" name=""/>
        <dsp:cNvSpPr/>
      </dsp:nvSpPr>
      <dsp:spPr>
        <a:xfrm rot="16200000">
          <a:off x="3740374" y="639831"/>
          <a:ext cx="969744" cy="3625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E10E00-6559-4EAE-8110-EE5469A5CED1}">
      <dsp:nvSpPr>
        <dsp:cNvPr id="0" name=""/>
        <dsp:cNvSpPr/>
      </dsp:nvSpPr>
      <dsp:spPr>
        <a:xfrm>
          <a:off x="3725796" y="-63300"/>
          <a:ext cx="998900" cy="799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Math</a:t>
          </a:r>
        </a:p>
      </dsp:txBody>
      <dsp:txXfrm>
        <a:off x="3749201" y="-39895"/>
        <a:ext cx="952090" cy="752310"/>
      </dsp:txXfrm>
    </dsp:sp>
    <dsp:sp modelId="{4E8B88E3-4C09-40F0-8771-FFB98EA33FE4}">
      <dsp:nvSpPr>
        <dsp:cNvPr id="0" name=""/>
        <dsp:cNvSpPr/>
      </dsp:nvSpPr>
      <dsp:spPr>
        <a:xfrm rot="18900000">
          <a:off x="4721848" y="1046371"/>
          <a:ext cx="969744" cy="3625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1192F-9D76-4DFD-9EDC-38D5D27E06C4}">
      <dsp:nvSpPr>
        <dsp:cNvPr id="0" name=""/>
        <dsp:cNvSpPr/>
      </dsp:nvSpPr>
      <dsp:spPr>
        <a:xfrm>
          <a:off x="5050126" y="485254"/>
          <a:ext cx="998900" cy="799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Science</a:t>
          </a:r>
        </a:p>
      </dsp:txBody>
      <dsp:txXfrm>
        <a:off x="5073531" y="508659"/>
        <a:ext cx="952090" cy="752310"/>
      </dsp:txXfrm>
    </dsp:sp>
    <dsp:sp modelId="{5997EC8E-04AE-436C-9039-7AEBEF2E2CBA}">
      <dsp:nvSpPr>
        <dsp:cNvPr id="0" name=""/>
        <dsp:cNvSpPr/>
      </dsp:nvSpPr>
      <dsp:spPr>
        <a:xfrm>
          <a:off x="5128388" y="2027845"/>
          <a:ext cx="969744" cy="3625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35AD0F-E8AA-492C-92D6-2E353B45C024}">
      <dsp:nvSpPr>
        <dsp:cNvPr id="0" name=""/>
        <dsp:cNvSpPr/>
      </dsp:nvSpPr>
      <dsp:spPr>
        <a:xfrm>
          <a:off x="5598682" y="1809584"/>
          <a:ext cx="998900" cy="799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History</a:t>
          </a:r>
        </a:p>
      </dsp:txBody>
      <dsp:txXfrm>
        <a:off x="5622087" y="1832989"/>
        <a:ext cx="952090" cy="752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BB48B-39D4-439B-B2EB-8C3E9676DF2F}">
      <dsp:nvSpPr>
        <dsp:cNvPr id="0" name=""/>
        <dsp:cNvSpPr/>
      </dsp:nvSpPr>
      <dsp:spPr>
        <a:xfrm>
          <a:off x="2826897" y="2459006"/>
          <a:ext cx="2713214" cy="2713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Functional Performance</a:t>
          </a:r>
        </a:p>
      </dsp:txBody>
      <dsp:txXfrm>
        <a:off x="3224238" y="2856347"/>
        <a:ext cx="1918532" cy="1918532"/>
      </dsp:txXfrm>
    </dsp:sp>
    <dsp:sp modelId="{093BFFBD-0EEA-4E5B-9F66-089DE3C91608}">
      <dsp:nvSpPr>
        <dsp:cNvPr id="0" name=""/>
        <dsp:cNvSpPr/>
      </dsp:nvSpPr>
      <dsp:spPr>
        <a:xfrm rot="10774217">
          <a:off x="651935" y="3570316"/>
          <a:ext cx="2055405" cy="52815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9DF774-A967-4CBB-814D-DBCBF323ACC7}">
      <dsp:nvSpPr>
        <dsp:cNvPr id="0" name=""/>
        <dsp:cNvSpPr/>
      </dsp:nvSpPr>
      <dsp:spPr>
        <a:xfrm>
          <a:off x="3357" y="3323214"/>
          <a:ext cx="1297213" cy="1037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Dressing</a:t>
          </a:r>
        </a:p>
      </dsp:txBody>
      <dsp:txXfrm>
        <a:off x="33752" y="3353609"/>
        <a:ext cx="1236423" cy="976980"/>
      </dsp:txXfrm>
    </dsp:sp>
    <dsp:sp modelId="{F08C9EF0-B7E2-4BB8-BCCB-31E730C8C217}">
      <dsp:nvSpPr>
        <dsp:cNvPr id="0" name=""/>
        <dsp:cNvSpPr/>
      </dsp:nvSpPr>
      <dsp:spPr>
        <a:xfrm rot="12319552">
          <a:off x="903446" y="2483036"/>
          <a:ext cx="2044528" cy="52815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9AF10D-D769-4AC7-A009-AE716D38EB42}">
      <dsp:nvSpPr>
        <dsp:cNvPr id="0" name=""/>
        <dsp:cNvSpPr/>
      </dsp:nvSpPr>
      <dsp:spPr>
        <a:xfrm>
          <a:off x="353090" y="1790936"/>
          <a:ext cx="1297213" cy="1037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Eating</a:t>
          </a:r>
        </a:p>
      </dsp:txBody>
      <dsp:txXfrm>
        <a:off x="383485" y="1821331"/>
        <a:ext cx="1236423" cy="976980"/>
      </dsp:txXfrm>
    </dsp:sp>
    <dsp:sp modelId="{7BD81919-C18C-4AA6-8728-539B62512AF9}">
      <dsp:nvSpPr>
        <dsp:cNvPr id="0" name=""/>
        <dsp:cNvSpPr/>
      </dsp:nvSpPr>
      <dsp:spPr>
        <a:xfrm rot="13869544">
          <a:off x="1602115" y="1609779"/>
          <a:ext cx="2035779" cy="52815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E10E00-6559-4EAE-8110-EE5469A5CED1}">
      <dsp:nvSpPr>
        <dsp:cNvPr id="0" name=""/>
        <dsp:cNvSpPr/>
      </dsp:nvSpPr>
      <dsp:spPr>
        <a:xfrm>
          <a:off x="1333018" y="562145"/>
          <a:ext cx="1297213" cy="1037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Toileting</a:t>
          </a:r>
        </a:p>
      </dsp:txBody>
      <dsp:txXfrm>
        <a:off x="1363413" y="592540"/>
        <a:ext cx="1236423" cy="976980"/>
      </dsp:txXfrm>
    </dsp:sp>
    <dsp:sp modelId="{4E8B88E3-4C09-40F0-8771-FFB98EA33FE4}">
      <dsp:nvSpPr>
        <dsp:cNvPr id="0" name=""/>
        <dsp:cNvSpPr/>
      </dsp:nvSpPr>
      <dsp:spPr>
        <a:xfrm rot="15422792">
          <a:off x="2609830" y="1124643"/>
          <a:ext cx="2030914" cy="52815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1192F-9D76-4DFD-9EDC-38D5D27E06C4}">
      <dsp:nvSpPr>
        <dsp:cNvPr id="0" name=""/>
        <dsp:cNvSpPr/>
      </dsp:nvSpPr>
      <dsp:spPr>
        <a:xfrm>
          <a:off x="2749056" y="-119782"/>
          <a:ext cx="1297213" cy="1037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Behavior</a:t>
          </a:r>
        </a:p>
      </dsp:txBody>
      <dsp:txXfrm>
        <a:off x="2779451" y="-89387"/>
        <a:ext cx="1236423" cy="976980"/>
      </dsp:txXfrm>
    </dsp:sp>
    <dsp:sp modelId="{5997EC8E-04AE-436C-9039-7AEBEF2E2CBA}">
      <dsp:nvSpPr>
        <dsp:cNvPr id="0" name=""/>
        <dsp:cNvSpPr/>
      </dsp:nvSpPr>
      <dsp:spPr>
        <a:xfrm rot="16977208">
          <a:off x="3726264" y="1124643"/>
          <a:ext cx="2030914" cy="52815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35AD0F-E8AA-492C-92D6-2E353B45C024}">
      <dsp:nvSpPr>
        <dsp:cNvPr id="0" name=""/>
        <dsp:cNvSpPr/>
      </dsp:nvSpPr>
      <dsp:spPr>
        <a:xfrm>
          <a:off x="4320739" y="-119782"/>
          <a:ext cx="1297213" cy="1037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Social Skills</a:t>
          </a:r>
        </a:p>
      </dsp:txBody>
      <dsp:txXfrm>
        <a:off x="4351134" y="-89387"/>
        <a:ext cx="1236423" cy="976980"/>
      </dsp:txXfrm>
    </dsp:sp>
    <dsp:sp modelId="{29027CAA-632E-4DFE-9878-3EE38624BE71}">
      <dsp:nvSpPr>
        <dsp:cNvPr id="0" name=""/>
        <dsp:cNvSpPr/>
      </dsp:nvSpPr>
      <dsp:spPr>
        <a:xfrm rot="18530456">
          <a:off x="4729113" y="1609779"/>
          <a:ext cx="2035779" cy="52815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ED4597-A1CA-4BBD-A496-74713F8004FC}">
      <dsp:nvSpPr>
        <dsp:cNvPr id="0" name=""/>
        <dsp:cNvSpPr/>
      </dsp:nvSpPr>
      <dsp:spPr>
        <a:xfrm>
          <a:off x="5736777" y="562145"/>
          <a:ext cx="1297213" cy="1037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Communication Skills</a:t>
          </a:r>
        </a:p>
      </dsp:txBody>
      <dsp:txXfrm>
        <a:off x="5767172" y="592540"/>
        <a:ext cx="1236423" cy="976980"/>
      </dsp:txXfrm>
    </dsp:sp>
    <dsp:sp modelId="{AB0141E7-3A45-4D27-BA01-BA87C2989301}">
      <dsp:nvSpPr>
        <dsp:cNvPr id="0" name=""/>
        <dsp:cNvSpPr/>
      </dsp:nvSpPr>
      <dsp:spPr>
        <a:xfrm rot="20080448">
          <a:off x="5419034" y="2483036"/>
          <a:ext cx="2044528" cy="52815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5E700A-1994-4C88-96BD-6B2D1D31A646}">
      <dsp:nvSpPr>
        <dsp:cNvPr id="0" name=""/>
        <dsp:cNvSpPr/>
      </dsp:nvSpPr>
      <dsp:spPr>
        <a:xfrm>
          <a:off x="6716705" y="1790936"/>
          <a:ext cx="1297213" cy="1037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Mobility</a:t>
          </a:r>
        </a:p>
      </dsp:txBody>
      <dsp:txXfrm>
        <a:off x="6747100" y="1821331"/>
        <a:ext cx="1236423" cy="976980"/>
      </dsp:txXfrm>
    </dsp:sp>
    <dsp:sp modelId="{F05C2639-E090-4695-A220-6211CEA93F12}">
      <dsp:nvSpPr>
        <dsp:cNvPr id="0" name=""/>
        <dsp:cNvSpPr/>
      </dsp:nvSpPr>
      <dsp:spPr>
        <a:xfrm rot="25783">
          <a:off x="5659667" y="3570316"/>
          <a:ext cx="2055405" cy="52815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89D999-DBC0-442F-93D6-E73562C1A7CA}">
      <dsp:nvSpPr>
        <dsp:cNvPr id="0" name=""/>
        <dsp:cNvSpPr/>
      </dsp:nvSpPr>
      <dsp:spPr>
        <a:xfrm>
          <a:off x="7066438" y="3323214"/>
          <a:ext cx="1297213" cy="1037770"/>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Executive Functioning</a:t>
          </a:r>
        </a:p>
      </dsp:txBody>
      <dsp:txXfrm>
        <a:off x="7096833" y="3353609"/>
        <a:ext cx="1236423" cy="9769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C742D-E697-4C7E-AB91-2163E9C10C4C}">
      <dsp:nvSpPr>
        <dsp:cNvPr id="0" name=""/>
        <dsp:cNvSpPr/>
      </dsp:nvSpPr>
      <dsp:spPr>
        <a:xfrm>
          <a:off x="0" y="560355"/>
          <a:ext cx="11338560" cy="16810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FBC028-410C-4157-B3CF-DB56B0C9E98A}">
      <dsp:nvSpPr>
        <dsp:cNvPr id="0" name=""/>
        <dsp:cNvSpPr/>
      </dsp:nvSpPr>
      <dsp:spPr>
        <a:xfrm>
          <a:off x="508522" y="938595"/>
          <a:ext cx="924586" cy="92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54F982-B382-4A02-8C1E-CF7F7B6E5D56}">
      <dsp:nvSpPr>
        <dsp:cNvPr id="0" name=""/>
        <dsp:cNvSpPr/>
      </dsp:nvSpPr>
      <dsp:spPr>
        <a:xfrm>
          <a:off x="1941632" y="560355"/>
          <a:ext cx="9396927" cy="1681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13" tIns="177913" rIns="177913" bIns="177913" numCol="1" spcCol="1270" anchor="ctr" anchorCtr="0">
          <a:noAutofit/>
        </a:bodyPr>
        <a:lstStyle/>
        <a:p>
          <a:pPr marL="0" lvl="0" indent="0" algn="l" defTabSz="1244600">
            <a:lnSpc>
              <a:spcPct val="100000"/>
            </a:lnSpc>
            <a:spcBef>
              <a:spcPct val="0"/>
            </a:spcBef>
            <a:spcAft>
              <a:spcPct val="35000"/>
            </a:spcAft>
            <a:buNone/>
          </a:pPr>
          <a:r>
            <a:rPr lang="en-US" sz="2800" kern="1200"/>
            <a:t>A district cannot lawfully prepare IEPs with the same statement of current levels of performance for all students in a specific program.</a:t>
          </a:r>
        </a:p>
      </dsp:txBody>
      <dsp:txXfrm>
        <a:off x="1941632" y="560355"/>
        <a:ext cx="9396927" cy="1681067"/>
      </dsp:txXfrm>
    </dsp:sp>
    <dsp:sp modelId="{02461CC6-209F-4E50-B905-ADE2C539D067}">
      <dsp:nvSpPr>
        <dsp:cNvPr id="0" name=""/>
        <dsp:cNvSpPr/>
      </dsp:nvSpPr>
      <dsp:spPr>
        <a:xfrm>
          <a:off x="0" y="2604897"/>
          <a:ext cx="11338560" cy="16810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62AC15-54B1-4511-84C6-19756DE5F8C8}">
      <dsp:nvSpPr>
        <dsp:cNvPr id="0" name=""/>
        <dsp:cNvSpPr/>
      </dsp:nvSpPr>
      <dsp:spPr>
        <a:xfrm>
          <a:off x="508522" y="2983137"/>
          <a:ext cx="924586" cy="92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DA4704-7373-4845-9E1F-30AA29BD17BD}">
      <dsp:nvSpPr>
        <dsp:cNvPr id="0" name=""/>
        <dsp:cNvSpPr/>
      </dsp:nvSpPr>
      <dsp:spPr>
        <a:xfrm>
          <a:off x="1941632" y="2604897"/>
          <a:ext cx="9396927" cy="1681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13" tIns="177913" rIns="177913" bIns="177913" numCol="1" spcCol="1270" anchor="ctr" anchorCtr="0">
          <a:noAutofit/>
        </a:bodyPr>
        <a:lstStyle/>
        <a:p>
          <a:pPr marL="0" lvl="0" indent="0" algn="l" defTabSz="1244600">
            <a:lnSpc>
              <a:spcPct val="100000"/>
            </a:lnSpc>
            <a:spcBef>
              <a:spcPct val="0"/>
            </a:spcBef>
            <a:spcAft>
              <a:spcPct val="35000"/>
            </a:spcAft>
            <a:buNone/>
          </a:pPr>
          <a:r>
            <a:rPr lang="en-US" sz="2800" kern="1200"/>
            <a:t>It is impermissible for districts to have the IEP for each student in a class/disability category contain identical statements of present levels of educational performance.</a:t>
          </a:r>
        </a:p>
      </dsp:txBody>
      <dsp:txXfrm>
        <a:off x="1941632" y="2604897"/>
        <a:ext cx="9396927" cy="16810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02064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206193"/>
          <a:ext cx="1802917" cy="1608258"/>
        </a:xfrm>
        <a:prstGeom prst="roundRect">
          <a:avLst/>
        </a:prstGeom>
        <a:solidFill>
          <a:srgbClr val="4C8C40"/>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PLAAFP</a:t>
          </a:r>
        </a:p>
      </dsp:txBody>
      <dsp:txXfrm>
        <a:off x="81605" y="1284702"/>
        <a:ext cx="1645899" cy="1451240"/>
      </dsp:txXfrm>
    </dsp:sp>
    <dsp:sp modelId="{3AFF4DF7-C08F-4EE4-B827-CF5CB277AA47}">
      <dsp:nvSpPr>
        <dsp:cNvPr id="0" name=""/>
        <dsp:cNvSpPr/>
      </dsp:nvSpPr>
      <dsp:spPr>
        <a:xfrm>
          <a:off x="1896159" y="1206193"/>
          <a:ext cx="1802917" cy="1608258"/>
        </a:xfrm>
        <a:prstGeom prst="roundRect">
          <a:avLst/>
        </a:prstGeom>
        <a:solidFill>
          <a:srgbClr val="0076BD"/>
        </a:solidFill>
        <a:ln w="63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sp:txBody>
      <dsp:txXfrm>
        <a:off x="1974668" y="1284702"/>
        <a:ext cx="1645899" cy="1451240"/>
      </dsp:txXfrm>
    </dsp:sp>
    <dsp:sp modelId="{EFDBD666-AF89-4680-B21D-999CED069A54}">
      <dsp:nvSpPr>
        <dsp:cNvPr id="0" name=""/>
        <dsp:cNvSpPr/>
      </dsp:nvSpPr>
      <dsp:spPr>
        <a:xfrm>
          <a:off x="3789222" y="120619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Measuring Progress Toward Annual Goals</a:t>
          </a:r>
        </a:p>
      </dsp:txBody>
      <dsp:txXfrm>
        <a:off x="3867731" y="1284702"/>
        <a:ext cx="1645899" cy="1451240"/>
      </dsp:txXfrm>
    </dsp:sp>
    <dsp:sp modelId="{BBA90D99-3DC3-406D-93CA-F8C8FE36BD37}">
      <dsp:nvSpPr>
        <dsp:cNvPr id="0" name=""/>
        <dsp:cNvSpPr/>
      </dsp:nvSpPr>
      <dsp:spPr>
        <a:xfrm>
          <a:off x="9404209" y="1232681"/>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Date, Frequency, Duration, and Location of Services</a:t>
          </a:r>
        </a:p>
      </dsp:txBody>
      <dsp:txXfrm>
        <a:off x="9482718" y="1311190"/>
        <a:ext cx="1645899" cy="1451240"/>
      </dsp:txXfrm>
    </dsp:sp>
    <dsp:sp modelId="{F4A332CD-657B-4127-B012-A335C67A8EF4}">
      <dsp:nvSpPr>
        <dsp:cNvPr id="0" name=""/>
        <dsp:cNvSpPr/>
      </dsp:nvSpPr>
      <dsp:spPr>
        <a:xfrm>
          <a:off x="5669280" y="1231845"/>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Statement of Special Education and Aids and Services</a:t>
          </a:r>
        </a:p>
      </dsp:txBody>
      <dsp:txXfrm>
        <a:off x="5747789" y="1310354"/>
        <a:ext cx="1645899" cy="1451240"/>
      </dsp:txXfrm>
    </dsp:sp>
    <dsp:sp modelId="{C9431E81-7AD1-4F94-B979-F7A3D8AE8740}">
      <dsp:nvSpPr>
        <dsp:cNvPr id="0" name=""/>
        <dsp:cNvSpPr/>
      </dsp:nvSpPr>
      <dsp:spPr>
        <a:xfrm>
          <a:off x="7538285" y="124466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Participation Outside Regular Education and in State and Districtwide Assessments</a:t>
          </a:r>
        </a:p>
      </dsp:txBody>
      <dsp:txXfrm>
        <a:off x="7616794" y="1323172"/>
        <a:ext cx="1645899" cy="1451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D042F-8BEA-480A-97C7-D74E067BBC0F}">
      <dsp:nvSpPr>
        <dsp:cNvPr id="0" name=""/>
        <dsp:cNvSpPr/>
      </dsp:nvSpPr>
      <dsp:spPr>
        <a:xfrm>
          <a:off x="1384" y="624277"/>
          <a:ext cx="4858196" cy="308495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36E2238-67E6-432B-BBD5-78F86C053C3D}">
      <dsp:nvSpPr>
        <dsp:cNvPr id="0" name=""/>
        <dsp:cNvSpPr/>
      </dsp:nvSpPr>
      <dsp:spPr>
        <a:xfrm>
          <a:off x="541183" y="1137087"/>
          <a:ext cx="4858196" cy="308495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t>The purpose of modifications or accommodations is to increase ACCESS to the general curriculum that a child, because of the disability, can not access alone.</a:t>
          </a:r>
          <a:endParaRPr lang="en-US" sz="2400" kern="1200"/>
        </a:p>
      </dsp:txBody>
      <dsp:txXfrm>
        <a:off x="631538" y="1227442"/>
        <a:ext cx="4677486" cy="2904244"/>
      </dsp:txXfrm>
    </dsp:sp>
    <dsp:sp modelId="{8F0D0B81-BD82-4A7F-A090-C9AE9982D1AC}">
      <dsp:nvSpPr>
        <dsp:cNvPr id="0" name=""/>
        <dsp:cNvSpPr/>
      </dsp:nvSpPr>
      <dsp:spPr>
        <a:xfrm>
          <a:off x="5939179" y="624277"/>
          <a:ext cx="4858196" cy="308495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2A59979-4BE0-48C5-8476-AA48DD7B2DED}">
      <dsp:nvSpPr>
        <dsp:cNvPr id="0" name=""/>
        <dsp:cNvSpPr/>
      </dsp:nvSpPr>
      <dsp:spPr>
        <a:xfrm>
          <a:off x="6478979" y="1137087"/>
          <a:ext cx="4858196" cy="308495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t>Under IDEA, an accommodation or modification is not sufficient for progress. These should be paired with specially designed instruction, to the extent appropriate, to reduce the need for these supplementary aids and services.   </a:t>
          </a:r>
          <a:endParaRPr lang="en-US" sz="2400" kern="1200"/>
        </a:p>
      </dsp:txBody>
      <dsp:txXfrm>
        <a:off x="6569334" y="1227442"/>
        <a:ext cx="4677486" cy="29042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4719" cy="465932"/>
          </a:xfrm>
          <a:prstGeom prst="rect">
            <a:avLst/>
          </a:prstGeom>
          <a:noFill/>
          <a:ln>
            <a:noFill/>
          </a:ln>
        </p:spPr>
        <p:txBody>
          <a:bodyPr spcFirstLastPara="1" wrap="square" lIns="92450" tIns="46225" rIns="92450" bIns="4622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9930" y="0"/>
            <a:ext cx="3044719" cy="465932"/>
          </a:xfrm>
          <a:prstGeom prst="rect">
            <a:avLst/>
          </a:prstGeom>
          <a:noFill/>
          <a:ln>
            <a:noFill/>
          </a:ln>
        </p:spPr>
        <p:txBody>
          <a:bodyPr spcFirstLastPara="1" wrap="square" lIns="92450" tIns="46225" rIns="92450" bIns="4622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9575"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2628" y="4423967"/>
            <a:ext cx="5621020" cy="4190206"/>
          </a:xfrm>
          <a:prstGeom prst="rect">
            <a:avLst/>
          </a:prstGeom>
          <a:noFill/>
          <a:ln>
            <a:noFill/>
          </a:ln>
        </p:spPr>
        <p:txBody>
          <a:bodyPr spcFirstLastPara="1" wrap="square" lIns="92450" tIns="46225" rIns="92450" bIns="4622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4753"/>
            <a:ext cx="3044719" cy="465932"/>
          </a:xfrm>
          <a:prstGeom prst="rect">
            <a:avLst/>
          </a:prstGeom>
          <a:noFill/>
          <a:ln>
            <a:noFill/>
          </a:ln>
        </p:spPr>
        <p:txBody>
          <a:bodyPr spcFirstLastPara="1" wrap="square" lIns="92450" tIns="46225" rIns="92450" bIns="4622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9930" y="8844753"/>
            <a:ext cx="3044719" cy="465932"/>
          </a:xfrm>
          <a:prstGeom prst="rect">
            <a:avLst/>
          </a:prstGeom>
          <a:noFill/>
          <a:ln>
            <a:noFill/>
          </a:ln>
        </p:spPr>
        <p:txBody>
          <a:bodyPr spcFirstLastPara="1" wrap="square" lIns="92450" tIns="46225" rIns="92450" bIns="462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5217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7398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a:p>
        </p:txBody>
      </p:sp>
      <p:sp>
        <p:nvSpPr>
          <p:cNvPr id="4" name="Slide Number Placeholder 3"/>
          <p:cNvSpPr>
            <a:spLocks noGrp="1"/>
          </p:cNvSpPr>
          <p:nvPr>
            <p:ph type="sldNum" sz="quarter" idx="5"/>
          </p:nvPr>
        </p:nvSpPr>
        <p:spPr>
          <a:xfrm>
            <a:off x="3426654" y="9024094"/>
            <a:ext cx="157094" cy="231708"/>
          </a:xfrm>
        </p:spPr>
        <p:txBody>
          <a:bodyPr/>
          <a:lstStyle/>
          <a:p>
            <a:fld id="{0EED4A38-6B04-4A6D-8890-7D2DC2F5B1D6}" type="slidenum">
              <a:rPr lang="en-US" smtClean="0"/>
              <a:t>12</a:t>
            </a:fld>
            <a:endParaRPr lang="en-US"/>
          </a:p>
        </p:txBody>
      </p:sp>
    </p:spTree>
    <p:extLst>
      <p:ext uri="{BB962C8B-B14F-4D97-AF65-F5344CB8AC3E}">
        <p14:creationId xmlns:p14="http://schemas.microsoft.com/office/powerpoint/2010/main" val="409892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1050631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293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3828417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dirty="0">
              <a:latin typeface="+mn-lt"/>
              <a:ea typeface="Calibri" panose="020F0502020204030204" pitchFamily="34" charset="0"/>
              <a:cs typeface="Times New Roman" panose="02020603050405020304" pitchFamily="18" charset="0"/>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3628425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1469116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2242761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4268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67029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Arial"/>
                <a:sym typeface="Arial"/>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293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Arial"/>
                <a:sym typeface="Arial"/>
              </a:rPr>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pPr marL="0" marR="0" lvl="0" indent="0" algn="ctr" defTabSz="912937"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a:ln>
                  <a:noFill/>
                </a:ln>
                <a:solidFill>
                  <a:srgbClr val="595959"/>
                </a:solidFill>
                <a:effectLst/>
                <a:uLnTx/>
                <a:uFillTx/>
                <a:latin typeface="Calibri"/>
                <a:ea typeface="+mn-ea"/>
                <a:cs typeface="Arial"/>
                <a:sym typeface="Arial"/>
              </a:rPr>
              <a:pPr marL="0" marR="0" lvl="0" indent="0" algn="ctr" defTabSz="91293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595959"/>
              </a:solidFill>
              <a:effectLst/>
              <a:uLnTx/>
              <a:uFillTx/>
              <a:latin typeface="Calibri"/>
              <a:ea typeface="+mn-ea"/>
              <a:cs typeface="Arial"/>
              <a:sym typeface="Arial"/>
            </a:endParaRPr>
          </a:p>
        </p:txBody>
      </p:sp>
    </p:spTree>
    <p:extLst>
      <p:ext uri="{BB962C8B-B14F-4D97-AF65-F5344CB8AC3E}">
        <p14:creationId xmlns:p14="http://schemas.microsoft.com/office/powerpoint/2010/main" val="134730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0C3ED7-B788-4F51-BDD1-8949D565FC10}" type="slidenum">
              <a:rPr lang="en-US" smtClean="0"/>
              <a:t>3</a:t>
            </a:fld>
            <a:endParaRPr lang="en-US"/>
          </a:p>
        </p:txBody>
      </p:sp>
    </p:spTree>
    <p:extLst>
      <p:ext uri="{BB962C8B-B14F-4D97-AF65-F5344CB8AC3E}">
        <p14:creationId xmlns:p14="http://schemas.microsoft.com/office/powerpoint/2010/main" val="1366488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2863337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600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762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156515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a:lnSpc>
                <a:spcPct val="107000"/>
              </a:lnSpc>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26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102834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a:lnSpc>
                <a:spcPct val="107000"/>
              </a:lnSpc>
            </a:pP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27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27304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28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741067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7F939430-2804-4612-9A7C-37C79E86D1E3}" type="slidenum">
              <a:rPr lang="en-US" smtClean="0"/>
              <a:t>29</a:t>
            </a:fld>
            <a:endParaRPr lang="en-US"/>
          </a:p>
        </p:txBody>
      </p:sp>
    </p:spTree>
    <p:extLst>
      <p:ext uri="{BB962C8B-B14F-4D97-AF65-F5344CB8AC3E}">
        <p14:creationId xmlns:p14="http://schemas.microsoft.com/office/powerpoint/2010/main" val="1596830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0824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3665937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3884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405991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0656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34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820571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457200" lvl="0" indent="-45720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35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91624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0097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171450" indent="-171450">
              <a:lnSpc>
                <a:spcPct val="107000"/>
              </a:lnSpc>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37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01586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5886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171450" indent="-171450">
              <a:lnSpc>
                <a:spcPct val="107000"/>
              </a:lnSpc>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26654" y="9024091"/>
            <a:ext cx="157094" cy="231708"/>
          </a:xfrm>
        </p:spPr>
        <p:txBody>
          <a:bodyPr/>
          <a:lstStyle/>
          <a:p>
            <a:fld id="{B54DC83E-89B8-4806-9A94-7D2BAA520DC6}" type="slidenum">
              <a:rPr lang="en-US" smtClean="0"/>
              <a:pPr/>
              <a:t>39</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779020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3797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3426654" y="9024091"/>
            <a:ext cx="157094" cy="231708"/>
          </a:xfrm>
        </p:spPr>
        <p:txBody>
          <a:bodyPr/>
          <a:lstStyle/>
          <a:p>
            <a:fld id="{B54DC83E-89B8-4806-9A94-7D2BAA520DC6}" type="slidenum">
              <a:rPr lang="en-US" smtClean="0"/>
              <a:pPr/>
              <a:t>41</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074858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125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1456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4779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a:xfrm>
            <a:off x="3426654" y="9024091"/>
            <a:ext cx="157094" cy="231708"/>
          </a:xfrm>
        </p:spPr>
        <p:txBody>
          <a:bodyPr/>
          <a:lstStyle/>
          <a:p>
            <a:fld id="{B54DC83E-89B8-4806-9A94-7D2BAA520DC6}" type="slidenum">
              <a:rPr lang="en-US" smtClean="0"/>
              <a:pPr/>
              <a:t>44</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98633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a:xfrm>
            <a:off x="3426654" y="9024091"/>
            <a:ext cx="157094" cy="231708"/>
          </a:xfrm>
        </p:spPr>
        <p:txBody>
          <a:bodyPr/>
          <a:lstStyle/>
          <a:p>
            <a:fld id="{B54DC83E-89B8-4806-9A94-7D2BAA520DC6}" type="slidenum">
              <a:rPr lang="en-US" smtClean="0"/>
              <a:pPr/>
              <a:t>45</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821086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defTabSz="912937">
              <a:defRPr/>
            </a:pPr>
            <a:endParaRPr lang="en-US" dirty="0">
              <a:cs typeface="Calibri"/>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46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86687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47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208937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2291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5622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a:p>
        </p:txBody>
      </p:sp>
    </p:spTree>
    <p:extLst>
      <p:ext uri="{BB962C8B-B14F-4D97-AF65-F5344CB8AC3E}">
        <p14:creationId xmlns:p14="http://schemas.microsoft.com/office/powerpoint/2010/main" val="1409638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52</a:t>
            </a:fld>
            <a:endParaRPr lang="en-US"/>
          </a:p>
        </p:txBody>
      </p:sp>
    </p:spTree>
    <p:extLst>
      <p:ext uri="{BB962C8B-B14F-4D97-AF65-F5344CB8AC3E}">
        <p14:creationId xmlns:p14="http://schemas.microsoft.com/office/powerpoint/2010/main" val="3440381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22742623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3359007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5324163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56</a:t>
            </a:fld>
            <a:endParaRPr lang="en-US"/>
          </a:p>
        </p:txBody>
      </p:sp>
    </p:spTree>
    <p:extLst>
      <p:ext uri="{BB962C8B-B14F-4D97-AF65-F5344CB8AC3E}">
        <p14:creationId xmlns:p14="http://schemas.microsoft.com/office/powerpoint/2010/main" val="39232817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190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47404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84061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04325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15659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11686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63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75197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3767669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17008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67</a:t>
            </a:fld>
            <a:endParaRPr lang="en-US"/>
          </a:p>
        </p:txBody>
      </p:sp>
    </p:spTree>
    <p:extLst>
      <p:ext uri="{BB962C8B-B14F-4D97-AF65-F5344CB8AC3E}">
        <p14:creationId xmlns:p14="http://schemas.microsoft.com/office/powerpoint/2010/main" val="22591631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71241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69</a:t>
            </a:fld>
            <a:endParaRPr lang="en-US"/>
          </a:p>
        </p:txBody>
      </p:sp>
    </p:spTree>
    <p:extLst>
      <p:ext uri="{BB962C8B-B14F-4D97-AF65-F5344CB8AC3E}">
        <p14:creationId xmlns:p14="http://schemas.microsoft.com/office/powerpoint/2010/main" val="7351414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endParaRPr lang="en-US" dirty="0">
              <a:latin typeface="+mn-lt"/>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fld id="{B54DC83E-89B8-4806-9A94-7D2BAA520DC6}" type="slidenum">
              <a:rPr lang="en-US" smtClean="0"/>
              <a:pPr/>
              <a:t>70</a:t>
            </a:fld>
            <a:endParaRPr lang="en-US"/>
          </a:p>
        </p:txBody>
      </p:sp>
    </p:spTree>
    <p:extLst>
      <p:ext uri="{BB962C8B-B14F-4D97-AF65-F5344CB8AC3E}">
        <p14:creationId xmlns:p14="http://schemas.microsoft.com/office/powerpoint/2010/main" val="35902736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pPr defTabSz="912937">
              <a:defRPr/>
            </a:pPr>
            <a:endParaRPr lang="en-US" b="0" dirty="0">
              <a:latin typeface="+mn-lt"/>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fld id="{B54DC83E-89B8-4806-9A94-7D2BAA520DC6}" type="slidenum">
              <a:rPr lang="en-US" smtClean="0"/>
              <a:pPr/>
              <a:t>71</a:t>
            </a:fld>
            <a:endParaRPr lang="en-US"/>
          </a:p>
        </p:txBody>
      </p:sp>
    </p:spTree>
    <p:extLst>
      <p:ext uri="{BB962C8B-B14F-4D97-AF65-F5344CB8AC3E}">
        <p14:creationId xmlns:p14="http://schemas.microsoft.com/office/powerpoint/2010/main" val="25589121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pPr>
              <a:lnSpc>
                <a:spcPct val="100000"/>
              </a:lnSpc>
            </a:pPr>
            <a:endParaRPr lang="en-US" b="0" dirty="0">
              <a:solidFill>
                <a:schemeClr val="tx1"/>
              </a:solidFill>
              <a:latin typeface="+mn-lt"/>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fld id="{B54DC83E-89B8-4806-9A94-7D2BAA520DC6}" type="slidenum">
              <a:rPr lang="en-US" smtClean="0"/>
              <a:pPr/>
              <a:t>72</a:t>
            </a:fld>
            <a:endParaRPr lang="en-US"/>
          </a:p>
        </p:txBody>
      </p:sp>
    </p:spTree>
    <p:extLst>
      <p:ext uri="{BB962C8B-B14F-4D97-AF65-F5344CB8AC3E}">
        <p14:creationId xmlns:p14="http://schemas.microsoft.com/office/powerpoint/2010/main" val="13016238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73262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43503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75</a:t>
            </a:fld>
            <a:endParaRPr lang="en-US"/>
          </a:p>
        </p:txBody>
      </p:sp>
    </p:spTree>
    <p:extLst>
      <p:ext uri="{BB962C8B-B14F-4D97-AF65-F5344CB8AC3E}">
        <p14:creationId xmlns:p14="http://schemas.microsoft.com/office/powerpoint/2010/main" val="844713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25989520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76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0430710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61525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41867458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83</a:t>
            </a:fld>
            <a:endParaRPr lang="en-US"/>
          </a:p>
        </p:txBody>
      </p:sp>
    </p:spTree>
    <p:extLst>
      <p:ext uri="{BB962C8B-B14F-4D97-AF65-F5344CB8AC3E}">
        <p14:creationId xmlns:p14="http://schemas.microsoft.com/office/powerpoint/2010/main" val="8835378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84</a:t>
            </a:fld>
            <a:endParaRPr lang="en-US"/>
          </a:p>
        </p:txBody>
      </p:sp>
    </p:spTree>
    <p:extLst>
      <p:ext uri="{BB962C8B-B14F-4D97-AF65-F5344CB8AC3E}">
        <p14:creationId xmlns:p14="http://schemas.microsoft.com/office/powerpoint/2010/main" val="10042616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26418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86</a:t>
            </a:fld>
            <a:endParaRPr lang="en-US"/>
          </a:p>
        </p:txBody>
      </p:sp>
    </p:spTree>
    <p:extLst>
      <p:ext uri="{BB962C8B-B14F-4D97-AF65-F5344CB8AC3E}">
        <p14:creationId xmlns:p14="http://schemas.microsoft.com/office/powerpoint/2010/main" val="13568947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335098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SSTAGE </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Tessie Bailey, American Institutes for Reseach (tbailey@air.org) </a:t>
            </a: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54DC83E-89B8-4806-9A94-7D2BAA520DC6}"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40711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623372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7068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806921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2"/>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a:t>Hanushek, E. A., &amp; Haycock, K. (2010). An effective teacher in every classroom: A lofty goal, but how to do it? </a:t>
            </a:r>
            <a:r>
              <a:rPr lang="en-US" i="1"/>
              <a:t>Education Next, 10</a:t>
            </a:r>
            <a:r>
              <a:rPr lang="en-US"/>
              <a:t>(3), 47–52.</a:t>
            </a:r>
          </a:p>
          <a:p>
            <a:pPr marL="457200"/>
            <a:r>
              <a:rPr lang="en-US"/>
              <a:t>Hanushek, E. A., &amp; Rivkin,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1383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785817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125180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368801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0669410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923116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37120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8879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7019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44050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867637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96807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03306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61014347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47374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144561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842857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672379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551952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35867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33454868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547634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78318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712269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250362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672894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2"/>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372112145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249865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90"/>
            <a:ext cx="11337925" cy="192087"/>
          </a:xfrm>
        </p:spPr>
        <p:txBody>
          <a:bodyPr anchor="b" anchorCtr="0">
            <a:noAutofit/>
          </a:bodyPr>
          <a:lstStyle>
            <a:lvl1pPr marL="0" indent="0">
              <a:lnSpc>
                <a:spcPct val="100000"/>
              </a:lnSpc>
              <a:spcBef>
                <a:spcPts val="0"/>
              </a:spcBef>
              <a:buNone/>
              <a:defRPr sz="1000"/>
            </a:lvl1pPr>
            <a:lvl2pPr marL="320032" indent="0">
              <a:lnSpc>
                <a:spcPct val="100000"/>
              </a:lnSpc>
              <a:spcBef>
                <a:spcPts val="0"/>
              </a:spcBef>
              <a:buNone/>
              <a:defRPr sz="1000"/>
            </a:lvl2pPr>
            <a:lvl3pPr marL="685783" indent="0">
              <a:lnSpc>
                <a:spcPct val="100000"/>
              </a:lnSpc>
              <a:spcBef>
                <a:spcPts val="0"/>
              </a:spcBef>
              <a:buNone/>
              <a:defRPr sz="1000"/>
            </a:lvl3pPr>
            <a:lvl4pPr marL="1005815" indent="0">
              <a:lnSpc>
                <a:spcPct val="100000"/>
              </a:lnSpc>
              <a:spcBef>
                <a:spcPts val="0"/>
              </a:spcBef>
              <a:buNone/>
              <a:defRPr sz="1000"/>
            </a:lvl4pPr>
            <a:lvl5pPr marL="1325847"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6607025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9877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7495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334411"/>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055718"/>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11990865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71109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0720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2081640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85949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033234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764237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061366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6633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33739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6169138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680845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899386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80998274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24306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88481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871719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57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png"/><Relationship Id="rId2" Type="http://schemas.openxmlformats.org/officeDocument/2006/relationships/slideLayout" Target="../slideLayouts/slideLayout40.xml"/><Relationship Id="rId16"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728900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9" r:id="rId18"/>
    <p:sldLayoutId id="2147483700" r:id="rId19"/>
    <p:sldLayoutId id="2147483741" r:id="rId20"/>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1"/>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1"/>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19263872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42" r:id="rId16"/>
    <p:sldLayoutId id="2147483743" r:id="rId17"/>
    <p:sldLayoutId id="2147483744" r:id="rId18"/>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2567413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33.jpeg"/><Relationship Id="rId5" Type="http://schemas.openxmlformats.org/officeDocument/2006/relationships/hyperlink" Target="https://www.localitytokens.info/roadmap/" TargetMode="Externa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9.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48.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hyperlink" Target="https://promotingprogress.org/sites/default/files/2020-10/PLAAFP_IEP_Tips_0.pdf" TargetMode="External"/><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hyperlink" Target="https://promotingprogress.org/sites/default/files/2020-10/PLAAFP_IEP_Tips_0.pdf" TargetMode="External"/><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5.xml"/><Relationship Id="rId1" Type="http://schemas.openxmlformats.org/officeDocument/2006/relationships/slideLayout" Target="../slideLayouts/slideLayout2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5.xml"/><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promotingprogress.org/resources/stories-classroom-appreciating-high-expectation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9.xml"/><Relationship Id="rId1" Type="http://schemas.openxmlformats.org/officeDocument/2006/relationships/slideLayout" Target="../slideLayouts/slideLayout2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25.xml"/><Relationship Id="rId4" Type="http://schemas.openxmlformats.org/officeDocument/2006/relationships/image" Target="../media/image84.sv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25.xml"/><Relationship Id="rId4" Type="http://schemas.openxmlformats.org/officeDocument/2006/relationships/image" Target="../media/image84.svg"/></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hyperlink" Target="https://ncsi-library.wested.org/resources/732" TargetMode="External"/><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0.xml"/><Relationship Id="rId1" Type="http://schemas.openxmlformats.org/officeDocument/2006/relationships/slideLayout" Target="../slideLayouts/slideLayout2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26.xml"/><Relationship Id="rId4" Type="http://schemas.openxmlformats.org/officeDocument/2006/relationships/image" Target="../media/image8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2.xml"/><Relationship Id="rId1" Type="http://schemas.openxmlformats.org/officeDocument/2006/relationships/slideLayout" Target="../slideLayouts/slideLayout2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8" Type="http://schemas.openxmlformats.org/officeDocument/2006/relationships/hyperlink" Target="https://twitter.com/K12PROGRESS" TargetMode="External"/><Relationship Id="rId3" Type="http://schemas.openxmlformats.org/officeDocument/2006/relationships/image" Target="../media/image88.png"/><Relationship Id="rId7" Type="http://schemas.openxmlformats.org/officeDocument/2006/relationships/hyperlink" Target="https://www.facebook.com/k12PROGRESS/" TargetMode="External"/><Relationship Id="rId2" Type="http://schemas.openxmlformats.org/officeDocument/2006/relationships/notesSlide" Target="../notesSlides/notesSlide73.xml"/><Relationship Id="rId1" Type="http://schemas.openxmlformats.org/officeDocument/2006/relationships/slideLayout" Target="../slideLayouts/slideLayout25.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hyperlink" Target="https://promotingprogress.org/news/connect-progress-center"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25.xml"/><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3" Type="http://schemas.openxmlformats.org/officeDocument/2006/relationships/hyperlink" Target="https://promotingprogress.org/resources/stories-classroom-hearing-parents-priorities" TargetMode="External"/><Relationship Id="rId2" Type="http://schemas.openxmlformats.org/officeDocument/2006/relationships/notesSlide" Target="../notesSlides/notesSlide76.xml"/><Relationship Id="rId1" Type="http://schemas.openxmlformats.org/officeDocument/2006/relationships/slideLayout" Target="../slideLayouts/slideLayout25.xml"/><Relationship Id="rId4" Type="http://schemas.openxmlformats.org/officeDocument/2006/relationships/image" Target="../media/image95.png"/></Relationships>
</file>

<file path=ppt/slides/_rels/slide87.xml.rels><?xml version="1.0" encoding="UTF-8" standalone="yes"?>
<Relationships xmlns="http://schemas.openxmlformats.org/package/2006/relationships"><Relationship Id="rId8" Type="http://schemas.openxmlformats.org/officeDocument/2006/relationships/hyperlink" Target="https://promotingprogress.org/news/connect-progress-center" TargetMode="External"/><Relationship Id="rId3" Type="http://schemas.openxmlformats.org/officeDocument/2006/relationships/hyperlink" Target="https://www.facebook.com/k12PROGRESS/" TargetMode="External"/><Relationship Id="rId7"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s://twitter.com/K12PROGRESS"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52107D-162C-4FB3-9867-CBD820BC1E91}"/>
              </a:ext>
            </a:extLst>
          </p:cNvPr>
          <p:cNvSpPr>
            <a:spLocks noGrp="1"/>
          </p:cNvSpPr>
          <p:nvPr>
            <p:ph type="ctrTitle"/>
          </p:nvPr>
        </p:nvSpPr>
        <p:spPr/>
        <p:txBody>
          <a:bodyPr>
            <a:normAutofit/>
          </a:bodyPr>
          <a:lstStyle/>
          <a:p>
            <a:pPr marL="0" marR="0">
              <a:lnSpc>
                <a:spcPct val="100000"/>
              </a:lnSpc>
              <a:spcBef>
                <a:spcPts val="1800"/>
              </a:spcBef>
              <a:spcAft>
                <a:spcPts val="600"/>
              </a:spcAft>
            </a:pPr>
            <a:br>
              <a:rPr lang="en-US" sz="1800">
                <a:effectLst/>
                <a:latin typeface="Calibri" panose="020F0502020204030204" pitchFamily="34" charset="0"/>
                <a:ea typeface="Calibri" panose="020F0502020204030204" pitchFamily="34" charset="0"/>
                <a:cs typeface="Times New Roman" panose="02020603050405020304" pitchFamily="18" charset="0"/>
              </a:rPr>
            </a:br>
            <a:r>
              <a:rPr lang="en-US">
                <a:solidFill>
                  <a:srgbClr val="0076BD"/>
                </a:solidFill>
                <a:effectLst/>
                <a:latin typeface="Calibri" panose="020F0502020204030204" pitchFamily="34" charset="0"/>
                <a:ea typeface="Perpetua" panose="02020502060401020303" pitchFamily="18" charset="0"/>
                <a:cs typeface="Calibri" panose="020F0502020204030204" pitchFamily="34" charset="0"/>
              </a:rPr>
              <a:t>ABCs of IEPs</a:t>
            </a:r>
            <a:endParaRPr lang="en-US"/>
          </a:p>
        </p:txBody>
      </p:sp>
      <p:sp>
        <p:nvSpPr>
          <p:cNvPr id="2" name="Subtitle 1">
            <a:extLst>
              <a:ext uri="{FF2B5EF4-FFF2-40B4-BE49-F238E27FC236}">
                <a16:creationId xmlns:a16="http://schemas.microsoft.com/office/drawing/2014/main" id="{9F06A527-5458-8D35-668E-7ED4C228EAD0}"/>
              </a:ext>
            </a:extLst>
          </p:cNvPr>
          <p:cNvSpPr>
            <a:spLocks noGrp="1"/>
          </p:cNvSpPr>
          <p:nvPr>
            <p:ph type="subTitle" idx="1"/>
          </p:nvPr>
        </p:nvSpPr>
        <p:spPr/>
        <p:txBody>
          <a:bodyPr/>
          <a:lstStyle/>
          <a:p>
            <a:endParaRPr lang="en-US"/>
          </a:p>
        </p:txBody>
      </p:sp>
      <p:sp>
        <p:nvSpPr>
          <p:cNvPr id="3" name="Text Placeholder 2">
            <a:extLst>
              <a:ext uri="{FF2B5EF4-FFF2-40B4-BE49-F238E27FC236}">
                <a16:creationId xmlns:a16="http://schemas.microsoft.com/office/drawing/2014/main" id="{695A0933-7DFD-50BE-4D7F-CB7750E1DCFA}"/>
              </a:ext>
            </a:extLst>
          </p:cNvPr>
          <p:cNvSpPr>
            <a:spLocks noGrp="1"/>
          </p:cNvSpPr>
          <p:nvPr>
            <p:ph type="body" sz="quarter" idx="10"/>
          </p:nvPr>
        </p:nvSpPr>
        <p:spPr/>
        <p:txBody>
          <a:bodyPr/>
          <a:lstStyle/>
          <a:p>
            <a:r>
              <a:rPr lang="en-US" dirty="0"/>
              <a:t>Steven Prater | Amy Peterson | Riley O’Donnell</a:t>
            </a:r>
          </a:p>
          <a:p>
            <a:endParaRPr lang="en-US" dirty="0"/>
          </a:p>
        </p:txBody>
      </p:sp>
      <p:sp>
        <p:nvSpPr>
          <p:cNvPr id="4" name="Text Placeholder 3">
            <a:extLst>
              <a:ext uri="{FF2B5EF4-FFF2-40B4-BE49-F238E27FC236}">
                <a16:creationId xmlns:a16="http://schemas.microsoft.com/office/drawing/2014/main" id="{8BD237B9-637A-400E-802B-1114E1F9986C}"/>
              </a:ext>
            </a:extLst>
          </p:cNvPr>
          <p:cNvSpPr>
            <a:spLocks noGrp="1"/>
          </p:cNvSpPr>
          <p:nvPr>
            <p:ph type="body" sz="quarter" idx="11"/>
          </p:nvPr>
        </p:nvSpPr>
        <p:spPr>
          <a:xfrm>
            <a:off x="457200" y="4723852"/>
            <a:ext cx="1456168" cy="307777"/>
          </a:xfrm>
        </p:spPr>
        <p:txBody>
          <a:bodyPr/>
          <a:lstStyle/>
          <a:p>
            <a:r>
              <a:rPr lang="en-US" dirty="0"/>
              <a:t>August 2023</a:t>
            </a:r>
          </a:p>
        </p:txBody>
      </p:sp>
      <p:pic>
        <p:nvPicPr>
          <p:cNvPr id="14" name="Picture Placeholder 13" descr="screenshot from PROGRESS website - homepage">
            <a:extLst>
              <a:ext uri="{FF2B5EF4-FFF2-40B4-BE49-F238E27FC236}">
                <a16:creationId xmlns:a16="http://schemas.microsoft.com/office/drawing/2014/main" id="{A13D433C-0D1D-88D9-5393-AFA822F8F5A9}"/>
              </a:ext>
            </a:extLst>
          </p:cNvPr>
          <p:cNvPicPr>
            <a:picLocks noGrp="1" noChangeAspect="1"/>
          </p:cNvPicPr>
          <p:nvPr>
            <p:ph type="pic" sz="quarter" idx="14"/>
          </p:nvPr>
        </p:nvPicPr>
        <p:blipFill>
          <a:blip r:embed="rId2"/>
          <a:srcRect l="22734" r="22734"/>
          <a:stretch>
            <a:fillRect/>
          </a:stretch>
        </p:blipFill>
        <p:spPr/>
      </p:pic>
      <p:sp>
        <p:nvSpPr>
          <p:cNvPr id="11" name="Text Placeholder 10">
            <a:extLst>
              <a:ext uri="{FF2B5EF4-FFF2-40B4-BE49-F238E27FC236}">
                <a16:creationId xmlns:a16="http://schemas.microsoft.com/office/drawing/2014/main" id="{F1A80060-AEB1-8510-5FB3-387A3EADA80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F86FBBB-3120-47F1-90F4-4837F7B5BE03}"/>
              </a:ext>
            </a:extLst>
          </p:cNvPr>
          <p:cNvSpPr>
            <a:spLocks noGrp="1"/>
          </p:cNvSpPr>
          <p:nvPr>
            <p:ph type="sldNum" sz="quarter" idx="4294967295"/>
          </p:nvPr>
        </p:nvSpPr>
        <p:spPr>
          <a:xfrm>
            <a:off x="12038013" y="6584950"/>
            <a:ext cx="153987" cy="153988"/>
          </a:xfrm>
        </p:spPr>
        <p:txBody>
          <a:bodyPr/>
          <a:lstStyle/>
          <a:p>
            <a:fld id="{99A20822-4A49-4D36-86E3-300BA48D3F00}" type="slidenum">
              <a:rPr lang="en-US" smtClean="0"/>
              <a:pPr/>
              <a:t>1</a:t>
            </a:fld>
            <a:endParaRPr lang="en-US"/>
          </a:p>
        </p:txBody>
      </p:sp>
    </p:spTree>
    <p:extLst>
      <p:ext uri="{BB962C8B-B14F-4D97-AF65-F5344CB8AC3E}">
        <p14:creationId xmlns:p14="http://schemas.microsoft.com/office/powerpoint/2010/main" val="4191958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E101D-8774-4A29-BEE6-D826A702E21A}"/>
              </a:ext>
            </a:extLst>
          </p:cNvPr>
          <p:cNvSpPr>
            <a:spLocks noGrp="1"/>
          </p:cNvSpPr>
          <p:nvPr>
            <p:ph type="title"/>
          </p:nvPr>
        </p:nvSpPr>
        <p:spPr/>
        <p:txBody>
          <a:bodyPr/>
          <a:lstStyle/>
          <a:p>
            <a:r>
              <a:rPr lang="en-US" dirty="0"/>
              <a:t>Collective Teacher Efficacy</a:t>
            </a:r>
          </a:p>
        </p:txBody>
      </p:sp>
      <p:sp>
        <p:nvSpPr>
          <p:cNvPr id="6" name="TextBox 5">
            <a:extLst>
              <a:ext uri="{FF2B5EF4-FFF2-40B4-BE49-F238E27FC236}">
                <a16:creationId xmlns:a16="http://schemas.microsoft.com/office/drawing/2014/main" id="{8DFD0D13-3D32-46A9-819B-80B70460590E}"/>
              </a:ext>
            </a:extLst>
          </p:cNvPr>
          <p:cNvSpPr txBox="1"/>
          <p:nvPr/>
        </p:nvSpPr>
        <p:spPr>
          <a:xfrm>
            <a:off x="431969" y="1117308"/>
            <a:ext cx="10747375" cy="1754326"/>
          </a:xfrm>
          <a:prstGeom prst="rect">
            <a:avLst/>
          </a:prstGeom>
          <a:noFill/>
        </p:spPr>
        <p:txBody>
          <a:bodyPr wrap="square">
            <a:spAutoFit/>
          </a:bodyPr>
          <a:lstStyle/>
          <a:p>
            <a:r>
              <a:rPr lang="en-US" sz="3600">
                <a:solidFill>
                  <a:srgbClr val="555555"/>
                </a:solidFill>
                <a:latin typeface="inherit"/>
              </a:rPr>
              <a:t>The collective belief of educators in their ability to positively affect students, including students with disabilities.</a:t>
            </a:r>
            <a:endParaRPr lang="en-US" sz="3600"/>
          </a:p>
        </p:txBody>
      </p:sp>
      <p:sp>
        <p:nvSpPr>
          <p:cNvPr id="8" name="Rectangle: Rounded Corners 7">
            <a:extLst>
              <a:ext uri="{FF2B5EF4-FFF2-40B4-BE49-F238E27FC236}">
                <a16:creationId xmlns:a16="http://schemas.microsoft.com/office/drawing/2014/main" id="{240C2EC3-C877-496C-A2E9-C16089AD35B6}"/>
              </a:ext>
            </a:extLst>
          </p:cNvPr>
          <p:cNvSpPr/>
          <p:nvPr/>
        </p:nvSpPr>
        <p:spPr>
          <a:xfrm>
            <a:off x="1335672" y="3144005"/>
            <a:ext cx="2308795" cy="2069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Collective belief </a:t>
            </a:r>
            <a:r>
              <a:rPr lang="en-US" sz="2400" dirty="0"/>
              <a:t>that you can make a difference.</a:t>
            </a:r>
          </a:p>
        </p:txBody>
      </p:sp>
      <p:sp>
        <p:nvSpPr>
          <p:cNvPr id="10" name="TextBox 9">
            <a:extLst>
              <a:ext uri="{FF2B5EF4-FFF2-40B4-BE49-F238E27FC236}">
                <a16:creationId xmlns:a16="http://schemas.microsoft.com/office/drawing/2014/main" id="{587F5ED0-95FD-4A77-97AF-6C4E75CCAA83}"/>
              </a:ext>
            </a:extLst>
          </p:cNvPr>
          <p:cNvSpPr txBox="1"/>
          <p:nvPr/>
        </p:nvSpPr>
        <p:spPr>
          <a:xfrm>
            <a:off x="4029280" y="3986367"/>
            <a:ext cx="685800" cy="646331"/>
          </a:xfrm>
          <a:prstGeom prst="rect">
            <a:avLst/>
          </a:prstGeom>
          <a:noFill/>
        </p:spPr>
        <p:txBody>
          <a:bodyPr wrap="square" rtlCol="0">
            <a:spAutoFit/>
          </a:bodyPr>
          <a:lstStyle/>
          <a:p>
            <a:r>
              <a:rPr lang="en-US" sz="3600"/>
              <a:t>X</a:t>
            </a:r>
          </a:p>
        </p:txBody>
      </p:sp>
      <p:sp>
        <p:nvSpPr>
          <p:cNvPr id="9" name="Rectangle: Rounded Corners 8">
            <a:extLst>
              <a:ext uri="{FF2B5EF4-FFF2-40B4-BE49-F238E27FC236}">
                <a16:creationId xmlns:a16="http://schemas.microsoft.com/office/drawing/2014/main" id="{08CE43D0-BFB9-4C96-8B57-C829EA1AD0B8}"/>
              </a:ext>
            </a:extLst>
          </p:cNvPr>
          <p:cNvSpPr/>
          <p:nvPr/>
        </p:nvSpPr>
        <p:spPr>
          <a:xfrm>
            <a:off x="4827194" y="3109632"/>
            <a:ext cx="2308795" cy="2085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Evidence you are</a:t>
            </a:r>
            <a:r>
              <a:rPr lang="en-US" sz="2400"/>
              <a:t> making a difference.</a:t>
            </a:r>
          </a:p>
        </p:txBody>
      </p:sp>
      <p:sp>
        <p:nvSpPr>
          <p:cNvPr id="11" name="TextBox 10">
            <a:extLst>
              <a:ext uri="{FF2B5EF4-FFF2-40B4-BE49-F238E27FC236}">
                <a16:creationId xmlns:a16="http://schemas.microsoft.com/office/drawing/2014/main" id="{14A25929-2830-43CA-B873-FFF0B1F82998}"/>
              </a:ext>
            </a:extLst>
          </p:cNvPr>
          <p:cNvSpPr txBox="1"/>
          <p:nvPr/>
        </p:nvSpPr>
        <p:spPr>
          <a:xfrm>
            <a:off x="7576011" y="3834705"/>
            <a:ext cx="685800" cy="854080"/>
          </a:xfrm>
          <a:prstGeom prst="rect">
            <a:avLst/>
          </a:prstGeom>
          <a:noFill/>
        </p:spPr>
        <p:txBody>
          <a:bodyPr wrap="square" rtlCol="0">
            <a:spAutoFit/>
          </a:bodyPr>
          <a:lstStyle/>
          <a:p>
            <a:r>
              <a:rPr lang="en-US" sz="4950"/>
              <a:t>=</a:t>
            </a:r>
          </a:p>
        </p:txBody>
      </p:sp>
      <p:sp>
        <p:nvSpPr>
          <p:cNvPr id="12" name="Rectangle: Rounded Corners 11">
            <a:extLst>
              <a:ext uri="{FF2B5EF4-FFF2-40B4-BE49-F238E27FC236}">
                <a16:creationId xmlns:a16="http://schemas.microsoft.com/office/drawing/2014/main" id="{ADA3C7F2-6355-4104-A682-5D41FBE2D3B1}"/>
              </a:ext>
            </a:extLst>
          </p:cNvPr>
          <p:cNvSpPr/>
          <p:nvPr/>
        </p:nvSpPr>
        <p:spPr>
          <a:xfrm>
            <a:off x="8518178" y="3127761"/>
            <a:ext cx="2308795" cy="208525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500"/>
          </a:p>
          <a:p>
            <a:pPr algn="ctr"/>
            <a:endParaRPr lang="en-US" sz="1500"/>
          </a:p>
          <a:p>
            <a:pPr algn="ctr"/>
            <a:endParaRPr lang="en-US" sz="1500"/>
          </a:p>
          <a:p>
            <a:pPr algn="ctr"/>
            <a:endParaRPr lang="en-US" sz="1500"/>
          </a:p>
          <a:p>
            <a:pPr algn="ctr"/>
            <a:endParaRPr lang="en-US" sz="1500"/>
          </a:p>
          <a:p>
            <a:pPr algn="ctr"/>
            <a:endParaRPr lang="en-US" sz="1500"/>
          </a:p>
          <a:p>
            <a:pPr algn="ctr"/>
            <a:endParaRPr lang="en-US" sz="1500"/>
          </a:p>
          <a:p>
            <a:pPr algn="ctr"/>
            <a:r>
              <a:rPr lang="en-US" sz="2100" b="1"/>
              <a:t>ES = 1.57* </a:t>
            </a:r>
          </a:p>
          <a:p>
            <a:pPr algn="ctr"/>
            <a:endParaRPr lang="en-US" sz="1500"/>
          </a:p>
        </p:txBody>
      </p:sp>
      <p:pic>
        <p:nvPicPr>
          <p:cNvPr id="13" name="Picture 2">
            <a:extLst>
              <a:ext uri="{FF2B5EF4-FFF2-40B4-BE49-F238E27FC236}">
                <a16:creationId xmlns:a16="http://schemas.microsoft.com/office/drawing/2014/main" id="{9BA3D592-033B-4371-9BC4-C1E63791BF0F}"/>
              </a:ext>
              <a:ext uri="{C183D7F6-B498-43B3-948B-1728B52AA6E4}">
                <adec:decorative xmlns:adec="http://schemas.microsoft.com/office/drawing/2017/decorative" val="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58200" y="3120330"/>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2FA6C58-B0F8-4894-8507-3512C43D7408}"/>
              </a:ext>
            </a:extLst>
          </p:cNvPr>
          <p:cNvSpPr txBox="1">
            <a:spLocks/>
          </p:cNvSpPr>
          <p:nvPr/>
        </p:nvSpPr>
        <p:spPr>
          <a:xfrm>
            <a:off x="1058753" y="4482574"/>
            <a:ext cx="10591800" cy="1480144"/>
          </a:xfrm>
          <a:prstGeom prst="rect">
            <a:avLst/>
          </a:prstGeom>
        </p:spPr>
        <p:txBody>
          <a:bodyPr vert="horz" lIns="0" tIns="0" rIns="0" bIns="0" rtlCol="0" anchor="b" anchorCtr="0">
            <a:normAutofit/>
          </a:bodyPr>
          <a:lst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a:lstStyle>
          <a:p>
            <a:pPr algn="ctr"/>
            <a:r>
              <a:rPr lang="en-US" sz="3600">
                <a:solidFill>
                  <a:schemeClr val="tx1"/>
                </a:solidFill>
              </a:rPr>
              <a:t>It is built on</a:t>
            </a:r>
            <a:r>
              <a:rPr lang="en-US" sz="3200" b="1">
                <a:solidFill>
                  <a:schemeClr val="tx1"/>
                </a:solidFill>
              </a:rPr>
              <a:t> </a:t>
            </a:r>
            <a:r>
              <a:rPr lang="en-US" b="1">
                <a:solidFill>
                  <a:srgbClr val="003462"/>
                </a:solidFill>
              </a:rPr>
              <a:t>evidence</a:t>
            </a:r>
            <a:r>
              <a:rPr lang="en-US" sz="3200" b="1"/>
              <a:t> </a:t>
            </a:r>
            <a:r>
              <a:rPr lang="en-US" sz="3600">
                <a:solidFill>
                  <a:schemeClr val="tx1"/>
                </a:solidFill>
              </a:rPr>
              <a:t>of impact. </a:t>
            </a:r>
          </a:p>
        </p:txBody>
      </p:sp>
      <p:sp>
        <p:nvSpPr>
          <p:cNvPr id="4" name="Text Placeholder 3">
            <a:extLst>
              <a:ext uri="{FF2B5EF4-FFF2-40B4-BE49-F238E27FC236}">
                <a16:creationId xmlns:a16="http://schemas.microsoft.com/office/drawing/2014/main" id="{3B49B09B-1140-47B5-A2D3-899333D207B7}"/>
              </a:ext>
            </a:extLst>
          </p:cNvPr>
          <p:cNvSpPr>
            <a:spLocks noGrp="1"/>
          </p:cNvSpPr>
          <p:nvPr>
            <p:ph type="body" sz="quarter" idx="16"/>
          </p:nvPr>
        </p:nvSpPr>
        <p:spPr>
          <a:xfrm>
            <a:off x="312628" y="6102423"/>
            <a:ext cx="11337925" cy="192087"/>
          </a:xfrm>
        </p:spPr>
        <p:txBody>
          <a:bodyPr/>
          <a:lstStyle/>
          <a:p>
            <a:r>
              <a:rPr lang="en-US" sz="1000"/>
              <a:t>(</a:t>
            </a:r>
            <a:r>
              <a:rPr lang="en-US" sz="1000" err="1"/>
              <a:t>Eells</a:t>
            </a:r>
            <a:r>
              <a:rPr lang="en-US" sz="1000"/>
              <a:t>, 2011; Hattie, 2017)</a:t>
            </a:r>
            <a:endParaRPr lang="en-US"/>
          </a:p>
        </p:txBody>
      </p:sp>
      <p:sp>
        <p:nvSpPr>
          <p:cNvPr id="5" name="Slide Number Placeholder 4">
            <a:extLst>
              <a:ext uri="{FF2B5EF4-FFF2-40B4-BE49-F238E27FC236}">
                <a16:creationId xmlns:a16="http://schemas.microsoft.com/office/drawing/2014/main" id="{7E0A6EEB-1F93-4EFC-B5EB-D3DC47D98FD6}"/>
              </a:ext>
            </a:extLst>
          </p:cNvPr>
          <p:cNvSpPr>
            <a:spLocks noGrp="1"/>
          </p:cNvSpPr>
          <p:nvPr>
            <p:ph type="sldNum" sz="quarter" idx="14"/>
          </p:nvPr>
        </p:nvSpPr>
        <p:spPr/>
        <p:txBody>
          <a:bodyPr/>
          <a:lstStyle/>
          <a:p>
            <a:fld id="{99A20822-4A49-4D36-86E3-300BA48D3F00}" type="slidenum">
              <a:rPr lang="en-US" smtClean="0"/>
              <a:pPr/>
              <a:t>10</a:t>
            </a:fld>
            <a:endParaRPr lang="en-US"/>
          </a:p>
        </p:txBody>
      </p:sp>
    </p:spTree>
    <p:extLst>
      <p:ext uri="{BB962C8B-B14F-4D97-AF65-F5344CB8AC3E}">
        <p14:creationId xmlns:p14="http://schemas.microsoft.com/office/powerpoint/2010/main" val="209647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1" grpId="0"/>
      <p:bldP spid="1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57200" y="0"/>
            <a:ext cx="11338560" cy="1107996"/>
          </a:xfrm>
        </p:spPr>
        <p:txBody>
          <a:bodyPr anchor="b">
            <a:normAutofit/>
          </a:bodyPr>
          <a:lstStyle/>
          <a:p>
            <a:pPr eaLnBrk="1" hangingPunct="1"/>
            <a:r>
              <a:rPr lang="en-US" altLang="en-US"/>
              <a:t>Collective efficacy starts with the </a:t>
            </a:r>
            <a:r>
              <a:rPr lang="en-US" altLang="en-US" b="1"/>
              <a:t>right</a:t>
            </a:r>
            <a:r>
              <a:rPr lang="en-US" altLang="en-US"/>
              <a:t> questions! </a:t>
            </a:r>
            <a:r>
              <a:rPr lang="en-US" altLang="en-US">
                <a:solidFill>
                  <a:schemeClr val="bg1"/>
                </a:solidFill>
              </a:rPr>
              <a:t>2</a:t>
            </a:r>
          </a:p>
        </p:txBody>
      </p:sp>
      <p:sp>
        <p:nvSpPr>
          <p:cNvPr id="48130" name="Content Placeholder 2"/>
          <p:cNvSpPr>
            <a:spLocks noGrp="1"/>
          </p:cNvSpPr>
          <p:nvPr>
            <p:ph sz="half" idx="1"/>
          </p:nvPr>
        </p:nvSpPr>
        <p:spPr>
          <a:xfrm>
            <a:off x="457200" y="1280160"/>
            <a:ext cx="6528216" cy="4846320"/>
          </a:xfrm>
        </p:spPr>
        <p:txBody>
          <a:bodyPr>
            <a:normAutofit/>
          </a:bodyPr>
          <a:lstStyle/>
          <a:p>
            <a:pPr eaLnBrk="1" hangingPunct="1"/>
            <a:r>
              <a:rPr lang="en-US" altLang="en-US" sz="3200"/>
              <a:t>What do we want for our </a:t>
            </a:r>
            <a:r>
              <a:rPr lang="en-US" altLang="en-US" sz="3200" b="1"/>
              <a:t>students, </a:t>
            </a:r>
            <a:r>
              <a:rPr lang="en-US" altLang="en-US" sz="3200"/>
              <a:t>teachers, and families?</a:t>
            </a:r>
          </a:p>
          <a:p>
            <a:r>
              <a:rPr lang="en-US" altLang="en-US" sz="3200"/>
              <a:t>What is the </a:t>
            </a:r>
            <a:r>
              <a:rPr lang="en-US" altLang="en-US" sz="3200" b="1"/>
              <a:t>current reality </a:t>
            </a:r>
            <a:r>
              <a:rPr lang="en-US" altLang="en-US" sz="3200"/>
              <a:t>and who are the players?</a:t>
            </a:r>
          </a:p>
          <a:p>
            <a:pPr eaLnBrk="1" hangingPunct="1"/>
            <a:r>
              <a:rPr lang="en-US" altLang="en-US" sz="3200"/>
              <a:t>What do our </a:t>
            </a:r>
            <a:r>
              <a:rPr lang="en-US" altLang="en-US" sz="3200" b="1"/>
              <a:t>students, </a:t>
            </a:r>
            <a:r>
              <a:rPr lang="en-US" altLang="en-US" sz="3200"/>
              <a:t>teachers</a:t>
            </a:r>
            <a:r>
              <a:rPr lang="en-US" altLang="en-US" sz="3200" b="1"/>
              <a:t>,</a:t>
            </a:r>
            <a:r>
              <a:rPr lang="en-US" altLang="en-US" sz="3200"/>
              <a:t> and families </a:t>
            </a:r>
            <a:r>
              <a:rPr lang="en-US" altLang="en-US" sz="3200" b="1"/>
              <a:t>need</a:t>
            </a:r>
            <a:r>
              <a:rPr lang="en-US" altLang="en-US" sz="3200"/>
              <a:t> to be successful?</a:t>
            </a:r>
          </a:p>
          <a:p>
            <a:pPr eaLnBrk="1" hangingPunct="1"/>
            <a:r>
              <a:rPr lang="en-US" altLang="en-US" sz="3200"/>
              <a:t>How can we maximize our resources to support </a:t>
            </a:r>
            <a:r>
              <a:rPr lang="en-US" altLang="en-US" sz="3200" b="1"/>
              <a:t>students</a:t>
            </a:r>
            <a:r>
              <a:rPr lang="en-US" altLang="en-US" sz="3200"/>
              <a:t> and families?</a:t>
            </a:r>
          </a:p>
        </p:txBody>
      </p:sp>
      <p:pic>
        <p:nvPicPr>
          <p:cNvPr id="2052" name="Picture 4" descr="Green check mark 3 icon - Free green check mark icons">
            <a:extLst>
              <a:ext uri="{FF2B5EF4-FFF2-40B4-BE49-F238E27FC236}">
                <a16:creationId xmlns:a16="http://schemas.microsoft.com/office/drawing/2014/main" id="{058F23C9-8EEB-480E-840B-BE6D7AA34DC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71801" y="1280160"/>
            <a:ext cx="3337722" cy="3337722"/>
          </a:xfrm>
          <a:prstGeom prst="rect">
            <a:avLst/>
          </a:prstGeom>
          <a:solidFill>
            <a:srgbClr val="FFFFFF"/>
          </a:solidFill>
        </p:spPr>
      </p:pic>
      <p:sp>
        <p:nvSpPr>
          <p:cNvPr id="48137" name="Slide Number Placeholder 5">
            <a:extLst>
              <a:ext uri="{FF2B5EF4-FFF2-40B4-BE49-F238E27FC236}">
                <a16:creationId xmlns:a16="http://schemas.microsoft.com/office/drawing/2014/main" id="{8C7C3F9F-DD94-4192-EA55-44F639B2AF9B}"/>
              </a:ext>
            </a:extLst>
          </p:cNvPr>
          <p:cNvSpPr>
            <a:spLocks noGrp="1"/>
          </p:cNvSpPr>
          <p:nvPr>
            <p:ph type="sldNum" sz="quarter" idx="12"/>
          </p:nvPr>
        </p:nvSpPr>
        <p:spPr>
          <a:xfrm>
            <a:off x="11916192" y="6585203"/>
            <a:ext cx="153888" cy="153888"/>
          </a:xfrm>
        </p:spPr>
        <p:txBody>
          <a:bodyPr/>
          <a:lstStyle/>
          <a:p>
            <a:pPr>
              <a:spcAft>
                <a:spcPts val="600"/>
              </a:spcAft>
            </a:pPr>
            <a:fld id="{BABF4E83-61DB-418F-A99F-17BC9BB58EF6}" type="slidenum">
              <a:rPr lang="en-US" smtClean="0"/>
              <a:pPr>
                <a:spcAft>
                  <a:spcPts val="600"/>
                </a:spcAft>
              </a:pPr>
              <a:t>11</a:t>
            </a:fld>
            <a:endParaRPr lang="en-US"/>
          </a:p>
        </p:txBody>
      </p:sp>
    </p:spTree>
    <p:extLst>
      <p:ext uri="{BB962C8B-B14F-4D97-AF65-F5344CB8AC3E}">
        <p14:creationId xmlns:p14="http://schemas.microsoft.com/office/powerpoint/2010/main" val="3437448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51BA4AE-F640-D82D-7E59-A0B41C7C66EF}"/>
              </a:ext>
            </a:extLst>
          </p:cNvPr>
          <p:cNvSpPr>
            <a:spLocks noGrp="1"/>
          </p:cNvSpPr>
          <p:nvPr>
            <p:ph type="title"/>
          </p:nvPr>
        </p:nvSpPr>
        <p:spPr>
          <a:xfrm>
            <a:off x="457200" y="-1107996"/>
            <a:ext cx="11338560" cy="1107996"/>
          </a:xfrm>
        </p:spPr>
        <p:txBody>
          <a:bodyPr vert="horz" lIns="0" tIns="0" rIns="0" bIns="0" rtlCol="0" anchor="b" anchorCtr="0">
            <a:noAutofit/>
          </a:bodyPr>
          <a:lstStyle/>
          <a:p>
            <a:r>
              <a:rPr lang="en-US"/>
              <a:t>Development times implementation equals improved access and outcomes</a:t>
            </a:r>
          </a:p>
        </p:txBody>
      </p:sp>
      <p:grpSp>
        <p:nvGrpSpPr>
          <p:cNvPr id="2" name="Group 1" descr="Development of high-quality educational programming">
            <a:extLst>
              <a:ext uri="{FF2B5EF4-FFF2-40B4-BE49-F238E27FC236}">
                <a16:creationId xmlns:a16="http://schemas.microsoft.com/office/drawing/2014/main" id="{0C128522-D85F-4AAA-AAE2-8E4DF05C0EDD}"/>
              </a:ext>
            </a:extLst>
          </p:cNvPr>
          <p:cNvGrpSpPr/>
          <p:nvPr/>
        </p:nvGrpSpPr>
        <p:grpSpPr>
          <a:xfrm>
            <a:off x="126671" y="303609"/>
            <a:ext cx="3384146" cy="6081950"/>
            <a:chOff x="126671" y="341709"/>
            <a:chExt cx="3384146" cy="6081950"/>
          </a:xfrm>
        </p:grpSpPr>
        <p:sp>
          <p:nvSpPr>
            <p:cNvPr id="5" name="Rectangle: Rounded Corners 4">
              <a:extLst>
                <a:ext uri="{FF2B5EF4-FFF2-40B4-BE49-F238E27FC236}">
                  <a16:creationId xmlns:a16="http://schemas.microsoft.com/office/drawing/2014/main" id="{7EF2614E-5697-4BF8-8C2A-0DC2F6B57D0E}"/>
                </a:ext>
              </a:extLst>
            </p:cNvPr>
            <p:cNvSpPr/>
            <p:nvPr/>
          </p:nvSpPr>
          <p:spPr>
            <a:xfrm>
              <a:off x="126671" y="3224848"/>
              <a:ext cx="3319140" cy="3198811"/>
            </a:xfrm>
            <a:prstGeom prst="roundRect">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800" b="1"/>
            </a:p>
            <a:p>
              <a:pPr algn="ctr">
                <a:spcAft>
                  <a:spcPts val="600"/>
                </a:spcAft>
              </a:pPr>
              <a:r>
                <a:rPr lang="en-US" sz="2800" b="1"/>
                <a:t>Development</a:t>
              </a:r>
              <a:r>
                <a:rPr lang="en-US" sz="2800"/>
                <a:t> of high-quality educational programming</a:t>
              </a:r>
            </a:p>
          </p:txBody>
        </p:sp>
        <p:pic>
          <p:nvPicPr>
            <p:cNvPr id="11" name="Picture 10" descr="A person sitting next to a window&#10;&#10;Description automatically generated">
              <a:extLst>
                <a:ext uri="{FF2B5EF4-FFF2-40B4-BE49-F238E27FC236}">
                  <a16:creationId xmlns:a16="http://schemas.microsoft.com/office/drawing/2014/main" id="{DEC29407-2DD2-40FC-9C0F-A10117B4C9C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131468" y="341709"/>
              <a:ext cx="3379349" cy="3379351"/>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grpSp>
      <p:sp>
        <p:nvSpPr>
          <p:cNvPr id="4" name="Multiplication Sign 3">
            <a:extLst>
              <a:ext uri="{FF2B5EF4-FFF2-40B4-BE49-F238E27FC236}">
                <a16:creationId xmlns:a16="http://schemas.microsoft.com/office/drawing/2014/main" id="{084170E2-B114-41A1-A595-33FAD562F204}"/>
              </a:ext>
              <a:ext uri="{C183D7F6-B498-43B3-948B-1728B52AA6E4}">
                <adec:decorative xmlns:adec="http://schemas.microsoft.com/office/drawing/2017/decorative" val="1"/>
              </a:ext>
            </a:extLst>
          </p:cNvPr>
          <p:cNvSpPr/>
          <p:nvPr/>
        </p:nvSpPr>
        <p:spPr>
          <a:xfrm>
            <a:off x="3503158" y="4163276"/>
            <a:ext cx="1017983" cy="1321952"/>
          </a:xfrm>
          <a:prstGeom prst="mathMultiply">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58FCA1-E59B-4C3A-87F8-0123D6BE3ED0}"/>
              </a:ext>
              <a:ext uri="{C183D7F6-B498-43B3-948B-1728B52AA6E4}">
                <adec:decorative xmlns:adec="http://schemas.microsoft.com/office/drawing/2017/decorative" val="1"/>
              </a:ext>
            </a:extLst>
          </p:cNvPr>
          <p:cNvSpPr/>
          <p:nvPr/>
        </p:nvSpPr>
        <p:spPr>
          <a:xfrm>
            <a:off x="3487043" y="4251959"/>
            <a:ext cx="1017983" cy="11471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descr="Implementation of high-quality educational programming">
            <a:extLst>
              <a:ext uri="{FF2B5EF4-FFF2-40B4-BE49-F238E27FC236}">
                <a16:creationId xmlns:a16="http://schemas.microsoft.com/office/drawing/2014/main" id="{295871B7-0946-4779-A58D-462F4FC0B85E}"/>
              </a:ext>
            </a:extLst>
          </p:cNvPr>
          <p:cNvGrpSpPr/>
          <p:nvPr/>
        </p:nvGrpSpPr>
        <p:grpSpPr>
          <a:xfrm>
            <a:off x="4485998" y="173551"/>
            <a:ext cx="3509407" cy="6212007"/>
            <a:chOff x="4485998" y="211651"/>
            <a:chExt cx="3509407" cy="6212007"/>
          </a:xfrm>
        </p:grpSpPr>
        <p:sp>
          <p:nvSpPr>
            <p:cNvPr id="6" name="Rectangle: Rounded Corners 5">
              <a:extLst>
                <a:ext uri="{FF2B5EF4-FFF2-40B4-BE49-F238E27FC236}">
                  <a16:creationId xmlns:a16="http://schemas.microsoft.com/office/drawing/2014/main" id="{2DA42A83-3DE2-4BC4-BDB8-723993FF4B42}"/>
                </a:ext>
              </a:extLst>
            </p:cNvPr>
            <p:cNvSpPr/>
            <p:nvPr/>
          </p:nvSpPr>
          <p:spPr>
            <a:xfrm>
              <a:off x="4542692" y="3132613"/>
              <a:ext cx="3248298" cy="3291045"/>
            </a:xfrm>
            <a:prstGeom prst="roundRect">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800" b="1"/>
            </a:p>
            <a:p>
              <a:pPr algn="ctr">
                <a:spcAft>
                  <a:spcPts val="600"/>
                </a:spcAft>
              </a:pPr>
              <a:r>
                <a:rPr lang="en-US" sz="2800" b="1"/>
                <a:t>Implementation</a:t>
              </a:r>
              <a:r>
                <a:rPr lang="en-US" sz="2800"/>
                <a:t> of high-quality educational programming</a:t>
              </a:r>
            </a:p>
          </p:txBody>
        </p:sp>
        <p:pic>
          <p:nvPicPr>
            <p:cNvPr id="13" name="Picture 12" descr="A picture containing person, table, sitting, child&#10;&#10;Description automatically generated">
              <a:extLst>
                <a:ext uri="{FF2B5EF4-FFF2-40B4-BE49-F238E27FC236}">
                  <a16:creationId xmlns:a16="http://schemas.microsoft.com/office/drawing/2014/main" id="{B1527982-11B7-47BD-8C08-8AF33B2F66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85998" y="211651"/>
              <a:ext cx="3509407" cy="350940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grpSp>
      <p:sp>
        <p:nvSpPr>
          <p:cNvPr id="8" name="Equals 7">
            <a:extLst>
              <a:ext uri="{FF2B5EF4-FFF2-40B4-BE49-F238E27FC236}">
                <a16:creationId xmlns:a16="http://schemas.microsoft.com/office/drawing/2014/main" id="{14C2F4FE-1944-460D-A761-F624A62C3CD6}"/>
              </a:ext>
              <a:ext uri="{C183D7F6-B498-43B3-948B-1728B52AA6E4}">
                <adec:decorative xmlns:adec="http://schemas.microsoft.com/office/drawing/2017/decorative" val="1"/>
              </a:ext>
            </a:extLst>
          </p:cNvPr>
          <p:cNvSpPr/>
          <p:nvPr/>
        </p:nvSpPr>
        <p:spPr>
          <a:xfrm>
            <a:off x="7839572" y="4251959"/>
            <a:ext cx="985168" cy="1147147"/>
          </a:xfrm>
          <a:prstGeom prst="mathEqual">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descr="Improved access and outcomes - FAPE">
            <a:extLst>
              <a:ext uri="{FF2B5EF4-FFF2-40B4-BE49-F238E27FC236}">
                <a16:creationId xmlns:a16="http://schemas.microsoft.com/office/drawing/2014/main" id="{BF04BE5D-3FBE-49D3-BBFA-B354DBC7BCEA}"/>
              </a:ext>
            </a:extLst>
          </p:cNvPr>
          <p:cNvGrpSpPr/>
          <p:nvPr/>
        </p:nvGrpSpPr>
        <p:grpSpPr>
          <a:xfrm>
            <a:off x="8424028" y="173550"/>
            <a:ext cx="3636504" cy="6212008"/>
            <a:chOff x="8424028" y="211650"/>
            <a:chExt cx="3636504" cy="6212008"/>
          </a:xfrm>
        </p:grpSpPr>
        <p:grpSp>
          <p:nvGrpSpPr>
            <p:cNvPr id="9" name="Group 8">
              <a:extLst>
                <a:ext uri="{FF2B5EF4-FFF2-40B4-BE49-F238E27FC236}">
                  <a16:creationId xmlns:a16="http://schemas.microsoft.com/office/drawing/2014/main" id="{819AAC9C-92C2-4B1B-95EC-BF54B97CB58D}"/>
                </a:ext>
              </a:extLst>
            </p:cNvPr>
            <p:cNvGrpSpPr/>
            <p:nvPr/>
          </p:nvGrpSpPr>
          <p:grpSpPr>
            <a:xfrm>
              <a:off x="8424028" y="211650"/>
              <a:ext cx="3636504" cy="6212008"/>
              <a:chOff x="8424028" y="211650"/>
              <a:chExt cx="3636504" cy="6212008"/>
            </a:xfrm>
          </p:grpSpPr>
          <p:sp>
            <p:nvSpPr>
              <p:cNvPr id="7" name="Rectangle: Rounded Corners 6">
                <a:extLst>
                  <a:ext uri="{FF2B5EF4-FFF2-40B4-BE49-F238E27FC236}">
                    <a16:creationId xmlns:a16="http://schemas.microsoft.com/office/drawing/2014/main" id="{F9EE9CD9-F0E8-471E-877F-D894A110FFAA}"/>
                  </a:ext>
                </a:extLst>
              </p:cNvPr>
              <p:cNvSpPr/>
              <p:nvPr/>
            </p:nvSpPr>
            <p:spPr>
              <a:xfrm>
                <a:off x="8845011" y="3407726"/>
                <a:ext cx="2978233" cy="3015932"/>
              </a:xfrm>
              <a:prstGeom prst="roundRect">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800"/>
                  <a:t>Improved access and outcomes -  </a:t>
                </a:r>
                <a:r>
                  <a:rPr lang="en-US" sz="2800" err="1"/>
                  <a:t>FAPE</a:t>
                </a:r>
                <a:endParaRPr lang="en-US" sz="2800"/>
              </a:p>
            </p:txBody>
          </p:sp>
          <p:sp>
            <p:nvSpPr>
              <p:cNvPr id="19" name="Oval 18">
                <a:extLst>
                  <a:ext uri="{FF2B5EF4-FFF2-40B4-BE49-F238E27FC236}">
                    <a16:creationId xmlns:a16="http://schemas.microsoft.com/office/drawing/2014/main" id="{F268B783-0D79-4A72-AB91-0772C2F4C076}"/>
                  </a:ext>
                </a:extLst>
              </p:cNvPr>
              <p:cNvSpPr/>
              <p:nvPr/>
            </p:nvSpPr>
            <p:spPr>
              <a:xfrm>
                <a:off x="8424028" y="211650"/>
                <a:ext cx="3636504" cy="3509409"/>
              </a:xfrm>
              <a:prstGeom prst="ellipse">
                <a:avLst/>
              </a:prstGeom>
              <a:solidFill>
                <a:schemeClr val="bg1"/>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close up of a sign&#10;&#10;Description automatically generated">
              <a:extLst>
                <a:ext uri="{FF2B5EF4-FFF2-40B4-BE49-F238E27FC236}">
                  <a16:creationId xmlns:a16="http://schemas.microsoft.com/office/drawing/2014/main" id="{DAEEFB23-9804-4E72-9116-D14FFB1BD7A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45011" y="791844"/>
              <a:ext cx="2935374" cy="2084982"/>
            </a:xfrm>
            <a:prstGeom prst="rect">
              <a:avLst/>
            </a:prstGeom>
          </p:spPr>
        </p:pic>
      </p:grpSp>
      <p:sp>
        <p:nvSpPr>
          <p:cNvPr id="14" name="Slide Number Placeholder 13">
            <a:extLst>
              <a:ext uri="{FF2B5EF4-FFF2-40B4-BE49-F238E27FC236}">
                <a16:creationId xmlns:a16="http://schemas.microsoft.com/office/drawing/2014/main" id="{DDB7D070-DB13-45E2-AEF5-0A635FECFCA8}"/>
              </a:ext>
            </a:extLst>
          </p:cNvPr>
          <p:cNvSpPr>
            <a:spLocks noGrp="1"/>
          </p:cNvSpPr>
          <p:nvPr>
            <p:ph type="sldNum" sz="quarter" idx="12"/>
          </p:nvPr>
        </p:nvSpPr>
        <p:spPr/>
        <p:txBody>
          <a:bodyPr/>
          <a:lstStyle/>
          <a:p>
            <a:fld id="{48F63A3B-78C7-47BE-AE5E-E10140E04643}" type="slidenum">
              <a:rPr lang="en-US" smtClean="0"/>
              <a:t>12</a:t>
            </a:fld>
            <a:endParaRPr lang="en-US"/>
          </a:p>
        </p:txBody>
      </p:sp>
    </p:spTree>
    <p:custDataLst>
      <p:tags r:id="rId1"/>
    </p:custDataLst>
    <p:extLst>
      <p:ext uri="{BB962C8B-B14F-4D97-AF65-F5344CB8AC3E}">
        <p14:creationId xmlns:p14="http://schemas.microsoft.com/office/powerpoint/2010/main" val="413327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11B86EF-22D7-4190-AB73-C1828035593D}"/>
              </a:ext>
            </a:extLst>
          </p:cNvPr>
          <p:cNvSpPr>
            <a:spLocks noGrp="1"/>
          </p:cNvSpPr>
          <p:nvPr>
            <p:ph type="title"/>
          </p:nvPr>
        </p:nvSpPr>
        <p:spPr/>
        <p:txBody>
          <a:bodyPr/>
          <a:lstStyle/>
          <a:p>
            <a:r>
              <a:rPr lang="en-US"/>
              <a:t>IDEA FAPE Requirements</a:t>
            </a:r>
          </a:p>
        </p:txBody>
      </p:sp>
      <p:graphicFrame>
        <p:nvGraphicFramePr>
          <p:cNvPr id="14" name="Content Placeholder 13" descr="FAPE requirements: &#10;Procedural: In the development of an IEP, has the IEP team complied with the procedures set forth in IDEA? (Rowley)&#10;Substantive: Is the IEP reasonably calculated to enable the child to make progress that is appropriate in light of the child's circumstances? (Endrew F.) &#10;Implementation: In implementing the IEP, were the instructional services and supports outlined in the IEP provided as agreed on during the IEP process?">
            <a:extLst>
              <a:ext uri="{FF2B5EF4-FFF2-40B4-BE49-F238E27FC236}">
                <a16:creationId xmlns:a16="http://schemas.microsoft.com/office/drawing/2014/main" id="{0B248331-96B5-4FA4-BDFC-158E6E4C7EF6}"/>
              </a:ext>
            </a:extLst>
          </p:cNvPr>
          <p:cNvGraphicFramePr>
            <a:graphicFrameLocks noGrp="1"/>
          </p:cNvGraphicFramePr>
          <p:nvPr>
            <p:ph sz="quarter" idx="15"/>
          </p:nvPr>
        </p:nvGraphicFramePr>
        <p:xfrm>
          <a:off x="457200" y="1279525"/>
          <a:ext cx="11337925"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8EC1F39-74E6-4CD0-A3DE-A9FAEF615E8F}"/>
              </a:ext>
            </a:extLst>
          </p:cNvPr>
          <p:cNvSpPr txBox="1"/>
          <p:nvPr/>
        </p:nvSpPr>
        <p:spPr>
          <a:xfrm>
            <a:off x="4297362" y="5484595"/>
            <a:ext cx="3657600" cy="430887"/>
          </a:xfrm>
          <a:prstGeom prst="rect">
            <a:avLst/>
          </a:prstGeom>
          <a:noFill/>
        </p:spPr>
        <p:txBody>
          <a:bodyPr wrap="square" tIns="0" bIns="0" rtlCol="0" anchor="ctr">
            <a:spAutoFit/>
          </a:bodyPr>
          <a:lstStyle/>
          <a:p>
            <a:pPr algn="ctr"/>
            <a:r>
              <a:rPr lang="en-US" sz="2800" b="1" err="1"/>
              <a:t>FAPE</a:t>
            </a:r>
            <a:r>
              <a:rPr lang="en-US" sz="2800" b="1"/>
              <a:t> Requirements</a:t>
            </a:r>
          </a:p>
        </p:txBody>
      </p:sp>
      <p:sp>
        <p:nvSpPr>
          <p:cNvPr id="12" name="Text Placeholder 11">
            <a:extLst>
              <a:ext uri="{FF2B5EF4-FFF2-40B4-BE49-F238E27FC236}">
                <a16:creationId xmlns:a16="http://schemas.microsoft.com/office/drawing/2014/main" id="{90C3E593-6977-4BCB-BC7B-6F5FD0C99494}"/>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F4DD5B05-F26B-49DD-9046-D65B04FCA6F6}"/>
              </a:ext>
            </a:extLst>
          </p:cNvPr>
          <p:cNvSpPr>
            <a:spLocks noGrp="1"/>
          </p:cNvSpPr>
          <p:nvPr>
            <p:ph type="sldNum" sz="quarter" idx="14"/>
          </p:nvPr>
        </p:nvSpPr>
        <p:spPr/>
        <p:txBody>
          <a:bodyPr/>
          <a:lstStyle/>
          <a:p>
            <a:fld id="{99A20822-4A49-4D36-86E3-300BA48D3F00}" type="slidenum">
              <a:rPr lang="en-US" smtClean="0"/>
              <a:pPr/>
              <a:t>13</a:t>
            </a:fld>
            <a:endParaRPr lang="en-US"/>
          </a:p>
        </p:txBody>
      </p:sp>
    </p:spTree>
    <p:extLst>
      <p:ext uri="{BB962C8B-B14F-4D97-AF65-F5344CB8AC3E}">
        <p14:creationId xmlns:p14="http://schemas.microsoft.com/office/powerpoint/2010/main" val="737861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D2805-31EC-49B2-B001-D0742B301C82}"/>
              </a:ext>
            </a:extLst>
          </p:cNvPr>
          <p:cNvSpPr>
            <a:spLocks noGrp="1"/>
          </p:cNvSpPr>
          <p:nvPr>
            <p:ph type="title"/>
          </p:nvPr>
        </p:nvSpPr>
        <p:spPr/>
        <p:txBody>
          <a:bodyPr>
            <a:normAutofit/>
          </a:bodyPr>
          <a:lstStyle/>
          <a:p>
            <a:r>
              <a:rPr lang="en-US" sz="4000">
                <a:solidFill>
                  <a:srgbClr val="0076BD"/>
                </a:solidFill>
                <a:latin typeface="+mn-lt"/>
              </a:rPr>
              <a:t>Program Development: Procedural</a:t>
            </a:r>
          </a:p>
        </p:txBody>
      </p:sp>
      <p:pic>
        <p:nvPicPr>
          <p:cNvPr id="11" name="Content Placeholder 10">
            <a:extLst>
              <a:ext uri="{FF2B5EF4-FFF2-40B4-BE49-F238E27FC236}">
                <a16:creationId xmlns:a16="http://schemas.microsoft.com/office/drawing/2014/main" id="{E71331F1-500D-47A9-A2A7-6E7BD5FC5C90}"/>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2109129" y="1279525"/>
            <a:ext cx="8034066" cy="4846638"/>
          </a:xfrm>
        </p:spPr>
      </p:pic>
      <p:sp>
        <p:nvSpPr>
          <p:cNvPr id="3" name="Text Placeholder 2">
            <a:extLst>
              <a:ext uri="{FF2B5EF4-FFF2-40B4-BE49-F238E27FC236}">
                <a16:creationId xmlns:a16="http://schemas.microsoft.com/office/drawing/2014/main" id="{9FAC707E-F344-44EF-8D9B-E13883E2F747}"/>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194F1D96-893F-40F6-9B0F-1DAC9A5A2A1C}"/>
              </a:ext>
            </a:extLst>
          </p:cNvPr>
          <p:cNvSpPr>
            <a:spLocks noGrp="1"/>
          </p:cNvSpPr>
          <p:nvPr>
            <p:ph type="sldNum" sz="quarter" idx="14"/>
          </p:nvPr>
        </p:nvSpPr>
        <p:spPr/>
        <p:txBody>
          <a:bodyPr/>
          <a:lstStyle/>
          <a:p>
            <a:fld id="{48F63A3B-78C7-47BE-AE5E-E10140E04643}" type="slidenum">
              <a:rPr lang="en-US" smtClean="0"/>
              <a:t>14</a:t>
            </a:fld>
            <a:endParaRPr lang="en-US"/>
          </a:p>
        </p:txBody>
      </p:sp>
      <p:sp>
        <p:nvSpPr>
          <p:cNvPr id="6" name="TextBox 5">
            <a:extLst>
              <a:ext uri="{FF2B5EF4-FFF2-40B4-BE49-F238E27FC236}">
                <a16:creationId xmlns:a16="http://schemas.microsoft.com/office/drawing/2014/main" id="{502D11CA-2B3C-487E-A6DA-4F261F7E36DA}"/>
              </a:ext>
            </a:extLst>
          </p:cNvPr>
          <p:cNvSpPr txBox="1"/>
          <p:nvPr/>
        </p:nvSpPr>
        <p:spPr>
          <a:xfrm>
            <a:off x="1044297" y="2791143"/>
            <a:ext cx="2058683" cy="1384995"/>
          </a:xfrm>
          <a:prstGeom prst="rect">
            <a:avLst/>
          </a:prstGeom>
          <a:solidFill>
            <a:srgbClr val="8FB3A7"/>
          </a:solidFill>
        </p:spPr>
        <p:txBody>
          <a:bodyPr wrap="square" rtlCol="0">
            <a:spAutoFit/>
          </a:bodyPr>
          <a:lstStyle/>
          <a:p>
            <a:pPr algn="ctr"/>
            <a:r>
              <a:rPr lang="en-US" b="1">
                <a:solidFill>
                  <a:schemeClr val="tx2"/>
                </a:solidFill>
              </a:rPr>
              <a:t>Present Levels of Academic Achievement and Functional Performance (PLAAFP) Statement</a:t>
            </a:r>
          </a:p>
        </p:txBody>
      </p:sp>
      <p:sp>
        <p:nvSpPr>
          <p:cNvPr id="7" name="TextBox 6">
            <a:extLst>
              <a:ext uri="{FF2B5EF4-FFF2-40B4-BE49-F238E27FC236}">
                <a16:creationId xmlns:a16="http://schemas.microsoft.com/office/drawing/2014/main" id="{0FBED9D0-27DC-468A-B146-7366624232ED}"/>
              </a:ext>
            </a:extLst>
          </p:cNvPr>
          <p:cNvSpPr txBox="1"/>
          <p:nvPr/>
        </p:nvSpPr>
        <p:spPr>
          <a:xfrm>
            <a:off x="9581826" y="2791143"/>
            <a:ext cx="2161309" cy="738664"/>
          </a:xfrm>
          <a:prstGeom prst="rect">
            <a:avLst/>
          </a:prstGeom>
          <a:solidFill>
            <a:srgbClr val="C26A5C"/>
          </a:solidFill>
        </p:spPr>
        <p:txBody>
          <a:bodyPr wrap="square" rtlCol="0">
            <a:spAutoFit/>
          </a:bodyPr>
          <a:lstStyle/>
          <a:p>
            <a:pPr lvl="0" algn="ctr"/>
            <a:r>
              <a:rPr lang="en-US" b="1">
                <a:solidFill>
                  <a:schemeClr val="tx2"/>
                </a:solidFill>
              </a:rPr>
              <a:t>Statement of Special Education and Aids and Services</a:t>
            </a:r>
          </a:p>
        </p:txBody>
      </p:sp>
      <p:sp>
        <p:nvSpPr>
          <p:cNvPr id="8" name="TextBox 7">
            <a:extLst>
              <a:ext uri="{FF2B5EF4-FFF2-40B4-BE49-F238E27FC236}">
                <a16:creationId xmlns:a16="http://schemas.microsoft.com/office/drawing/2014/main" id="{8478D78C-3F00-4978-9734-8C1118F74925}"/>
              </a:ext>
            </a:extLst>
          </p:cNvPr>
          <p:cNvSpPr txBox="1"/>
          <p:nvPr/>
        </p:nvSpPr>
        <p:spPr>
          <a:xfrm>
            <a:off x="5623997" y="5627002"/>
            <a:ext cx="2058683" cy="307777"/>
          </a:xfrm>
          <a:prstGeom prst="rect">
            <a:avLst/>
          </a:prstGeom>
          <a:solidFill>
            <a:srgbClr val="E4BC57"/>
          </a:solidFill>
        </p:spPr>
        <p:txBody>
          <a:bodyPr wrap="square" rtlCol="0">
            <a:spAutoFit/>
          </a:bodyPr>
          <a:lstStyle/>
          <a:p>
            <a:pPr algn="ctr"/>
            <a:r>
              <a:rPr lang="en-US" b="1">
                <a:solidFill>
                  <a:schemeClr val="tx2"/>
                </a:solidFill>
              </a:rPr>
              <a:t>Measurable Goals</a:t>
            </a:r>
          </a:p>
        </p:txBody>
      </p:sp>
      <p:sp>
        <p:nvSpPr>
          <p:cNvPr id="9" name="TextBox 8">
            <a:extLst>
              <a:ext uri="{FF2B5EF4-FFF2-40B4-BE49-F238E27FC236}">
                <a16:creationId xmlns:a16="http://schemas.microsoft.com/office/drawing/2014/main" id="{C203656F-AAC6-47AA-9D28-9C6FB0CBCB08}"/>
              </a:ext>
            </a:extLst>
          </p:cNvPr>
          <p:cNvSpPr txBox="1"/>
          <p:nvPr/>
        </p:nvSpPr>
        <p:spPr>
          <a:xfrm>
            <a:off x="5349627" y="2791143"/>
            <a:ext cx="2607425" cy="307777"/>
          </a:xfrm>
          <a:prstGeom prst="rect">
            <a:avLst/>
          </a:prstGeom>
          <a:solidFill>
            <a:srgbClr val="9B8BB0"/>
          </a:solidFill>
        </p:spPr>
        <p:txBody>
          <a:bodyPr wrap="square" rtlCol="0">
            <a:spAutoFit/>
          </a:bodyPr>
          <a:lstStyle/>
          <a:p>
            <a:pPr algn="ctr"/>
            <a:r>
              <a:rPr lang="en-US" b="1">
                <a:solidFill>
                  <a:schemeClr val="tx2"/>
                </a:solidFill>
              </a:rPr>
              <a:t>Monitoring Plan</a:t>
            </a:r>
          </a:p>
        </p:txBody>
      </p:sp>
      <p:sp>
        <p:nvSpPr>
          <p:cNvPr id="10" name="TextBox 9">
            <a:extLst>
              <a:ext uri="{FF2B5EF4-FFF2-40B4-BE49-F238E27FC236}">
                <a16:creationId xmlns:a16="http://schemas.microsoft.com/office/drawing/2014/main" id="{4FA9B53B-8166-412F-A2CB-A313EF516D5E}"/>
              </a:ext>
            </a:extLst>
          </p:cNvPr>
          <p:cNvSpPr txBox="1"/>
          <p:nvPr/>
        </p:nvSpPr>
        <p:spPr>
          <a:xfrm>
            <a:off x="378709" y="5041425"/>
            <a:ext cx="2161309" cy="738664"/>
          </a:xfrm>
          <a:prstGeom prst="rect">
            <a:avLst/>
          </a:prstGeom>
          <a:solidFill>
            <a:schemeClr val="accent6">
              <a:lumMod val="40000"/>
              <a:lumOff val="60000"/>
            </a:schemeClr>
          </a:solidFill>
        </p:spPr>
        <p:txBody>
          <a:bodyPr wrap="square" rtlCol="0">
            <a:spAutoFit/>
          </a:bodyPr>
          <a:lstStyle/>
          <a:p>
            <a:pPr lvl="0" algn="ctr"/>
            <a:r>
              <a:rPr lang="en-US" b="1">
                <a:solidFill>
                  <a:schemeClr val="tx2"/>
                </a:solidFill>
              </a:rPr>
              <a:t>Date, Frequency, Duration and Location of Services</a:t>
            </a:r>
          </a:p>
        </p:txBody>
      </p:sp>
      <p:sp>
        <p:nvSpPr>
          <p:cNvPr id="12" name="TextBox 11">
            <a:extLst>
              <a:ext uri="{FF2B5EF4-FFF2-40B4-BE49-F238E27FC236}">
                <a16:creationId xmlns:a16="http://schemas.microsoft.com/office/drawing/2014/main" id="{ECA09600-B2A2-42F8-8BC9-3550207AE70F}"/>
              </a:ext>
            </a:extLst>
          </p:cNvPr>
          <p:cNvSpPr txBox="1"/>
          <p:nvPr/>
        </p:nvSpPr>
        <p:spPr>
          <a:xfrm>
            <a:off x="8781856" y="817264"/>
            <a:ext cx="2664473" cy="954107"/>
          </a:xfrm>
          <a:prstGeom prst="rect">
            <a:avLst/>
          </a:prstGeom>
          <a:solidFill>
            <a:srgbClr val="00B0F0"/>
          </a:solidFill>
        </p:spPr>
        <p:txBody>
          <a:bodyPr wrap="square" rtlCol="0">
            <a:spAutoFit/>
          </a:bodyPr>
          <a:lstStyle/>
          <a:p>
            <a:pPr lvl="0" algn="ctr"/>
            <a:r>
              <a:rPr lang="en-US" b="1">
                <a:solidFill>
                  <a:schemeClr val="tx2"/>
                </a:solidFill>
              </a:rPr>
              <a:t>Participation Outside Regular Education and in State and Districtwide Assessments</a:t>
            </a:r>
          </a:p>
        </p:txBody>
      </p:sp>
    </p:spTree>
    <p:extLst>
      <p:ext uri="{BB962C8B-B14F-4D97-AF65-F5344CB8AC3E}">
        <p14:creationId xmlns:p14="http://schemas.microsoft.com/office/powerpoint/2010/main" val="6390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C879-56B0-428E-AEDB-B20563519DBA}"/>
              </a:ext>
            </a:extLst>
          </p:cNvPr>
          <p:cNvSpPr>
            <a:spLocks noGrp="1"/>
          </p:cNvSpPr>
          <p:nvPr>
            <p:ph type="title"/>
          </p:nvPr>
        </p:nvSpPr>
        <p:spPr/>
        <p:txBody>
          <a:bodyPr>
            <a:normAutofit/>
          </a:bodyPr>
          <a:lstStyle/>
          <a:p>
            <a:r>
              <a:rPr lang="en-US" sz="4000">
                <a:solidFill>
                  <a:srgbClr val="0076BD"/>
                </a:solidFill>
                <a:latin typeface="+mn-lt"/>
              </a:rPr>
              <a:t>Program Development: Substantive </a:t>
            </a:r>
          </a:p>
        </p:txBody>
      </p:sp>
      <p:pic>
        <p:nvPicPr>
          <p:cNvPr id="6" name="Content Placeholder 5" descr="A close up of a bicycle&#10;&#10;">
            <a:extLst>
              <a:ext uri="{FF2B5EF4-FFF2-40B4-BE49-F238E27FC236}">
                <a16:creationId xmlns:a16="http://schemas.microsoft.com/office/drawing/2014/main" id="{E4D0EC2C-D16C-4CB6-BF1D-9B2B47A95E35}"/>
              </a:ext>
            </a:extLst>
          </p:cNvPr>
          <p:cNvPicPr>
            <a:picLocks noGrp="1" noChangeAspect="1"/>
          </p:cNvPicPr>
          <p:nvPr>
            <p:ph sz="quarter" idx="15"/>
          </p:nvPr>
        </p:nvPicPr>
        <p:blipFill rotWithShape="1">
          <a:blip r:embed="rId3" cstate="print">
            <a:extLst>
              <a:ext uri="{28A0092B-C50C-407E-A947-70E740481C1C}">
                <a14:useLocalDpi xmlns:a14="http://schemas.microsoft.com/office/drawing/2010/main"/>
              </a:ext>
            </a:extLst>
          </a:blip>
          <a:stretch/>
        </p:blipFill>
        <p:spPr>
          <a:xfrm>
            <a:off x="1977086" y="1279525"/>
            <a:ext cx="8298153" cy="4846638"/>
          </a:xfrm>
        </p:spPr>
      </p:pic>
      <p:sp>
        <p:nvSpPr>
          <p:cNvPr id="3" name="Text Placeholder 2">
            <a:extLst>
              <a:ext uri="{FF2B5EF4-FFF2-40B4-BE49-F238E27FC236}">
                <a16:creationId xmlns:a16="http://schemas.microsoft.com/office/drawing/2014/main" id="{3ADAAE93-C734-449F-B400-E5CC3F865022}"/>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FC831DAB-8E07-4763-9A01-F922BFB98F4F}"/>
              </a:ext>
            </a:extLst>
          </p:cNvPr>
          <p:cNvSpPr>
            <a:spLocks noGrp="1"/>
          </p:cNvSpPr>
          <p:nvPr>
            <p:ph type="sldNum" sz="quarter" idx="14"/>
          </p:nvPr>
        </p:nvSpPr>
        <p:spPr/>
        <p:txBody>
          <a:bodyPr/>
          <a:lstStyle/>
          <a:p>
            <a:fld id="{48F63A3B-78C7-47BE-AE5E-E10140E04643}" type="slidenum">
              <a:rPr lang="en-US" smtClean="0"/>
              <a:t>15</a:t>
            </a:fld>
            <a:endParaRPr lang="en-US"/>
          </a:p>
        </p:txBody>
      </p:sp>
      <p:sp>
        <p:nvSpPr>
          <p:cNvPr id="9" name="TextBox 8">
            <a:extLst>
              <a:ext uri="{FF2B5EF4-FFF2-40B4-BE49-F238E27FC236}">
                <a16:creationId xmlns:a16="http://schemas.microsoft.com/office/drawing/2014/main" id="{2F45F670-7D40-4A3E-A238-154709DDFEF6}"/>
              </a:ext>
            </a:extLst>
          </p:cNvPr>
          <p:cNvSpPr txBox="1"/>
          <p:nvPr/>
        </p:nvSpPr>
        <p:spPr>
          <a:xfrm>
            <a:off x="720376" y="2184737"/>
            <a:ext cx="2058683" cy="954107"/>
          </a:xfrm>
          <a:prstGeom prst="rect">
            <a:avLst/>
          </a:prstGeom>
          <a:solidFill>
            <a:srgbClr val="8FB3A7"/>
          </a:solidFill>
        </p:spPr>
        <p:txBody>
          <a:bodyPr wrap="square" rtlCol="0">
            <a:spAutoFit/>
          </a:bodyPr>
          <a:lstStyle/>
          <a:p>
            <a:pPr algn="ctr"/>
            <a:r>
              <a:rPr lang="en-US" b="1">
                <a:solidFill>
                  <a:schemeClr val="tx2"/>
                </a:solidFill>
              </a:rPr>
              <a:t>PLAAFP Statement:</a:t>
            </a:r>
          </a:p>
          <a:p>
            <a:pPr algn="ctr"/>
            <a:r>
              <a:rPr lang="en-US">
                <a:solidFill>
                  <a:schemeClr val="tx2"/>
                </a:solidFill>
              </a:rPr>
              <a:t>Provides an assessment and data-driven baseline</a:t>
            </a:r>
          </a:p>
        </p:txBody>
      </p:sp>
      <p:sp>
        <p:nvSpPr>
          <p:cNvPr id="10" name="TextBox 9">
            <a:extLst>
              <a:ext uri="{FF2B5EF4-FFF2-40B4-BE49-F238E27FC236}">
                <a16:creationId xmlns:a16="http://schemas.microsoft.com/office/drawing/2014/main" id="{9E724CCD-528E-42B7-84AF-E169D741B082}"/>
              </a:ext>
            </a:extLst>
          </p:cNvPr>
          <p:cNvSpPr txBox="1"/>
          <p:nvPr/>
        </p:nvSpPr>
        <p:spPr>
          <a:xfrm>
            <a:off x="9412941" y="2213832"/>
            <a:ext cx="2161309" cy="1384995"/>
          </a:xfrm>
          <a:prstGeom prst="rect">
            <a:avLst/>
          </a:prstGeom>
          <a:solidFill>
            <a:srgbClr val="C26A5C"/>
          </a:solidFill>
        </p:spPr>
        <p:txBody>
          <a:bodyPr wrap="square" rtlCol="0">
            <a:spAutoFit/>
          </a:bodyPr>
          <a:lstStyle/>
          <a:p>
            <a:pPr algn="ctr"/>
            <a:r>
              <a:rPr lang="en-US" b="1">
                <a:solidFill>
                  <a:schemeClr val="tx2"/>
                </a:solidFill>
              </a:rPr>
              <a:t>Specially designed instruction (SDI): </a:t>
            </a:r>
          </a:p>
          <a:p>
            <a:pPr algn="ctr"/>
            <a:r>
              <a:rPr lang="en-US">
                <a:solidFill>
                  <a:schemeClr val="tx2"/>
                </a:solidFill>
              </a:rPr>
              <a:t>Addresses unique needs and ensures access to and progress in the general curriculum</a:t>
            </a:r>
          </a:p>
        </p:txBody>
      </p:sp>
      <p:sp>
        <p:nvSpPr>
          <p:cNvPr id="11" name="TextBox 10">
            <a:extLst>
              <a:ext uri="{FF2B5EF4-FFF2-40B4-BE49-F238E27FC236}">
                <a16:creationId xmlns:a16="http://schemas.microsoft.com/office/drawing/2014/main" id="{EE8FCA5C-4CD0-41A0-A849-A1AF01DB7B6B}"/>
              </a:ext>
            </a:extLst>
          </p:cNvPr>
          <p:cNvSpPr txBox="1"/>
          <p:nvPr/>
        </p:nvSpPr>
        <p:spPr>
          <a:xfrm>
            <a:off x="3241917" y="5209143"/>
            <a:ext cx="2607425" cy="738664"/>
          </a:xfrm>
          <a:prstGeom prst="rect">
            <a:avLst/>
          </a:prstGeom>
          <a:solidFill>
            <a:srgbClr val="E4BC57"/>
          </a:solidFill>
        </p:spPr>
        <p:txBody>
          <a:bodyPr wrap="square" rtlCol="0">
            <a:spAutoFit/>
          </a:bodyPr>
          <a:lstStyle/>
          <a:p>
            <a:pPr algn="ctr"/>
            <a:r>
              <a:rPr lang="en-US" b="1">
                <a:solidFill>
                  <a:schemeClr val="tx2"/>
                </a:solidFill>
              </a:rPr>
              <a:t>Measurable Annual  Goals: </a:t>
            </a:r>
            <a:r>
              <a:rPr lang="en-US">
                <a:solidFill>
                  <a:schemeClr val="tx2"/>
                </a:solidFill>
              </a:rPr>
              <a:t>Connects to our PLAAFP Statement, SDI, and progress</a:t>
            </a:r>
          </a:p>
        </p:txBody>
      </p:sp>
      <p:sp>
        <p:nvSpPr>
          <p:cNvPr id="12" name="TextBox 11">
            <a:extLst>
              <a:ext uri="{FF2B5EF4-FFF2-40B4-BE49-F238E27FC236}">
                <a16:creationId xmlns:a16="http://schemas.microsoft.com/office/drawing/2014/main" id="{A59F2AD1-CB2F-4988-AECE-516BFAB4FF12}"/>
              </a:ext>
            </a:extLst>
          </p:cNvPr>
          <p:cNvSpPr txBox="1"/>
          <p:nvPr/>
        </p:nvSpPr>
        <p:spPr>
          <a:xfrm>
            <a:off x="4394572" y="2690336"/>
            <a:ext cx="2607425" cy="954107"/>
          </a:xfrm>
          <a:prstGeom prst="rect">
            <a:avLst/>
          </a:prstGeom>
          <a:solidFill>
            <a:srgbClr val="9B8BB0"/>
          </a:solidFill>
        </p:spPr>
        <p:txBody>
          <a:bodyPr wrap="square" rtlCol="0">
            <a:spAutoFit/>
          </a:bodyPr>
          <a:lstStyle/>
          <a:p>
            <a:pPr algn="ctr"/>
            <a:r>
              <a:rPr lang="en-US" b="1">
                <a:solidFill>
                  <a:schemeClr val="tx2"/>
                </a:solidFill>
              </a:rPr>
              <a:t>Monitoring Plan: </a:t>
            </a:r>
          </a:p>
          <a:p>
            <a:pPr algn="ctr"/>
            <a:r>
              <a:rPr lang="en-US">
                <a:solidFill>
                  <a:schemeClr val="tx2"/>
                </a:solidFill>
              </a:rPr>
              <a:t>Informs us if services are leading to progress or if changes are needed</a:t>
            </a:r>
          </a:p>
        </p:txBody>
      </p:sp>
    </p:spTree>
    <p:extLst>
      <p:ext uri="{BB962C8B-B14F-4D97-AF65-F5344CB8AC3E}">
        <p14:creationId xmlns:p14="http://schemas.microsoft.com/office/powerpoint/2010/main" val="82989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5336" y="154748"/>
            <a:ext cx="11338560" cy="1107996"/>
          </a:xfrm>
        </p:spPr>
        <p:txBody>
          <a:bodyPr/>
          <a:lstStyle/>
          <a:p>
            <a:r>
              <a:rPr lang="en-US"/>
              <a:t>Connecting the Parts of the IEP</a:t>
            </a:r>
          </a:p>
        </p:txBody>
      </p:sp>
      <p:graphicFrame>
        <p:nvGraphicFramePr>
          <p:cNvPr id="5" name="Content Placeholder 2" descr="PLAAFP, Annual Goals, Measuring Progress Toward Annual Goals, Statement of Special Education and Aids and Services, Participation Outside Regular Education and in State and Districtwide Assessments, Date, Frequency, Duration, and Location of Services">
            <a:extLst>
              <a:ext uri="{FF2B5EF4-FFF2-40B4-BE49-F238E27FC236}">
                <a16:creationId xmlns:a16="http://schemas.microsoft.com/office/drawing/2014/main" id="{A9F1A3DA-7F22-4916-8ABA-6745824D8C10}"/>
              </a:ext>
            </a:extLst>
          </p:cNvPr>
          <p:cNvGraphicFramePr>
            <a:graphicFrameLocks/>
          </p:cNvGraphicFramePr>
          <p:nvPr/>
        </p:nvGraphicFramePr>
        <p:xfrm>
          <a:off x="335068" y="13081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Curved Down 2">
            <a:extLst>
              <a:ext uri="{FF2B5EF4-FFF2-40B4-BE49-F238E27FC236}">
                <a16:creationId xmlns:a16="http://schemas.microsoft.com/office/drawing/2014/main" id="{73A4475A-9D7A-4D84-BC02-860F5EBD04F3}"/>
              </a:ext>
              <a:ext uri="{C183D7F6-B498-43B3-948B-1728B52AA6E4}">
                <adec:decorative xmlns:adec="http://schemas.microsoft.com/office/drawing/2017/decorative" val="1"/>
              </a:ext>
            </a:extLst>
          </p:cNvPr>
          <p:cNvSpPr/>
          <p:nvPr/>
        </p:nvSpPr>
        <p:spPr>
          <a:xfrm>
            <a:off x="1087655" y="1626669"/>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7" name="Arrow: Curved Up 6">
            <a:extLst>
              <a:ext uri="{FF2B5EF4-FFF2-40B4-BE49-F238E27FC236}">
                <a16:creationId xmlns:a16="http://schemas.microsoft.com/office/drawing/2014/main" id="{8918E79E-3CA7-41EF-B909-EB940B4B08B8}"/>
              </a:ext>
              <a:ext uri="{C183D7F6-B498-43B3-948B-1728B52AA6E4}">
                <adec:decorative xmlns:adec="http://schemas.microsoft.com/office/drawing/2017/decorative" val="1"/>
              </a:ext>
            </a:extLst>
          </p:cNvPr>
          <p:cNvSpPr/>
          <p:nvPr/>
        </p:nvSpPr>
        <p:spPr>
          <a:xfrm>
            <a:off x="818148" y="4591249"/>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460085" y="4618098"/>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9" name="Arrow: Right 8">
            <a:extLst>
              <a:ext uri="{FF2B5EF4-FFF2-40B4-BE49-F238E27FC236}">
                <a16:creationId xmlns:a16="http://schemas.microsoft.com/office/drawing/2014/main" id="{183F09F9-2D49-4B4E-A284-B3E0B86654A7}"/>
              </a:ext>
              <a:ext uri="{C183D7F6-B498-43B3-948B-1728B52AA6E4}">
                <adec:decorative xmlns:adec="http://schemas.microsoft.com/office/drawing/2017/decorative" val="1"/>
              </a:ext>
            </a:extLst>
          </p:cNvPr>
          <p:cNvSpPr/>
          <p:nvPr/>
        </p:nvSpPr>
        <p:spPr>
          <a:xfrm>
            <a:off x="3994484" y="3319780"/>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104485" y="1960134"/>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599059"/>
            <a:ext cx="5637213" cy="18513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212376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ED26-F29F-40AD-95AF-6C2655AEF67F}"/>
              </a:ext>
            </a:extLst>
          </p:cNvPr>
          <p:cNvSpPr>
            <a:spLocks noGrp="1"/>
          </p:cNvSpPr>
          <p:nvPr>
            <p:ph type="title"/>
          </p:nvPr>
        </p:nvSpPr>
        <p:spPr>
          <a:xfrm>
            <a:off x="457200" y="-1"/>
            <a:ext cx="3563655" cy="3908122"/>
          </a:xfrm>
        </p:spPr>
        <p:txBody>
          <a:bodyPr/>
          <a:lstStyle/>
          <a:p>
            <a:r>
              <a:rPr lang="en-US"/>
              <a:t>IEPs: Same Essential Ingredients but Individualized Based on Student Need</a:t>
            </a:r>
          </a:p>
        </p:txBody>
      </p:sp>
      <p:pic>
        <p:nvPicPr>
          <p:cNvPr id="5" name="Picture 5" descr="image of multiple types of bikes including road bikes, tricycle, etc.">
            <a:extLst>
              <a:ext uri="{FF2B5EF4-FFF2-40B4-BE49-F238E27FC236}">
                <a16:creationId xmlns:a16="http://schemas.microsoft.com/office/drawing/2014/main" id="{04479E31-3DF9-4EA2-B91F-D0A4C982BA32}"/>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4532217" y="407862"/>
            <a:ext cx="6513562" cy="5630087"/>
          </a:xfrm>
        </p:spPr>
      </p:pic>
      <p:sp>
        <p:nvSpPr>
          <p:cNvPr id="3" name="Text Placeholder 2">
            <a:extLst>
              <a:ext uri="{FF2B5EF4-FFF2-40B4-BE49-F238E27FC236}">
                <a16:creationId xmlns:a16="http://schemas.microsoft.com/office/drawing/2014/main" id="{53DAA1D6-5EC3-4B67-AD2C-CA9E79AE0848}"/>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D44B4B5E-8156-47B2-8260-92AC30BAD237}"/>
              </a:ext>
            </a:extLst>
          </p:cNvPr>
          <p:cNvSpPr>
            <a:spLocks noGrp="1"/>
          </p:cNvSpPr>
          <p:nvPr>
            <p:ph type="sldNum" sz="quarter" idx="14"/>
          </p:nvPr>
        </p:nvSpPr>
        <p:spPr/>
        <p:txBody>
          <a:bodyPr/>
          <a:lstStyle/>
          <a:p>
            <a:fld id="{48F63A3B-78C7-47BE-AE5E-E10140E04643}" type="slidenum">
              <a:rPr lang="en-US" smtClean="0"/>
              <a:t>17</a:t>
            </a:fld>
            <a:endParaRPr lang="en-US"/>
          </a:p>
        </p:txBody>
      </p:sp>
    </p:spTree>
    <p:extLst>
      <p:ext uri="{BB962C8B-B14F-4D97-AF65-F5344CB8AC3E}">
        <p14:creationId xmlns:p14="http://schemas.microsoft.com/office/powerpoint/2010/main" val="2171396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601A9-3FFF-4ED8-A1E8-2F3BFCF1A582}"/>
              </a:ext>
            </a:extLst>
          </p:cNvPr>
          <p:cNvSpPr>
            <a:spLocks noGrp="1"/>
          </p:cNvSpPr>
          <p:nvPr>
            <p:ph type="title"/>
          </p:nvPr>
        </p:nvSpPr>
        <p:spPr>
          <a:xfrm>
            <a:off x="731520" y="2517732"/>
            <a:ext cx="11338560" cy="1107996"/>
          </a:xfrm>
        </p:spPr>
        <p:txBody>
          <a:bodyPr/>
          <a:lstStyle/>
          <a:p>
            <a:pPr algn="ctr"/>
            <a:r>
              <a:rPr lang="en-US"/>
              <a:t>What good is a great IEP if it doesn’t guide implementation? </a:t>
            </a:r>
          </a:p>
        </p:txBody>
      </p:sp>
      <p:sp>
        <p:nvSpPr>
          <p:cNvPr id="4" name="Text Placeholder 3">
            <a:extLst>
              <a:ext uri="{FF2B5EF4-FFF2-40B4-BE49-F238E27FC236}">
                <a16:creationId xmlns:a16="http://schemas.microsoft.com/office/drawing/2014/main" id="{BCCEED4D-E031-48ED-9B75-97F79F603EF7}"/>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54B654D4-E9F6-48FD-B783-EDFD0AAF09C0}"/>
              </a:ext>
            </a:extLst>
          </p:cNvPr>
          <p:cNvSpPr>
            <a:spLocks noGrp="1"/>
          </p:cNvSpPr>
          <p:nvPr>
            <p:ph type="sldNum" sz="quarter" idx="14"/>
          </p:nvPr>
        </p:nvSpPr>
        <p:spPr/>
        <p:txBody>
          <a:bodyPr/>
          <a:lstStyle/>
          <a:p>
            <a:fld id="{99A20822-4A49-4D36-86E3-300BA48D3F00}" type="slidenum">
              <a:rPr lang="en-US" smtClean="0"/>
              <a:pPr/>
              <a:t>18</a:t>
            </a:fld>
            <a:endParaRPr lang="en-US"/>
          </a:p>
        </p:txBody>
      </p:sp>
    </p:spTree>
    <p:extLst>
      <p:ext uri="{BB962C8B-B14F-4D97-AF65-F5344CB8AC3E}">
        <p14:creationId xmlns:p14="http://schemas.microsoft.com/office/powerpoint/2010/main" val="3465248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7257B-0A5E-4898-BAAC-C8DABB94801F}"/>
              </a:ext>
            </a:extLst>
          </p:cNvPr>
          <p:cNvSpPr>
            <a:spLocks noGrp="1"/>
          </p:cNvSpPr>
          <p:nvPr>
            <p:ph type="title"/>
          </p:nvPr>
        </p:nvSpPr>
        <p:spPr>
          <a:xfrm>
            <a:off x="577632" y="335676"/>
            <a:ext cx="11338560" cy="1107996"/>
          </a:xfrm>
        </p:spPr>
        <p:txBody>
          <a:bodyPr/>
          <a:lstStyle/>
          <a:p>
            <a:r>
              <a:rPr lang="en-US"/>
              <a:t>FAPE and Implementation</a:t>
            </a:r>
          </a:p>
        </p:txBody>
      </p:sp>
      <p:sp>
        <p:nvSpPr>
          <p:cNvPr id="6" name="Rectangle: Rounded Corners 5">
            <a:extLst>
              <a:ext uri="{FF2B5EF4-FFF2-40B4-BE49-F238E27FC236}">
                <a16:creationId xmlns:a16="http://schemas.microsoft.com/office/drawing/2014/main" id="{CAF8BDEC-5728-4B29-840C-66CF5C506A30}"/>
              </a:ext>
            </a:extLst>
          </p:cNvPr>
          <p:cNvSpPr/>
          <p:nvPr/>
        </p:nvSpPr>
        <p:spPr>
          <a:xfrm>
            <a:off x="1249681" y="1849120"/>
            <a:ext cx="4551680" cy="394208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400">
                <a:solidFill>
                  <a:schemeClr val="tx2"/>
                </a:solidFill>
              </a:rPr>
              <a:t>Fidelity of Implementation</a:t>
            </a:r>
          </a:p>
        </p:txBody>
      </p:sp>
      <p:sp>
        <p:nvSpPr>
          <p:cNvPr id="7" name="Rectangle: Rounded Corners 6">
            <a:extLst>
              <a:ext uri="{FF2B5EF4-FFF2-40B4-BE49-F238E27FC236}">
                <a16:creationId xmlns:a16="http://schemas.microsoft.com/office/drawing/2014/main" id="{6D44E0AF-C021-46C1-9CD6-9DAD195FE0B5}"/>
              </a:ext>
            </a:extLst>
          </p:cNvPr>
          <p:cNvSpPr/>
          <p:nvPr/>
        </p:nvSpPr>
        <p:spPr>
          <a:xfrm>
            <a:off x="6126162" y="1849120"/>
            <a:ext cx="4551680" cy="394208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400">
                <a:solidFill>
                  <a:schemeClr val="tx2"/>
                </a:solidFill>
              </a:rPr>
              <a:t>Capacity to Implement</a:t>
            </a:r>
          </a:p>
        </p:txBody>
      </p:sp>
      <p:sp>
        <p:nvSpPr>
          <p:cNvPr id="5" name="Slide Number Placeholder 4">
            <a:extLst>
              <a:ext uri="{FF2B5EF4-FFF2-40B4-BE49-F238E27FC236}">
                <a16:creationId xmlns:a16="http://schemas.microsoft.com/office/drawing/2014/main" id="{FD1AA53A-1F4F-4CA0-8DF9-A24F27F999DE}"/>
              </a:ext>
            </a:extLst>
          </p:cNvPr>
          <p:cNvSpPr>
            <a:spLocks noGrp="1"/>
          </p:cNvSpPr>
          <p:nvPr>
            <p:ph type="sldNum" sz="quarter" idx="14"/>
          </p:nvPr>
        </p:nvSpPr>
        <p:spPr/>
        <p:txBody>
          <a:bodyPr/>
          <a:lstStyle/>
          <a:p>
            <a:fld id="{99A20822-4A49-4D36-86E3-300BA48D3F00}" type="slidenum">
              <a:rPr lang="en-US" smtClean="0"/>
              <a:pPr/>
              <a:t>19</a:t>
            </a:fld>
            <a:endParaRPr lang="en-US"/>
          </a:p>
        </p:txBody>
      </p:sp>
    </p:spTree>
    <p:extLst>
      <p:ext uri="{BB962C8B-B14F-4D97-AF65-F5344CB8AC3E}">
        <p14:creationId xmlns:p14="http://schemas.microsoft.com/office/powerpoint/2010/main" val="3581125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49BF14-97AD-4C3B-A910-229C8D938810}"/>
              </a:ext>
            </a:extLst>
          </p:cNvPr>
          <p:cNvSpPr>
            <a:spLocks noGrp="1"/>
          </p:cNvSpPr>
          <p:nvPr>
            <p:ph type="title"/>
          </p:nvPr>
        </p:nvSpPr>
        <p:spPr>
          <a:xfrm>
            <a:off x="457200" y="0"/>
            <a:ext cx="11338560" cy="1107996"/>
          </a:xfrm>
        </p:spPr>
        <p:txBody>
          <a:bodyPr anchor="b">
            <a:normAutofit/>
          </a:bodyPr>
          <a:lstStyle/>
          <a:p>
            <a:r>
              <a:rPr lang="en-US"/>
              <a:t>Welcome</a:t>
            </a:r>
          </a:p>
        </p:txBody>
      </p:sp>
      <p:sp>
        <p:nvSpPr>
          <p:cNvPr id="8" name="Content Placeholder 7">
            <a:extLst>
              <a:ext uri="{FF2B5EF4-FFF2-40B4-BE49-F238E27FC236}">
                <a16:creationId xmlns:a16="http://schemas.microsoft.com/office/drawing/2014/main" id="{B065924F-7260-40E9-8236-C1C01B6ED3B0}"/>
              </a:ext>
            </a:extLst>
          </p:cNvPr>
          <p:cNvSpPr>
            <a:spLocks noGrp="1"/>
          </p:cNvSpPr>
          <p:nvPr>
            <p:ph sz="half" idx="1"/>
          </p:nvPr>
        </p:nvSpPr>
        <p:spPr>
          <a:xfrm>
            <a:off x="457200" y="1560976"/>
            <a:ext cx="5568696" cy="4565504"/>
          </a:xfrm>
        </p:spPr>
        <p:txBody>
          <a:bodyPr>
            <a:normAutofit/>
          </a:bodyPr>
          <a:lstStyle/>
          <a:p>
            <a:pPr marL="0" indent="0">
              <a:buNone/>
            </a:pPr>
            <a:r>
              <a:rPr lang="en-US" sz="4000"/>
              <a:t>In the chat, share your name, role, and where you come from!</a:t>
            </a:r>
          </a:p>
        </p:txBody>
      </p:sp>
      <p:pic>
        <p:nvPicPr>
          <p:cNvPr id="10" name="Content Placeholder 9" descr="Computer screen with a welcome sign">
            <a:extLst>
              <a:ext uri="{FF2B5EF4-FFF2-40B4-BE49-F238E27FC236}">
                <a16:creationId xmlns:a16="http://schemas.microsoft.com/office/drawing/2014/main" id="{FDA8AE05-9298-49F6-B648-6EE02FCF7229}"/>
              </a:ext>
            </a:extLst>
          </p:cNvPr>
          <p:cNvPicPr>
            <a:picLocks noGrp="1" noChangeAspect="1"/>
          </p:cNvPicPr>
          <p:nvPr>
            <p:ph sz="half" idx="2"/>
          </p:nvPr>
        </p:nvPicPr>
        <p:blipFill rotWithShape="1">
          <a:blip r:embed="rId3"/>
          <a:srcRect l="8809" t="11710" r="5102" b="13160"/>
          <a:stretch/>
        </p:blipFill>
        <p:spPr>
          <a:xfrm>
            <a:off x="6166106" y="530225"/>
            <a:ext cx="5903974" cy="5152483"/>
          </a:xfrm>
          <a:noFill/>
        </p:spPr>
      </p:pic>
      <p:sp>
        <p:nvSpPr>
          <p:cNvPr id="15" name="Text Placeholder 4">
            <a:extLst>
              <a:ext uri="{FF2B5EF4-FFF2-40B4-BE49-F238E27FC236}">
                <a16:creationId xmlns:a16="http://schemas.microsoft.com/office/drawing/2014/main" id="{CEF361DA-B48D-2F0D-A8EB-2E5EEE1C8C40}"/>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2BA455FC-EB70-4BD1-8497-FBDE64611CFB}"/>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2</a:t>
            </a:fld>
            <a:endParaRPr lang="en-US"/>
          </a:p>
        </p:txBody>
      </p:sp>
    </p:spTree>
    <p:extLst>
      <p:ext uri="{BB962C8B-B14F-4D97-AF65-F5344CB8AC3E}">
        <p14:creationId xmlns:p14="http://schemas.microsoft.com/office/powerpoint/2010/main" val="3583925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BEBA8EAE-BF5A-486C-A8C5-ECC9F3942E4B}">
                <a14:imgProps xmlns:a14="http://schemas.microsoft.com/office/drawing/2010/main">
                  <a14:imgLayer r:embed="rId4">
                    <a14:imgEffect>
                      <a14:brightnessContrast contrast="-22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t="-2000" b="-2000"/>
          </a:stretch>
        </a:blipFill>
        <a:effectLst/>
      </p:bgPr>
    </p:bg>
    <p:spTree>
      <p:nvGrpSpPr>
        <p:cNvPr id="1" name=""/>
        <p:cNvGrpSpPr/>
        <p:nvPr/>
      </p:nvGrpSpPr>
      <p:grpSpPr>
        <a:xfrm>
          <a:off x="0" y="0"/>
          <a:ext cx="0" cy="0"/>
          <a:chOff x="0" y="0"/>
          <a:chExt cx="0" cy="0"/>
        </a:xfrm>
      </p:grpSpPr>
      <p:sp>
        <p:nvSpPr>
          <p:cNvPr id="441" name="Title 3"/>
          <p:cNvSpPr txBox="1">
            <a:spLocks noGrp="1"/>
          </p:cNvSpPr>
          <p:nvPr>
            <p:ph type="title"/>
          </p:nvPr>
        </p:nvSpPr>
        <p:spPr>
          <a:xfrm>
            <a:off x="390506" y="420983"/>
            <a:ext cx="4257694" cy="3059377"/>
          </a:xfrm>
          <a:prstGeom prst="rect">
            <a:avLst/>
          </a:prstGeom>
        </p:spPr>
        <p:txBody>
          <a:bodyPr/>
          <a:lstStyle/>
          <a:p>
            <a:r>
              <a:rPr lang="en-US"/>
              <a:t>Implementing High-Quality Educational Programming: Building a Sustainable Ecosystem  </a:t>
            </a:r>
          </a:p>
        </p:txBody>
      </p:sp>
      <p:sp>
        <p:nvSpPr>
          <p:cNvPr id="8" name="TextBox 7">
            <a:extLst>
              <a:ext uri="{FF2B5EF4-FFF2-40B4-BE49-F238E27FC236}">
                <a16:creationId xmlns:a16="http://schemas.microsoft.com/office/drawing/2014/main" id="{4F1110E4-39E8-4DD3-A8D4-3B59FFEC00C6}"/>
              </a:ext>
            </a:extLst>
          </p:cNvPr>
          <p:cNvSpPr txBox="1"/>
          <p:nvPr/>
        </p:nvSpPr>
        <p:spPr>
          <a:xfrm>
            <a:off x="10340788" y="52091"/>
            <a:ext cx="1851212" cy="523220"/>
          </a:xfrm>
          <a:prstGeom prst="rect">
            <a:avLst/>
          </a:prstGeom>
          <a:solidFill>
            <a:srgbClr val="6A7F97"/>
          </a:solidFill>
          <a:ln>
            <a:solidFill>
              <a:srgbClr val="8E9EB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a:ea typeface="+mn-ea"/>
                <a:cs typeface="Arial"/>
                <a:sym typeface="Arial"/>
              </a:rPr>
              <a:t>Progress</a:t>
            </a:r>
          </a:p>
        </p:txBody>
      </p:sp>
      <p:sp>
        <p:nvSpPr>
          <p:cNvPr id="4" name="Rectangle 3">
            <a:extLst>
              <a:ext uri="{FF2B5EF4-FFF2-40B4-BE49-F238E27FC236}">
                <a16:creationId xmlns:a16="http://schemas.microsoft.com/office/drawing/2014/main" id="{FF83FE0B-340D-48FB-9BA6-30E30C880442}"/>
              </a:ext>
            </a:extLst>
          </p:cNvPr>
          <p:cNvSpPr/>
          <p:nvPr/>
        </p:nvSpPr>
        <p:spPr>
          <a:xfrm>
            <a:off x="1495383" y="3633803"/>
            <a:ext cx="1995963" cy="1286829"/>
          </a:xfrm>
          <a:prstGeom prst="rect">
            <a:avLst/>
          </a:prstGeom>
          <a:solidFill>
            <a:srgbClr val="92B7AB"/>
          </a:solidFill>
          <a:ln>
            <a:solidFill>
              <a:srgbClr val="92B7A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sym typeface="Arial"/>
              </a:rPr>
              <a:t>Educator Support</a:t>
            </a:r>
          </a:p>
        </p:txBody>
      </p:sp>
      <p:sp>
        <p:nvSpPr>
          <p:cNvPr id="10" name="Rectangle 9">
            <a:extLst>
              <a:ext uri="{FF2B5EF4-FFF2-40B4-BE49-F238E27FC236}">
                <a16:creationId xmlns:a16="http://schemas.microsoft.com/office/drawing/2014/main" id="{09F12B09-ED1F-4559-8B87-B924EA6F0987}"/>
              </a:ext>
            </a:extLst>
          </p:cNvPr>
          <p:cNvSpPr/>
          <p:nvPr/>
        </p:nvSpPr>
        <p:spPr>
          <a:xfrm>
            <a:off x="6568479" y="5177703"/>
            <a:ext cx="1995963" cy="1286829"/>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sym typeface="Arial"/>
              </a:rPr>
              <a:t>Feeling of Belonging</a:t>
            </a:r>
          </a:p>
        </p:txBody>
      </p:sp>
      <p:sp>
        <p:nvSpPr>
          <p:cNvPr id="5" name="Rectangle 4">
            <a:extLst>
              <a:ext uri="{FF2B5EF4-FFF2-40B4-BE49-F238E27FC236}">
                <a16:creationId xmlns:a16="http://schemas.microsoft.com/office/drawing/2014/main" id="{A700AADA-E36A-4727-8495-C8BDD6B2F0D1}"/>
              </a:ext>
            </a:extLst>
          </p:cNvPr>
          <p:cNvSpPr/>
          <p:nvPr/>
        </p:nvSpPr>
        <p:spPr>
          <a:xfrm>
            <a:off x="8840014" y="2875002"/>
            <a:ext cx="1739222" cy="1107996"/>
          </a:xfrm>
          <a:prstGeom prst="rect">
            <a:avLst/>
          </a:prstGeom>
          <a:solidFill>
            <a:srgbClr val="E4B959"/>
          </a:solidFill>
          <a:ln>
            <a:solidFill>
              <a:srgbClr val="E4B9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sym typeface="Arial"/>
              </a:rPr>
              <a:t>Effective Instruction</a:t>
            </a:r>
          </a:p>
        </p:txBody>
      </p:sp>
      <p:sp>
        <p:nvSpPr>
          <p:cNvPr id="2" name="Rectangle 1">
            <a:extLst>
              <a:ext uri="{FF2B5EF4-FFF2-40B4-BE49-F238E27FC236}">
                <a16:creationId xmlns:a16="http://schemas.microsoft.com/office/drawing/2014/main" id="{ACEC0931-BEA8-4845-880E-5C593E5411F7}"/>
              </a:ext>
            </a:extLst>
          </p:cNvPr>
          <p:cNvSpPr/>
          <p:nvPr/>
        </p:nvSpPr>
        <p:spPr>
          <a:xfrm>
            <a:off x="3895444" y="1346330"/>
            <a:ext cx="2006592" cy="917512"/>
          </a:xfrm>
          <a:prstGeom prst="rect">
            <a:avLst/>
          </a:prstGeom>
          <a:solidFill>
            <a:srgbClr val="C76A5D"/>
          </a:solidFill>
          <a:ln>
            <a:solidFill>
              <a:srgbClr val="C76A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sym typeface="Arial"/>
              </a:rPr>
              <a:t>Family Engagement </a:t>
            </a:r>
          </a:p>
        </p:txBody>
      </p:sp>
      <p:sp>
        <p:nvSpPr>
          <p:cNvPr id="3" name="Rectangle 2">
            <a:extLst>
              <a:ext uri="{FF2B5EF4-FFF2-40B4-BE49-F238E27FC236}">
                <a16:creationId xmlns:a16="http://schemas.microsoft.com/office/drawing/2014/main" id="{C6B596F4-812D-468B-920A-81C7E7BFF305}"/>
              </a:ext>
            </a:extLst>
          </p:cNvPr>
          <p:cNvSpPr/>
          <p:nvPr/>
        </p:nvSpPr>
        <p:spPr>
          <a:xfrm>
            <a:off x="7298575" y="92432"/>
            <a:ext cx="1739222" cy="1069179"/>
          </a:xfrm>
          <a:prstGeom prst="rect">
            <a:avLst/>
          </a:prstGeom>
          <a:solidFill>
            <a:srgbClr val="9A8EB2"/>
          </a:solidFill>
          <a:ln>
            <a:solidFill>
              <a:srgbClr val="9A8EB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sym typeface="Arial"/>
              </a:rPr>
              <a:t>Ongoing Teaming</a:t>
            </a:r>
          </a:p>
        </p:txBody>
      </p:sp>
      <p:pic>
        <p:nvPicPr>
          <p:cNvPr id="3074" name="Picture 2" descr="Cyclist Black Silhouette Clipart Free Stock Photo - Public Domain Pictures  | Bicycle, Black silhouette, Bike">
            <a:extLst>
              <a:ext uri="{FF2B5EF4-FFF2-40B4-BE49-F238E27FC236}">
                <a16:creationId xmlns:a16="http://schemas.microsoft.com/office/drawing/2014/main" id="{D99B82D5-E91B-401A-B3F6-E8CF2A02E23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23261" y="4030015"/>
            <a:ext cx="1378775" cy="9175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6CCD59D-968A-4DAC-949D-EF385873DF3B}"/>
              </a:ext>
            </a:extLst>
          </p:cNvPr>
          <p:cNvSpPr/>
          <p:nvPr/>
        </p:nvSpPr>
        <p:spPr>
          <a:xfrm>
            <a:off x="4347896" y="4156562"/>
            <a:ext cx="424520" cy="24131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Calibri"/>
                <a:ea typeface="+mn-ea"/>
                <a:cs typeface="+mn-cs"/>
                <a:sym typeface="Arial"/>
              </a:rPr>
              <a:t>IEP</a:t>
            </a:r>
          </a:p>
        </p:txBody>
      </p:sp>
      <p:cxnSp>
        <p:nvCxnSpPr>
          <p:cNvPr id="9" name="Straight Arrow Connector 8">
            <a:extLst>
              <a:ext uri="{FF2B5EF4-FFF2-40B4-BE49-F238E27FC236}">
                <a16:creationId xmlns:a16="http://schemas.microsoft.com/office/drawing/2014/main" id="{7CB473D8-9363-458C-B62E-954CF4D82FE2}"/>
              </a:ext>
              <a:ext uri="{C183D7F6-B498-43B3-948B-1728B52AA6E4}">
                <adec:decorative xmlns:adec="http://schemas.microsoft.com/office/drawing/2017/decorative" val="1"/>
              </a:ext>
            </a:extLst>
          </p:cNvPr>
          <p:cNvCxnSpPr>
            <a:cxnSpLocks/>
            <a:stCxn id="6" idx="2"/>
          </p:cNvCxnSpPr>
          <p:nvPr/>
        </p:nvCxnSpPr>
        <p:spPr>
          <a:xfrm>
            <a:off x="4560156" y="4397872"/>
            <a:ext cx="262365" cy="16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4" name="Slide Number Placeholder 1"/>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000" b="0" i="0" u="none" strike="noStrike" kern="1200" cap="none" spc="0" normalizeH="0" baseline="0" noProof="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sz="1000" b="0" i="0" u="none" strike="noStrike" kern="1200" cap="none" spc="0" normalizeH="0" baseline="0" noProof="0">
              <a:ln>
                <a:noFill/>
              </a:ln>
              <a:solidFill>
                <a:srgbClr val="59565A"/>
              </a:solidFill>
              <a:effectLst/>
              <a:uLnTx/>
              <a:uFillTx/>
              <a:latin typeface="Calibri"/>
              <a:cs typeface="Calibri"/>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02B8-4589-4A0B-90B8-04E0CE7B7611}"/>
              </a:ext>
            </a:extLst>
          </p:cNvPr>
          <p:cNvSpPr>
            <a:spLocks noGrp="1"/>
          </p:cNvSpPr>
          <p:nvPr>
            <p:ph type="title"/>
          </p:nvPr>
        </p:nvSpPr>
        <p:spPr/>
        <p:txBody>
          <a:bodyPr/>
          <a:lstStyle/>
          <a:p>
            <a:r>
              <a:rPr lang="en-US" dirty="0"/>
              <a:t>Where Do You Have The Most Challenges?</a:t>
            </a:r>
          </a:p>
        </p:txBody>
      </p:sp>
      <p:pic>
        <p:nvPicPr>
          <p:cNvPr id="5" name="Content Placeholder 10" descr="Parts of a bicycle">
            <a:extLst>
              <a:ext uri="{FF2B5EF4-FFF2-40B4-BE49-F238E27FC236}">
                <a16:creationId xmlns:a16="http://schemas.microsoft.com/office/drawing/2014/main" id="{82101A14-8B3B-4CC0-8D52-3EC491007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243" y="2306091"/>
            <a:ext cx="3019265" cy="1820844"/>
          </a:xfrm>
          <a:prstGeom prst="rect">
            <a:avLst/>
          </a:prstGeom>
          <a:ln>
            <a:noFill/>
          </a:ln>
        </p:spPr>
      </p:pic>
      <p:sp>
        <p:nvSpPr>
          <p:cNvPr id="9" name="Rectangle: Rounded Corners 8">
            <a:extLst>
              <a:ext uri="{FF2B5EF4-FFF2-40B4-BE49-F238E27FC236}">
                <a16:creationId xmlns:a16="http://schemas.microsoft.com/office/drawing/2014/main" id="{1F6DAD8C-0778-4F28-AC42-64D889F02B34}"/>
              </a:ext>
            </a:extLst>
          </p:cNvPr>
          <p:cNvSpPr/>
          <p:nvPr/>
        </p:nvSpPr>
        <p:spPr>
          <a:xfrm>
            <a:off x="382137" y="4126934"/>
            <a:ext cx="3047609" cy="165865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tx2"/>
                </a:solidFill>
              </a:rPr>
              <a:t>Developing high-quality educational programming that meets procedural requirements? </a:t>
            </a:r>
          </a:p>
        </p:txBody>
      </p:sp>
      <p:pic>
        <p:nvPicPr>
          <p:cNvPr id="6" name="Content Placeholder 5" descr="A close up of a bicycle&#10;&#10;">
            <a:extLst>
              <a:ext uri="{FF2B5EF4-FFF2-40B4-BE49-F238E27FC236}">
                <a16:creationId xmlns:a16="http://schemas.microsoft.com/office/drawing/2014/main" id="{58757475-B227-43C1-B73E-18DC76DBDB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86"/>
          <a:stretch/>
        </p:blipFill>
        <p:spPr>
          <a:xfrm>
            <a:off x="4098486" y="2091298"/>
            <a:ext cx="3483697" cy="2035637"/>
          </a:xfrm>
          <a:prstGeom prst="rect">
            <a:avLst/>
          </a:prstGeom>
          <a:ln>
            <a:noFill/>
          </a:ln>
        </p:spPr>
      </p:pic>
      <p:sp>
        <p:nvSpPr>
          <p:cNvPr id="10" name="Rectangle: Rounded Corners 9">
            <a:extLst>
              <a:ext uri="{FF2B5EF4-FFF2-40B4-BE49-F238E27FC236}">
                <a16:creationId xmlns:a16="http://schemas.microsoft.com/office/drawing/2014/main" id="{C2D38D3E-FB23-4406-BC0F-2FCA59E9F3D5}"/>
              </a:ext>
            </a:extLst>
          </p:cNvPr>
          <p:cNvSpPr/>
          <p:nvPr/>
        </p:nvSpPr>
        <p:spPr>
          <a:xfrm>
            <a:off x="4207348" y="4153985"/>
            <a:ext cx="3047609" cy="163160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tx2"/>
                </a:solidFill>
              </a:rPr>
              <a:t>Developing high-quality educational programming that meets substantive requirements? </a:t>
            </a:r>
          </a:p>
        </p:txBody>
      </p:sp>
      <p:pic>
        <p:nvPicPr>
          <p:cNvPr id="8" name="Content Placeholder 7" descr="A curving road with some points along the way">
            <a:extLst>
              <a:ext uri="{FF2B5EF4-FFF2-40B4-BE49-F238E27FC236}">
                <a16:creationId xmlns:a16="http://schemas.microsoft.com/office/drawing/2014/main" id="{D80BB60F-8907-464C-97BD-9A8741FD8ACA}"/>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032559" y="2004510"/>
            <a:ext cx="3358443" cy="2149475"/>
          </a:xfrm>
        </p:spPr>
      </p:pic>
      <p:sp>
        <p:nvSpPr>
          <p:cNvPr id="11" name="Rectangle: Rounded Corners 10">
            <a:extLst>
              <a:ext uri="{FF2B5EF4-FFF2-40B4-BE49-F238E27FC236}">
                <a16:creationId xmlns:a16="http://schemas.microsoft.com/office/drawing/2014/main" id="{9E34AB6D-007C-40F0-B416-7E3F1C28290B}"/>
              </a:ext>
            </a:extLst>
          </p:cNvPr>
          <p:cNvSpPr/>
          <p:nvPr/>
        </p:nvSpPr>
        <p:spPr>
          <a:xfrm>
            <a:off x="8032559" y="4126935"/>
            <a:ext cx="3047609" cy="163160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tx2"/>
                </a:solidFill>
              </a:rPr>
              <a:t>Implementing high-quality educational programming and creating a system to support implementation? </a:t>
            </a:r>
          </a:p>
        </p:txBody>
      </p:sp>
      <p:pic>
        <p:nvPicPr>
          <p:cNvPr id="12" name="Picture 2">
            <a:extLst>
              <a:ext uri="{FF2B5EF4-FFF2-40B4-BE49-F238E27FC236}">
                <a16:creationId xmlns:a16="http://schemas.microsoft.com/office/drawing/2014/main" id="{4566E36D-6F06-4680-B8B8-D66FD5F66FB5}"/>
              </a:ext>
              <a:ext uri="{C183D7F6-B498-43B3-948B-1728B52AA6E4}">
                <adec:decorative xmlns:adec="http://schemas.microsoft.com/office/drawing/2017/decorative" val="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r="9109" b="4824"/>
          <a:stretch/>
        </p:blipFill>
        <p:spPr bwMode="auto">
          <a:xfrm rot="21250493">
            <a:off x="8990062" y="2943123"/>
            <a:ext cx="626722" cy="43671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26CD265-04A4-4D58-BA4D-2627638E3F50}"/>
              </a:ext>
            </a:extLst>
          </p:cNvPr>
          <p:cNvSpPr>
            <a:spLocks noGrp="1"/>
          </p:cNvSpPr>
          <p:nvPr>
            <p:ph type="sldNum" sz="quarter" idx="12"/>
          </p:nvPr>
        </p:nvSpPr>
        <p:spPr/>
        <p:txBody>
          <a:bodyPr/>
          <a:lstStyle/>
          <a:p>
            <a:fld id="{48F63A3B-78C7-47BE-AE5E-E10140E04643}" type="slidenum">
              <a:rPr lang="en-US" smtClean="0"/>
              <a:t>21</a:t>
            </a:fld>
            <a:endParaRPr lang="en-US"/>
          </a:p>
        </p:txBody>
      </p:sp>
    </p:spTree>
    <p:extLst>
      <p:ext uri="{BB962C8B-B14F-4D97-AF65-F5344CB8AC3E}">
        <p14:creationId xmlns:p14="http://schemas.microsoft.com/office/powerpoint/2010/main" val="912558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1E64-DA2F-40A1-9593-24DC0F2E068B}"/>
              </a:ext>
            </a:extLst>
          </p:cNvPr>
          <p:cNvSpPr>
            <a:spLocks noGrp="1"/>
          </p:cNvSpPr>
          <p:nvPr>
            <p:ph type="title"/>
          </p:nvPr>
        </p:nvSpPr>
        <p:spPr/>
        <p:txBody>
          <a:bodyPr/>
          <a:lstStyle/>
          <a:p>
            <a:r>
              <a:rPr lang="en-US"/>
              <a:t>Per the IDEA, How Many Requirements Do All IEPs Have?</a:t>
            </a:r>
          </a:p>
        </p:txBody>
      </p:sp>
      <p:sp>
        <p:nvSpPr>
          <p:cNvPr id="3" name="Content Placeholder 2">
            <a:extLst>
              <a:ext uri="{FF2B5EF4-FFF2-40B4-BE49-F238E27FC236}">
                <a16:creationId xmlns:a16="http://schemas.microsoft.com/office/drawing/2014/main" id="{8BA18BF5-7B78-4F71-99BC-93EFE070514A}"/>
              </a:ext>
            </a:extLst>
          </p:cNvPr>
          <p:cNvSpPr>
            <a:spLocks noGrp="1"/>
          </p:cNvSpPr>
          <p:nvPr>
            <p:ph idx="1"/>
          </p:nvPr>
        </p:nvSpPr>
        <p:spPr/>
        <p:txBody>
          <a:bodyPr>
            <a:normAutofit/>
          </a:bodyPr>
          <a:lstStyle/>
          <a:p>
            <a:pPr marL="514350" indent="-514350">
              <a:buFont typeface="+mj-lt"/>
              <a:buAutoNum type="arabicPeriod"/>
            </a:pPr>
            <a:r>
              <a:rPr lang="en-US" sz="4000"/>
              <a:t>5</a:t>
            </a:r>
          </a:p>
          <a:p>
            <a:pPr marL="514350" indent="-514350">
              <a:buFont typeface="+mj-lt"/>
              <a:buAutoNum type="arabicPeriod"/>
            </a:pPr>
            <a:r>
              <a:rPr lang="en-US" sz="4000"/>
              <a:t>7</a:t>
            </a:r>
          </a:p>
          <a:p>
            <a:pPr marL="514350" indent="-514350">
              <a:buFont typeface="+mj-lt"/>
              <a:buAutoNum type="arabicPeriod"/>
            </a:pPr>
            <a:r>
              <a:rPr lang="en-US" sz="4000"/>
              <a:t>9</a:t>
            </a:r>
          </a:p>
          <a:p>
            <a:pPr marL="514350" indent="-514350">
              <a:buFont typeface="+mj-lt"/>
              <a:buAutoNum type="arabicPeriod"/>
            </a:pPr>
            <a:r>
              <a:rPr lang="en-US" sz="4000"/>
              <a:t>11</a:t>
            </a:r>
          </a:p>
        </p:txBody>
      </p:sp>
      <p:graphicFrame>
        <p:nvGraphicFramePr>
          <p:cNvPr id="5" name="Diagram 4" descr="Present levels of academic achievement and functional performance &#10;Measurable annual goals&#10;Measuring progress toward annual goals&#10;Statement of aids and services&#10;explanation of education setting&#10;participation in assessment&#10;date, frequency, duration and location of services">
            <a:extLst>
              <a:ext uri="{FF2B5EF4-FFF2-40B4-BE49-F238E27FC236}">
                <a16:creationId xmlns:a16="http://schemas.microsoft.com/office/drawing/2014/main" id="{BA865974-2432-42F6-ACE3-97C7808CD5CD}"/>
              </a:ext>
            </a:extLst>
          </p:cNvPr>
          <p:cNvGraphicFramePr/>
          <p:nvPr>
            <p:extLst>
              <p:ext uri="{D42A27DB-BD31-4B8C-83A1-F6EECF244321}">
                <p14:modId xmlns:p14="http://schemas.microsoft.com/office/powerpoint/2010/main" val="3591018946"/>
              </p:ext>
            </p:extLst>
          </p:nvPr>
        </p:nvGraphicFramePr>
        <p:xfrm>
          <a:off x="1624084" y="1392072"/>
          <a:ext cx="10438828" cy="5055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a:extLst>
              <a:ext uri="{FF2B5EF4-FFF2-40B4-BE49-F238E27FC236}">
                <a16:creationId xmlns:a16="http://schemas.microsoft.com/office/drawing/2014/main" id="{E20E62A0-719A-4874-826D-151544106AA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96000" y="3178778"/>
            <a:ext cx="1481954" cy="1481954"/>
          </a:xfrm>
          <a:prstGeom prst="rect">
            <a:avLst/>
          </a:prstGeom>
        </p:spPr>
      </p:pic>
      <p:sp>
        <p:nvSpPr>
          <p:cNvPr id="7" name="Rectangle: Rounded Corners 6" descr="2.7">
            <a:extLst>
              <a:ext uri="{FF2B5EF4-FFF2-40B4-BE49-F238E27FC236}">
                <a16:creationId xmlns:a16="http://schemas.microsoft.com/office/drawing/2014/main" id="{0A37C0D5-0E77-4818-BB8C-797BA72D6F62}"/>
              </a:ext>
            </a:extLst>
          </p:cNvPr>
          <p:cNvSpPr/>
          <p:nvPr/>
        </p:nvSpPr>
        <p:spPr>
          <a:xfrm>
            <a:off x="245660" y="2047164"/>
            <a:ext cx="1282889" cy="75062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8" name="Text Placeholder 4">
            <a:extLst>
              <a:ext uri="{FF2B5EF4-FFF2-40B4-BE49-F238E27FC236}">
                <a16:creationId xmlns:a16="http://schemas.microsoft.com/office/drawing/2014/main" id="{4DB1BB9F-C82B-411C-81C8-BFE6C3716546}"/>
              </a:ext>
            </a:extLst>
          </p:cNvPr>
          <p:cNvSpPr txBox="1">
            <a:spLocks/>
          </p:cNvSpPr>
          <p:nvPr/>
        </p:nvSpPr>
        <p:spPr>
          <a:xfrm>
            <a:off x="457200" y="6135688"/>
            <a:ext cx="11337925" cy="192087"/>
          </a:xfrm>
          <a:prstGeom prst="rect">
            <a:avLst/>
          </a:prstGeom>
        </p:spPr>
        <p:txBody>
          <a:bodyPr/>
          <a:lst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a:t>IDEA = Individuals with Disabilities Education Act.</a:t>
            </a:r>
          </a:p>
        </p:txBody>
      </p:sp>
      <p:sp>
        <p:nvSpPr>
          <p:cNvPr id="4" name="Slide Number Placeholder 3">
            <a:extLst>
              <a:ext uri="{FF2B5EF4-FFF2-40B4-BE49-F238E27FC236}">
                <a16:creationId xmlns:a16="http://schemas.microsoft.com/office/drawing/2014/main" id="{467F8567-2FD6-4E97-9BD8-7FB1072464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72065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9F5164-7ADA-0F5D-04C6-67968446FDB0}"/>
              </a:ext>
            </a:extLst>
          </p:cNvPr>
          <p:cNvSpPr>
            <a:spLocks noGrp="1"/>
          </p:cNvSpPr>
          <p:nvPr>
            <p:ph type="ctrTitle"/>
          </p:nvPr>
        </p:nvSpPr>
        <p:spPr/>
        <p:txBody>
          <a:bodyPr/>
          <a:lstStyle/>
          <a:p>
            <a:r>
              <a:rPr lang="en-US"/>
              <a:t>Present Levels of Academic Achievement and Functional Performance (PLAAFP) Statement</a:t>
            </a:r>
          </a:p>
        </p:txBody>
      </p:sp>
      <p:sp>
        <p:nvSpPr>
          <p:cNvPr id="2" name="Subtitle 1">
            <a:extLst>
              <a:ext uri="{FF2B5EF4-FFF2-40B4-BE49-F238E27FC236}">
                <a16:creationId xmlns:a16="http://schemas.microsoft.com/office/drawing/2014/main" id="{4E55FA79-4E75-ED35-6539-972DDB75B946}"/>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4CB2D27C-5656-D02B-CC02-FA7172FDEFD3}"/>
              </a:ext>
            </a:extLst>
          </p:cNvPr>
          <p:cNvSpPr>
            <a:spLocks noGrp="1"/>
          </p:cNvSpPr>
          <p:nvPr>
            <p:ph type="sldNum" sz="quarter" idx="11"/>
          </p:nvPr>
        </p:nvSpPr>
        <p:spPr/>
        <p:txBody>
          <a:bodyPr/>
          <a:lstStyle/>
          <a:p>
            <a:fld id="{99A20822-4A49-4D36-86E3-300BA48D3F00}" type="slidenum">
              <a:rPr lang="en-US" smtClean="0"/>
              <a:t>23</a:t>
            </a:fld>
            <a:endParaRPr lang="en-US"/>
          </a:p>
        </p:txBody>
      </p:sp>
    </p:spTree>
    <p:extLst>
      <p:ext uri="{BB962C8B-B14F-4D97-AF65-F5344CB8AC3E}">
        <p14:creationId xmlns:p14="http://schemas.microsoft.com/office/powerpoint/2010/main" val="2185583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8E7DB-A15C-18A3-B917-84DE08E95094}"/>
              </a:ext>
            </a:extLst>
          </p:cNvPr>
          <p:cNvSpPr>
            <a:spLocks noGrp="1"/>
          </p:cNvSpPr>
          <p:nvPr>
            <p:ph type="title"/>
          </p:nvPr>
        </p:nvSpPr>
        <p:spPr/>
        <p:txBody>
          <a:bodyPr/>
          <a:lstStyle/>
          <a:p>
            <a:r>
              <a:rPr lang="en-US"/>
              <a:t>PLAAFP Activity</a:t>
            </a:r>
          </a:p>
        </p:txBody>
      </p:sp>
      <p:sp>
        <p:nvSpPr>
          <p:cNvPr id="6" name="Content Placeholder 5">
            <a:extLst>
              <a:ext uri="{FF2B5EF4-FFF2-40B4-BE49-F238E27FC236}">
                <a16:creationId xmlns:a16="http://schemas.microsoft.com/office/drawing/2014/main" id="{01A632D2-B943-7962-2665-2A2AC1CB3824}"/>
              </a:ext>
            </a:extLst>
          </p:cNvPr>
          <p:cNvSpPr>
            <a:spLocks noGrp="1"/>
          </p:cNvSpPr>
          <p:nvPr>
            <p:ph idx="1"/>
          </p:nvPr>
        </p:nvSpPr>
        <p:spPr/>
        <p:txBody>
          <a:bodyPr>
            <a:normAutofit/>
          </a:bodyPr>
          <a:lstStyle/>
          <a:p>
            <a:pPr marL="457200" indent="-457200">
              <a:buFont typeface="Arial" panose="020B0604020202020204" pitchFamily="34" charset="0"/>
              <a:buChar char="•"/>
            </a:pPr>
            <a:r>
              <a:rPr lang="en-US" sz="3200" b="1" i="1"/>
              <a:t>Read</a:t>
            </a:r>
            <a:r>
              <a:rPr lang="en-US" sz="3200"/>
              <a:t> the PLAAFP Tip Sheet on your own.</a:t>
            </a:r>
          </a:p>
          <a:p>
            <a:pPr marL="457200" indent="-457200">
              <a:buFont typeface="Arial" panose="020B0604020202020204" pitchFamily="34" charset="0"/>
              <a:buChar char="•"/>
            </a:pPr>
            <a:r>
              <a:rPr lang="en-US" sz="3200"/>
              <a:t>In your small groups, </a:t>
            </a:r>
            <a:r>
              <a:rPr lang="en-US" sz="3200" b="1" i="1"/>
              <a:t>share</a:t>
            </a:r>
            <a:r>
              <a:rPr lang="en-US" sz="3200"/>
              <a:t> 2 things that you learned or found interesting from the Tip Sheet.</a:t>
            </a:r>
          </a:p>
          <a:p>
            <a:pPr marL="457200" indent="-457200">
              <a:buFont typeface="Arial" panose="020B0604020202020204" pitchFamily="34" charset="0"/>
              <a:buChar char="•"/>
            </a:pPr>
            <a:r>
              <a:rPr lang="en-US" sz="3200"/>
              <a:t>Be prepared to share with the large group.</a:t>
            </a:r>
          </a:p>
        </p:txBody>
      </p:sp>
      <p:pic>
        <p:nvPicPr>
          <p:cNvPr id="10" name="Content Placeholder 9" descr="IEP Tip Sheet on PLAAFPs screenshot">
            <a:extLst>
              <a:ext uri="{FF2B5EF4-FFF2-40B4-BE49-F238E27FC236}">
                <a16:creationId xmlns:a16="http://schemas.microsoft.com/office/drawing/2014/main" id="{B3923D03-B1B1-F704-A1BC-08F3798491CC}"/>
              </a:ext>
            </a:extLst>
          </p:cNvPr>
          <p:cNvPicPr>
            <a:picLocks noGrp="1" noChangeAspect="1"/>
          </p:cNvPicPr>
          <p:nvPr>
            <p:ph sz="quarter" idx="17"/>
          </p:nvPr>
        </p:nvPicPr>
        <p:blipFill>
          <a:blip r:embed="rId3"/>
          <a:stretch>
            <a:fillRect/>
          </a:stretch>
        </p:blipFill>
        <p:spPr>
          <a:xfrm>
            <a:off x="7729610" y="530225"/>
            <a:ext cx="3980958" cy="559593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3" name="Text Placeholder 2">
            <a:extLst>
              <a:ext uri="{FF2B5EF4-FFF2-40B4-BE49-F238E27FC236}">
                <a16:creationId xmlns:a16="http://schemas.microsoft.com/office/drawing/2014/main" id="{E5F2A7BF-D5CE-2941-5A2A-85AB990B0699}"/>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ABB2333D-F68A-79FE-B2E9-3E6E330BAC7C}"/>
              </a:ext>
            </a:extLst>
          </p:cNvPr>
          <p:cNvSpPr>
            <a:spLocks noGrp="1"/>
          </p:cNvSpPr>
          <p:nvPr>
            <p:ph type="sldNum" sz="quarter" idx="12"/>
          </p:nvPr>
        </p:nvSpPr>
        <p:spPr/>
        <p:txBody>
          <a:bodyPr/>
          <a:lstStyle/>
          <a:p>
            <a:fld id="{99A20822-4A49-4D36-86E3-300BA48D3F00}" type="slidenum">
              <a:rPr lang="en-US" smtClean="0"/>
              <a:t>24</a:t>
            </a:fld>
            <a:endParaRPr lang="en-US"/>
          </a:p>
        </p:txBody>
      </p:sp>
    </p:spTree>
    <p:extLst>
      <p:ext uri="{BB962C8B-B14F-4D97-AF65-F5344CB8AC3E}">
        <p14:creationId xmlns:p14="http://schemas.microsoft.com/office/powerpoint/2010/main" val="3432647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E1DA-0C91-4B19-9ECE-F51099D1B739}"/>
              </a:ext>
            </a:extLst>
          </p:cNvPr>
          <p:cNvSpPr>
            <a:spLocks noGrp="1"/>
          </p:cNvSpPr>
          <p:nvPr>
            <p:ph type="title"/>
          </p:nvPr>
        </p:nvSpPr>
        <p:spPr/>
        <p:txBody>
          <a:bodyPr/>
          <a:lstStyle/>
          <a:p>
            <a:r>
              <a:rPr lang="en-US" dirty="0"/>
              <a:t>Where Do We Start? The PLAAFP Statement </a:t>
            </a:r>
          </a:p>
        </p:txBody>
      </p:sp>
      <p:sp>
        <p:nvSpPr>
          <p:cNvPr id="3" name="Content Placeholder 2">
            <a:extLst>
              <a:ext uri="{FF2B5EF4-FFF2-40B4-BE49-F238E27FC236}">
                <a16:creationId xmlns:a16="http://schemas.microsoft.com/office/drawing/2014/main" id="{42F3AE07-F834-43A6-9CD9-A28A02AB5995}"/>
              </a:ext>
            </a:extLst>
          </p:cNvPr>
          <p:cNvSpPr>
            <a:spLocks noGrp="1"/>
          </p:cNvSpPr>
          <p:nvPr>
            <p:ph sz="quarter" idx="15"/>
          </p:nvPr>
        </p:nvSpPr>
        <p:spPr>
          <a:xfrm>
            <a:off x="457200" y="1371600"/>
            <a:ext cx="7593724" cy="4343400"/>
          </a:xfrm>
        </p:spPr>
        <p:txBody>
          <a:bodyPr>
            <a:normAutofit lnSpcReduction="10000"/>
          </a:bodyPr>
          <a:lstStyle/>
          <a:p>
            <a:pPr marL="0" indent="0" algn="l" fontAlgn="base">
              <a:buNone/>
            </a:pPr>
            <a:r>
              <a:rPr lang="en-US" b="0" i="0" dirty="0">
                <a:solidFill>
                  <a:schemeClr val="tx1"/>
                </a:solidFill>
                <a:effectLst/>
              </a:rPr>
              <a:t>(1) A statement of the child’s present levels of academic achievement and functional performance, including—</a:t>
            </a:r>
          </a:p>
          <a:p>
            <a:pPr marL="320040" lvl="1" indent="0" fontAlgn="base">
              <a:buNone/>
            </a:pPr>
            <a:r>
              <a:rPr lang="en-US" b="0" i="0" dirty="0">
                <a:solidFill>
                  <a:schemeClr val="tx1"/>
                </a:solidFill>
                <a:effectLst/>
              </a:rPr>
              <a:t>(</a:t>
            </a:r>
            <a:r>
              <a:rPr lang="en-US" b="0" i="0" dirty="0" err="1">
                <a:solidFill>
                  <a:schemeClr val="tx1"/>
                </a:solidFill>
                <a:effectLst/>
              </a:rPr>
              <a:t>i</a:t>
            </a:r>
            <a:r>
              <a:rPr lang="en-US" b="0" i="0" dirty="0">
                <a:solidFill>
                  <a:schemeClr val="tx1"/>
                </a:solidFill>
                <a:effectLst/>
              </a:rPr>
              <a:t>) How the child’s disability affects the child’s involvement and progress in the general education curriculum (i.e., the same curriculum as for nondisabled children); or</a:t>
            </a:r>
          </a:p>
          <a:p>
            <a:pPr marL="320040" lvl="1" indent="0" fontAlgn="base">
              <a:buNone/>
            </a:pPr>
            <a:r>
              <a:rPr lang="en-US" b="0" i="0" dirty="0">
                <a:solidFill>
                  <a:schemeClr val="tx1"/>
                </a:solidFill>
                <a:effectLst/>
              </a:rPr>
              <a:t>(ii) For preschool children, as appropriate, how the disability affects the child’s participation in appropriate activities.</a:t>
            </a:r>
          </a:p>
        </p:txBody>
      </p:sp>
      <p:pic>
        <p:nvPicPr>
          <p:cNvPr id="7" name="Picture 6" descr="IEP Tip Sheet on PLAAFPs screenshot">
            <a:extLst>
              <a:ext uri="{FF2B5EF4-FFF2-40B4-BE49-F238E27FC236}">
                <a16:creationId xmlns:a16="http://schemas.microsoft.com/office/drawing/2014/main" id="{6C0C2671-AB0C-4EC8-BE6A-66E077DC961D}"/>
              </a:ext>
            </a:extLst>
          </p:cNvPr>
          <p:cNvPicPr>
            <a:picLocks noChangeAspect="1"/>
          </p:cNvPicPr>
          <p:nvPr/>
        </p:nvPicPr>
        <p:blipFill>
          <a:blip r:embed="rId3"/>
          <a:stretch>
            <a:fillRect/>
          </a:stretch>
        </p:blipFill>
        <p:spPr>
          <a:xfrm>
            <a:off x="8329515" y="1107996"/>
            <a:ext cx="3466245" cy="4827510"/>
          </a:xfrm>
          <a:prstGeom prst="rect">
            <a:avLst/>
          </a:prstGeom>
        </p:spPr>
      </p:pic>
      <p:sp>
        <p:nvSpPr>
          <p:cNvPr id="4" name="Text Placeholder 3">
            <a:extLst>
              <a:ext uri="{FF2B5EF4-FFF2-40B4-BE49-F238E27FC236}">
                <a16:creationId xmlns:a16="http://schemas.microsoft.com/office/drawing/2014/main" id="{CC882135-996A-4EA1-B289-C3F42C664CAC}"/>
              </a:ext>
            </a:extLst>
          </p:cNvPr>
          <p:cNvSpPr>
            <a:spLocks noGrp="1"/>
          </p:cNvSpPr>
          <p:nvPr>
            <p:ph type="body" sz="quarter" idx="13"/>
          </p:nvPr>
        </p:nvSpPr>
        <p:spPr>
          <a:xfrm>
            <a:off x="395115" y="6042090"/>
            <a:ext cx="11274552" cy="192024"/>
          </a:xfrm>
        </p:spPr>
        <p:txBody>
          <a:bodyPr/>
          <a:lstStyle/>
          <a:p>
            <a:r>
              <a:rPr lang="en-US" b="0" i="0">
                <a:solidFill>
                  <a:srgbClr val="343C47"/>
                </a:solidFill>
                <a:effectLst/>
                <a:latin typeface="Open Sans" panose="020B0606030504020204" pitchFamily="34" charset="0"/>
              </a:rPr>
              <a:t>IDEA Section 300.320(a)</a:t>
            </a:r>
            <a:endParaRPr lang="en-US"/>
          </a:p>
        </p:txBody>
      </p:sp>
      <p:sp>
        <p:nvSpPr>
          <p:cNvPr id="5" name="Slide Number Placeholder 4">
            <a:extLst>
              <a:ext uri="{FF2B5EF4-FFF2-40B4-BE49-F238E27FC236}">
                <a16:creationId xmlns:a16="http://schemas.microsoft.com/office/drawing/2014/main" id="{A35AA9C1-A00B-412C-AAA0-56E85A41E1A3}"/>
              </a:ext>
            </a:extLst>
          </p:cNvPr>
          <p:cNvSpPr>
            <a:spLocks noGrp="1"/>
          </p:cNvSpPr>
          <p:nvPr>
            <p:ph type="sldNum" sz="quarter" idx="14"/>
          </p:nvPr>
        </p:nvSpPr>
        <p:spPr/>
        <p:txBody>
          <a:bodyPr/>
          <a:lstStyle/>
          <a:p>
            <a:fld id="{99A20822-4A49-4D36-86E3-300BA48D3F00}" type="slidenum">
              <a:rPr lang="en-US" smtClean="0"/>
              <a:pPr/>
              <a:t>25</a:t>
            </a:fld>
            <a:endParaRPr lang="en-US"/>
          </a:p>
        </p:txBody>
      </p:sp>
    </p:spTree>
    <p:extLst>
      <p:ext uri="{BB962C8B-B14F-4D97-AF65-F5344CB8AC3E}">
        <p14:creationId xmlns:p14="http://schemas.microsoft.com/office/powerpoint/2010/main" val="2800777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Meant by Present Levels of Academic Achievement?</a:t>
            </a:r>
          </a:p>
        </p:txBody>
      </p:sp>
      <p:sp>
        <p:nvSpPr>
          <p:cNvPr id="3" name="Content Placeholder 2">
            <a:extLst>
              <a:ext uri="{FF2B5EF4-FFF2-40B4-BE49-F238E27FC236}">
                <a16:creationId xmlns:a16="http://schemas.microsoft.com/office/drawing/2014/main" id="{070D8F8F-E23E-4EB5-BCE8-B562F5346265}"/>
              </a:ext>
            </a:extLst>
          </p:cNvPr>
          <p:cNvSpPr>
            <a:spLocks noGrp="1"/>
          </p:cNvSpPr>
          <p:nvPr>
            <p:ph sz="quarter" idx="14"/>
          </p:nvPr>
        </p:nvSpPr>
        <p:spPr/>
        <p:txBody>
          <a:bodyPr/>
          <a:lstStyle/>
          <a:p>
            <a:r>
              <a:rPr lang="en-US"/>
              <a:t>“Academic achievement” generally refers to a </a:t>
            </a:r>
            <a:r>
              <a:rPr lang="en-US" b="1"/>
              <a:t>child’s performance in academic areas</a:t>
            </a:r>
            <a:r>
              <a:rPr lang="en-US"/>
              <a:t>. It could vary depending on a child’s circumstance or situation; therefore, a definition of academic achievement is not included in the IDEA regulations. </a:t>
            </a:r>
          </a:p>
        </p:txBody>
      </p:sp>
      <p:graphicFrame>
        <p:nvGraphicFramePr>
          <p:cNvPr id="5" name="Content Placeholder 5" descr="Reading, Writing, Math, Science, and History all pointing to Academic Achievement">
            <a:extLst>
              <a:ext uri="{FF2B5EF4-FFF2-40B4-BE49-F238E27FC236}">
                <a16:creationId xmlns:a16="http://schemas.microsoft.com/office/drawing/2014/main" id="{7D8AF7D7-F2AA-AAB2-9CCA-B167A1C0EF01}"/>
              </a:ext>
            </a:extLst>
          </p:cNvPr>
          <p:cNvGraphicFramePr>
            <a:graphicFrameLocks/>
          </p:cNvGraphicFramePr>
          <p:nvPr>
            <p:extLst>
              <p:ext uri="{D42A27DB-BD31-4B8C-83A1-F6EECF244321}">
                <p14:modId xmlns:p14="http://schemas.microsoft.com/office/powerpoint/2010/main" val="276935569"/>
              </p:ext>
            </p:extLst>
          </p:nvPr>
        </p:nvGraphicFramePr>
        <p:xfrm>
          <a:off x="1659277" y="2989779"/>
          <a:ext cx="8450494" cy="2992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8">
            <a:extLst>
              <a:ext uri="{FF2B5EF4-FFF2-40B4-BE49-F238E27FC236}">
                <a16:creationId xmlns:a16="http://schemas.microsoft.com/office/drawing/2014/main" id="{BC5844A9-0F1B-42C3-BA85-D68366D2CB7D}"/>
              </a:ext>
            </a:extLst>
          </p:cNvPr>
          <p:cNvSpPr>
            <a:spLocks noGrp="1"/>
          </p:cNvSpPr>
          <p:nvPr>
            <p:ph type="body" sz="quarter" idx="16"/>
          </p:nvPr>
        </p:nvSpPr>
        <p:spPr/>
        <p:txBody>
          <a:bodyPr/>
          <a:lstStyle/>
          <a:p>
            <a:r>
              <a:rPr lang="en-US"/>
              <a:t>Source: 71 Fed. Reg. at 46662.</a:t>
            </a:r>
          </a:p>
        </p:txBody>
      </p:sp>
      <p:sp>
        <p:nvSpPr>
          <p:cNvPr id="2" name="Slide Number Placeholder 1"/>
          <p:cNvSpPr>
            <a:spLocks noGrp="1"/>
          </p:cNvSpPr>
          <p:nvPr>
            <p:ph type="sldNum" sz="quarter" idx="12"/>
          </p:nvPr>
        </p:nvSpPr>
        <p:spPr/>
        <p:txBody>
          <a:bodyPr/>
          <a:lstStyle/>
          <a:p>
            <a:fld id="{99A20822-4A49-4D36-86E3-300BA48D3F00}" type="slidenum">
              <a:rPr lang="en-US" smtClean="0"/>
              <a:pPr/>
              <a:t>26</a:t>
            </a:fld>
            <a:endParaRPr lang="en-US"/>
          </a:p>
        </p:txBody>
      </p:sp>
    </p:spTree>
    <p:extLst>
      <p:ext uri="{BB962C8B-B14F-4D97-AF65-F5344CB8AC3E}">
        <p14:creationId xmlns:p14="http://schemas.microsoft.com/office/powerpoint/2010/main" val="1652802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Meant by Present Levels of Functional Performance?</a:t>
            </a:r>
          </a:p>
        </p:txBody>
      </p:sp>
      <p:sp>
        <p:nvSpPr>
          <p:cNvPr id="3" name="Content Placeholder 2">
            <a:extLst>
              <a:ext uri="{FF2B5EF4-FFF2-40B4-BE49-F238E27FC236}">
                <a16:creationId xmlns:a16="http://schemas.microsoft.com/office/drawing/2014/main" id="{070D8F8F-E23E-4EB5-BCE8-B562F5346265}"/>
              </a:ext>
            </a:extLst>
          </p:cNvPr>
          <p:cNvSpPr>
            <a:spLocks noGrp="1"/>
          </p:cNvSpPr>
          <p:nvPr>
            <p:ph sz="quarter" idx="14"/>
          </p:nvPr>
        </p:nvSpPr>
        <p:spPr/>
        <p:txBody>
          <a:bodyPr/>
          <a:lstStyle/>
          <a:p>
            <a:pPr marL="457200" indent="-457200">
              <a:buFont typeface="Arial" panose="020B0604020202020204" pitchFamily="34" charset="0"/>
              <a:buChar char="•"/>
            </a:pPr>
            <a:r>
              <a:rPr lang="en-US" sz="3200"/>
              <a:t>Functional performance generally refers to activities that are not considered academic or related to a child’s academic achievement. </a:t>
            </a:r>
          </a:p>
          <a:p>
            <a:pPr marL="457200" indent="-457200">
              <a:buFont typeface="Arial" panose="020B0604020202020204" pitchFamily="34" charset="0"/>
              <a:buChar char="•"/>
            </a:pPr>
            <a:r>
              <a:rPr lang="en-US" sz="3200"/>
              <a:t>Functional often is used in the context of routine activities of everyday living. </a:t>
            </a:r>
          </a:p>
          <a:p>
            <a:pPr marL="457200" indent="-457200">
              <a:buFont typeface="Arial" panose="020B0604020202020204" pitchFamily="34" charset="0"/>
              <a:buChar char="•"/>
            </a:pPr>
            <a:endParaRPr lang="en-US"/>
          </a:p>
          <a:p>
            <a:pPr algn="ctr"/>
            <a:r>
              <a:rPr lang="en-US" sz="4000">
                <a:solidFill>
                  <a:schemeClr val="tx1"/>
                </a:solidFill>
                <a:latin typeface="Calibri" panose="020F0502020204030204" pitchFamily="34" charset="0"/>
                <a:ea typeface="Calibri" panose="020F0502020204030204" pitchFamily="34" charset="0"/>
                <a:cs typeface="Times New Roman" panose="02020603050405020304" pitchFamily="18" charset="0"/>
              </a:rPr>
              <a:t>What are some skills that that would be considered as “functional performance?”</a:t>
            </a:r>
          </a:p>
          <a:p>
            <a:endParaRPr lang="en-US"/>
          </a:p>
        </p:txBody>
      </p:sp>
      <p:sp>
        <p:nvSpPr>
          <p:cNvPr id="9" name="Text Placeholder 8"/>
          <p:cNvSpPr>
            <a:spLocks noGrp="1"/>
          </p:cNvSpPr>
          <p:nvPr>
            <p:ph type="body" sz="quarter" idx="16"/>
          </p:nvPr>
        </p:nvSpPr>
        <p:spPr/>
        <p:txBody>
          <a:bodyPr/>
          <a:lstStyle/>
          <a:p>
            <a:r>
              <a:rPr lang="en-US"/>
              <a:t>Source: 71 Fed. Reg. at 46661</a:t>
            </a:r>
          </a:p>
        </p:txBody>
      </p:sp>
      <p:sp>
        <p:nvSpPr>
          <p:cNvPr id="2" name="Slide Number Placeholder 1"/>
          <p:cNvSpPr>
            <a:spLocks noGrp="1"/>
          </p:cNvSpPr>
          <p:nvPr>
            <p:ph type="sldNum" sz="quarter" idx="12"/>
          </p:nvPr>
        </p:nvSpPr>
        <p:spPr/>
        <p:txBody>
          <a:bodyPr/>
          <a:lstStyle/>
          <a:p>
            <a:fld id="{99A20822-4A49-4D36-86E3-300BA48D3F00}" type="slidenum">
              <a:rPr lang="en-US" smtClean="0"/>
              <a:pPr/>
              <a:t>27</a:t>
            </a:fld>
            <a:endParaRPr lang="en-US"/>
          </a:p>
        </p:txBody>
      </p:sp>
    </p:spTree>
    <p:extLst>
      <p:ext uri="{BB962C8B-B14F-4D97-AF65-F5344CB8AC3E}">
        <p14:creationId xmlns:p14="http://schemas.microsoft.com/office/powerpoint/2010/main" val="408049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Are Some Examples of Functional Skills? </a:t>
            </a:r>
          </a:p>
        </p:txBody>
      </p:sp>
      <p:graphicFrame>
        <p:nvGraphicFramePr>
          <p:cNvPr id="3" name="Diagram 2" descr="Dressing, Eating, Toileting, Behavior, Social Skills, Communication Skills, Mobility, Executive Functioning all pointing to Functional Performance">
            <a:extLst>
              <a:ext uri="{FF2B5EF4-FFF2-40B4-BE49-F238E27FC236}">
                <a16:creationId xmlns:a16="http://schemas.microsoft.com/office/drawing/2014/main" id="{1A71A050-F776-77E4-81AB-D7BBC8799695}"/>
              </a:ext>
            </a:extLst>
          </p:cNvPr>
          <p:cNvGraphicFramePr/>
          <p:nvPr>
            <p:extLst>
              <p:ext uri="{D42A27DB-BD31-4B8C-83A1-F6EECF244321}">
                <p14:modId xmlns:p14="http://schemas.microsoft.com/office/powerpoint/2010/main" val="1024200867"/>
              </p:ext>
            </p:extLst>
          </p:nvPr>
        </p:nvGraphicFramePr>
        <p:xfrm>
          <a:off x="1819730" y="1243664"/>
          <a:ext cx="8367009" cy="5078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8"/>
          <p:cNvSpPr>
            <a:spLocks noGrp="1"/>
          </p:cNvSpPr>
          <p:nvPr>
            <p:ph type="body" sz="quarter" idx="16"/>
          </p:nvPr>
        </p:nvSpPr>
        <p:spPr/>
        <p:txBody>
          <a:bodyPr/>
          <a:lstStyle/>
          <a:p>
            <a:r>
              <a:rPr lang="en-US"/>
              <a:t>Source: 71 Fed. Reg. at 46661</a:t>
            </a:r>
          </a:p>
        </p:txBody>
      </p:sp>
      <p:sp>
        <p:nvSpPr>
          <p:cNvPr id="2" name="Slide Number Placeholder 1"/>
          <p:cNvSpPr>
            <a:spLocks noGrp="1"/>
          </p:cNvSpPr>
          <p:nvPr>
            <p:ph type="sldNum" sz="quarter" idx="12"/>
          </p:nvPr>
        </p:nvSpPr>
        <p:spPr/>
        <p:txBody>
          <a:bodyPr/>
          <a:lstStyle/>
          <a:p>
            <a:fld id="{99A20822-4A49-4D36-86E3-300BA48D3F00}" type="slidenum">
              <a:rPr lang="en-US" smtClean="0"/>
              <a:pPr/>
              <a:t>28</a:t>
            </a:fld>
            <a:endParaRPr lang="en-US"/>
          </a:p>
        </p:txBody>
      </p:sp>
    </p:spTree>
    <p:extLst>
      <p:ext uri="{BB962C8B-B14F-4D97-AF65-F5344CB8AC3E}">
        <p14:creationId xmlns:p14="http://schemas.microsoft.com/office/powerpoint/2010/main" val="2964047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5E0C-234F-4CED-8C24-7367765E7FEC}"/>
              </a:ext>
            </a:extLst>
          </p:cNvPr>
          <p:cNvSpPr>
            <a:spLocks noGrp="1"/>
          </p:cNvSpPr>
          <p:nvPr>
            <p:ph type="title"/>
          </p:nvPr>
        </p:nvSpPr>
        <p:spPr/>
        <p:txBody>
          <a:bodyPr/>
          <a:lstStyle/>
          <a:p>
            <a:r>
              <a:rPr lang="en-US"/>
              <a:t>What If a Student Doesn’t Require Functional Annual Goals?</a:t>
            </a:r>
          </a:p>
        </p:txBody>
      </p:sp>
      <p:sp>
        <p:nvSpPr>
          <p:cNvPr id="3" name="Content Placeholder 2">
            <a:extLst>
              <a:ext uri="{FF2B5EF4-FFF2-40B4-BE49-F238E27FC236}">
                <a16:creationId xmlns:a16="http://schemas.microsoft.com/office/drawing/2014/main" id="{7F56F58D-5D44-46C5-AF94-1A6009B1C4D3}"/>
              </a:ext>
            </a:extLst>
          </p:cNvPr>
          <p:cNvSpPr>
            <a:spLocks noGrp="1"/>
          </p:cNvSpPr>
          <p:nvPr>
            <p:ph sz="quarter" idx="15"/>
          </p:nvPr>
        </p:nvSpPr>
        <p:spPr>
          <a:xfrm>
            <a:off x="457200" y="1280160"/>
            <a:ext cx="5812971" cy="4846320"/>
          </a:xfrm>
        </p:spPr>
        <p:txBody>
          <a:bodyPr/>
          <a:lstStyle/>
          <a:p>
            <a:pPr marL="0" indent="0">
              <a:buNone/>
            </a:pPr>
            <a:r>
              <a:rPr lang="en-US"/>
              <a:t>The PLAAFP statement must still include a statement about the student’s current functional performance and its impact on progress in the general education curriculum. </a:t>
            </a:r>
          </a:p>
        </p:txBody>
      </p:sp>
      <p:pic>
        <p:nvPicPr>
          <p:cNvPr id="1026" name="Picture 2" descr="hand writing strength and weakness with weakness crossed out">
            <a:extLst>
              <a:ext uri="{FF2B5EF4-FFF2-40B4-BE49-F238E27FC236}">
                <a16:creationId xmlns:a16="http://schemas.microsoft.com/office/drawing/2014/main" id="{903A83BD-7FAC-403A-A27B-6A09DD326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225" y="1513142"/>
            <a:ext cx="5440967" cy="36166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11D251A-9AF8-440D-8512-637C7E11A7A2}"/>
              </a:ext>
            </a:extLst>
          </p:cNvPr>
          <p:cNvSpPr/>
          <p:nvPr/>
        </p:nvSpPr>
        <p:spPr>
          <a:xfrm>
            <a:off x="455676" y="4405745"/>
            <a:ext cx="9381051" cy="17891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chemeClr val="tx2"/>
                </a:solidFill>
              </a:rPr>
              <a:t>Stop and Reflect: </a:t>
            </a:r>
            <a:r>
              <a:rPr lang="en-US" sz="3200">
                <a:solidFill>
                  <a:schemeClr val="tx2"/>
                </a:solidFill>
              </a:rPr>
              <a:t>Do your PLAAFP statements always address both academic and functional present levels? </a:t>
            </a:r>
          </a:p>
        </p:txBody>
      </p:sp>
      <p:sp>
        <p:nvSpPr>
          <p:cNvPr id="5" name="Slide Number Placeholder 4">
            <a:extLst>
              <a:ext uri="{FF2B5EF4-FFF2-40B4-BE49-F238E27FC236}">
                <a16:creationId xmlns:a16="http://schemas.microsoft.com/office/drawing/2014/main" id="{1F19B8FF-A63C-4C44-9AB3-2042CBE31FC2}"/>
              </a:ext>
            </a:extLst>
          </p:cNvPr>
          <p:cNvSpPr>
            <a:spLocks noGrp="1"/>
          </p:cNvSpPr>
          <p:nvPr>
            <p:ph type="sldNum" sz="quarter" idx="14"/>
          </p:nvPr>
        </p:nvSpPr>
        <p:spPr/>
        <p:txBody>
          <a:bodyPr/>
          <a:lstStyle/>
          <a:p>
            <a:fld id="{99A20822-4A49-4D36-86E3-300BA48D3F00}" type="slidenum">
              <a:rPr lang="en-US" smtClean="0"/>
              <a:pPr/>
              <a:t>29</a:t>
            </a:fld>
            <a:endParaRPr lang="en-US"/>
          </a:p>
        </p:txBody>
      </p:sp>
    </p:spTree>
    <p:extLst>
      <p:ext uri="{BB962C8B-B14F-4D97-AF65-F5344CB8AC3E}">
        <p14:creationId xmlns:p14="http://schemas.microsoft.com/office/powerpoint/2010/main" val="2336051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0" tIns="0" rIns="0" bIns="0" rtlCol="0" anchor="ctr" anchorCtr="0">
            <a:normAutofit/>
          </a:bodyPr>
          <a:lstStyle/>
          <a:p>
            <a:r>
              <a:rPr lang="en-US" i="0" kern="1200" baseline="0">
                <a:latin typeface="+mj-lt"/>
                <a:ea typeface="+mj-ea"/>
                <a:cs typeface="Calibri"/>
              </a:rPr>
              <a:t>Welcome and Introductions</a:t>
            </a:r>
          </a:p>
        </p:txBody>
      </p:sp>
      <p:pic>
        <p:nvPicPr>
          <p:cNvPr id="14" name="Content Placeholder 13" descr="Steven Prater">
            <a:extLst>
              <a:ext uri="{FF2B5EF4-FFF2-40B4-BE49-F238E27FC236}">
                <a16:creationId xmlns:a16="http://schemas.microsoft.com/office/drawing/2014/main" id="{99C4A30A-1855-43EB-8DDB-F3F2A3EF160F}"/>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12500" b="12500"/>
          <a:stretch/>
        </p:blipFill>
        <p:spPr>
          <a:xfrm>
            <a:off x="1977991" y="1365958"/>
            <a:ext cx="1828800" cy="1828800"/>
          </a:xfrm>
          <a:noFill/>
        </p:spPr>
      </p:pic>
      <p:sp>
        <p:nvSpPr>
          <p:cNvPr id="2" name="Text Placeholder 1">
            <a:extLst>
              <a:ext uri="{FF2B5EF4-FFF2-40B4-BE49-F238E27FC236}">
                <a16:creationId xmlns:a16="http://schemas.microsoft.com/office/drawing/2014/main" id="{38C4CBF5-9824-A1C8-3615-BCF95D7734EF}"/>
              </a:ext>
            </a:extLst>
          </p:cNvPr>
          <p:cNvSpPr>
            <a:spLocks noGrp="1"/>
          </p:cNvSpPr>
          <p:nvPr>
            <p:ph type="body" sz="quarter" idx="19"/>
          </p:nvPr>
        </p:nvSpPr>
        <p:spPr>
          <a:xfrm>
            <a:off x="1886551" y="3429000"/>
            <a:ext cx="2011680" cy="369887"/>
          </a:xfrm>
        </p:spPr>
        <p:txBody>
          <a:bodyPr/>
          <a:lstStyle/>
          <a:p>
            <a:r>
              <a:rPr lang="en-US"/>
              <a:t>Steven Prater</a:t>
            </a:r>
          </a:p>
        </p:txBody>
      </p:sp>
      <p:sp>
        <p:nvSpPr>
          <p:cNvPr id="5" name="Text Placeholder 4">
            <a:extLst>
              <a:ext uri="{FF2B5EF4-FFF2-40B4-BE49-F238E27FC236}">
                <a16:creationId xmlns:a16="http://schemas.microsoft.com/office/drawing/2014/main" id="{44A6177A-D27F-31CB-DF86-CFD33B381449}"/>
              </a:ext>
            </a:extLst>
          </p:cNvPr>
          <p:cNvSpPr>
            <a:spLocks noGrp="1"/>
          </p:cNvSpPr>
          <p:nvPr>
            <p:ph type="body" sz="quarter" idx="23"/>
          </p:nvPr>
        </p:nvSpPr>
        <p:spPr>
          <a:xfrm>
            <a:off x="1977991" y="3824671"/>
            <a:ext cx="2011680" cy="2148840"/>
          </a:xfrm>
        </p:spPr>
        <p:txBody>
          <a:bodyPr/>
          <a:lstStyle/>
          <a:p>
            <a:r>
              <a:rPr lang="en-US"/>
              <a:t>Intensive Technical Assistance Lead</a:t>
            </a:r>
          </a:p>
        </p:txBody>
      </p:sp>
      <p:pic>
        <p:nvPicPr>
          <p:cNvPr id="19" name="Picture Placeholder 18" descr="Riley O'Donnell">
            <a:extLst>
              <a:ext uri="{FF2B5EF4-FFF2-40B4-BE49-F238E27FC236}">
                <a16:creationId xmlns:a16="http://schemas.microsoft.com/office/drawing/2014/main" id="{A48E967F-9BD3-F19E-4765-8CCB658C6E24}"/>
              </a:ext>
            </a:extLst>
          </p:cNvPr>
          <p:cNvPicPr>
            <a:picLocks noGrp="1" noChangeAspect="1"/>
          </p:cNvPicPr>
          <p:nvPr>
            <p:ph type="pic" sz="quarter" idx="24"/>
          </p:nvPr>
        </p:nvPicPr>
        <p:blipFill>
          <a:blip r:embed="rId4"/>
          <a:srcRect/>
          <a:stretch>
            <a:fillRect/>
          </a:stretch>
        </p:blipFill>
        <p:spPr>
          <a:xfrm>
            <a:off x="4704261" y="1337926"/>
            <a:ext cx="1828800" cy="1828800"/>
          </a:xfrm>
        </p:spPr>
      </p:pic>
      <p:sp>
        <p:nvSpPr>
          <p:cNvPr id="7" name="Text Placeholder 6">
            <a:extLst>
              <a:ext uri="{FF2B5EF4-FFF2-40B4-BE49-F238E27FC236}">
                <a16:creationId xmlns:a16="http://schemas.microsoft.com/office/drawing/2014/main" id="{5739BAD5-21AF-5233-41C6-00C154EB1CF0}"/>
              </a:ext>
            </a:extLst>
          </p:cNvPr>
          <p:cNvSpPr>
            <a:spLocks noGrp="1"/>
          </p:cNvSpPr>
          <p:nvPr>
            <p:ph type="body" sz="quarter" idx="25"/>
          </p:nvPr>
        </p:nvSpPr>
        <p:spPr>
          <a:xfrm>
            <a:off x="4612821" y="3452720"/>
            <a:ext cx="2011680" cy="369887"/>
          </a:xfrm>
        </p:spPr>
        <p:txBody>
          <a:bodyPr/>
          <a:lstStyle/>
          <a:p>
            <a:r>
              <a:rPr lang="en-US"/>
              <a:t>Riley O’Donnell</a:t>
            </a:r>
          </a:p>
        </p:txBody>
      </p:sp>
      <p:sp>
        <p:nvSpPr>
          <p:cNvPr id="8" name="Text Placeholder 7">
            <a:extLst>
              <a:ext uri="{FF2B5EF4-FFF2-40B4-BE49-F238E27FC236}">
                <a16:creationId xmlns:a16="http://schemas.microsoft.com/office/drawing/2014/main" id="{1AAB2140-EA7B-8CED-D85E-D963B1F7D471}"/>
              </a:ext>
            </a:extLst>
          </p:cNvPr>
          <p:cNvSpPr>
            <a:spLocks noGrp="1"/>
          </p:cNvSpPr>
          <p:nvPr>
            <p:ph type="body" sz="quarter" idx="26"/>
          </p:nvPr>
        </p:nvSpPr>
        <p:spPr>
          <a:xfrm>
            <a:off x="4658541" y="3822608"/>
            <a:ext cx="2011680" cy="2148840"/>
          </a:xfrm>
        </p:spPr>
        <p:txBody>
          <a:bodyPr/>
          <a:lstStyle/>
          <a:p>
            <a:r>
              <a:rPr lang="en-US"/>
              <a:t>Technical Assistance Provider			</a:t>
            </a:r>
          </a:p>
        </p:txBody>
      </p:sp>
      <p:pic>
        <p:nvPicPr>
          <p:cNvPr id="22" name="Picture Placeholder 21" descr="Amy Peterson">
            <a:extLst>
              <a:ext uri="{FF2B5EF4-FFF2-40B4-BE49-F238E27FC236}">
                <a16:creationId xmlns:a16="http://schemas.microsoft.com/office/drawing/2014/main" id="{952EA8B8-4D81-A328-5866-4DAC0F0C2DE6}"/>
              </a:ext>
            </a:extLst>
          </p:cNvPr>
          <p:cNvPicPr>
            <a:picLocks noGrp="1" noChangeAspect="1"/>
          </p:cNvPicPr>
          <p:nvPr>
            <p:ph type="pic" sz="quarter" idx="27"/>
          </p:nvPr>
        </p:nvPicPr>
        <p:blipFill>
          <a:blip r:embed="rId5"/>
          <a:srcRect/>
          <a:stretch>
            <a:fillRect/>
          </a:stretch>
        </p:blipFill>
        <p:spPr>
          <a:xfrm>
            <a:off x="7430531" y="1337926"/>
            <a:ext cx="1828800" cy="1828800"/>
          </a:xfrm>
        </p:spPr>
      </p:pic>
      <p:sp>
        <p:nvSpPr>
          <p:cNvPr id="10" name="Text Placeholder 9">
            <a:extLst>
              <a:ext uri="{FF2B5EF4-FFF2-40B4-BE49-F238E27FC236}">
                <a16:creationId xmlns:a16="http://schemas.microsoft.com/office/drawing/2014/main" id="{23574EA6-AEBD-8101-C936-E43A34733ECF}"/>
              </a:ext>
            </a:extLst>
          </p:cNvPr>
          <p:cNvSpPr>
            <a:spLocks noGrp="1"/>
          </p:cNvSpPr>
          <p:nvPr>
            <p:ph type="body" sz="quarter" idx="28"/>
          </p:nvPr>
        </p:nvSpPr>
        <p:spPr>
          <a:xfrm>
            <a:off x="7512345" y="3444618"/>
            <a:ext cx="2011680" cy="369887"/>
          </a:xfrm>
        </p:spPr>
        <p:txBody>
          <a:bodyPr/>
          <a:lstStyle/>
          <a:p>
            <a:r>
              <a:rPr lang="en-US"/>
              <a:t>Amy Peterson</a:t>
            </a:r>
          </a:p>
        </p:txBody>
      </p:sp>
      <p:sp>
        <p:nvSpPr>
          <p:cNvPr id="11" name="Text Placeholder 10">
            <a:extLst>
              <a:ext uri="{FF2B5EF4-FFF2-40B4-BE49-F238E27FC236}">
                <a16:creationId xmlns:a16="http://schemas.microsoft.com/office/drawing/2014/main" id="{8367739A-1F93-A920-B951-6F44A79C7E94}"/>
              </a:ext>
            </a:extLst>
          </p:cNvPr>
          <p:cNvSpPr>
            <a:spLocks noGrp="1"/>
          </p:cNvSpPr>
          <p:nvPr>
            <p:ph type="body" sz="quarter" idx="29"/>
          </p:nvPr>
        </p:nvSpPr>
        <p:spPr>
          <a:xfrm>
            <a:off x="7523575" y="3822608"/>
            <a:ext cx="2011680" cy="2148840"/>
          </a:xfrm>
        </p:spPr>
        <p:txBody>
          <a:bodyPr/>
          <a:lstStyle/>
          <a:p>
            <a:r>
              <a:rPr lang="en-US"/>
              <a:t>Universal Technical Assistance Lead</a:t>
            </a:r>
          </a:p>
        </p:txBody>
      </p:sp>
      <p:sp>
        <p:nvSpPr>
          <p:cNvPr id="4" name="Slide Number Placeholder 3"/>
          <p:cNvSpPr>
            <a:spLocks noGrp="1"/>
          </p:cNvSpPr>
          <p:nvPr>
            <p:ph type="sldNum" sz="quarter" idx="10"/>
          </p:nvPr>
        </p:nvSpPr>
        <p:spPr/>
        <p:txBody>
          <a:bodyPr vert="horz" wrap="none" lIns="0" tIns="0" rIns="0" bIns="0" rtlCol="0" anchor="b" anchorCtr="0">
            <a:normAutofit/>
          </a:bodyPr>
          <a:lstStyle/>
          <a:p>
            <a:pPr marR="0" lvl="0" indent="0" fontAlgn="auto">
              <a:spcBef>
                <a:spcPts val="0"/>
              </a:spcBef>
              <a:spcAft>
                <a:spcPts val="600"/>
              </a:spcAft>
              <a:buClrTx/>
              <a:buSzTx/>
              <a:buFontTx/>
              <a:buNone/>
              <a:tabLst/>
              <a:defRPr/>
            </a:pPr>
            <a:fld id="{F3477EC8-074D-41C4-94AE-E9EA7CEEA348}" type="slidenum">
              <a:rPr kumimoji="0" lang="en-US"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a:t>
            </a:fld>
            <a:endParaRPr kumimoji="0" lang="en-US" u="none" strike="noStrike" cap="none" spc="0" normalizeH="0" baseline="0" noProof="0">
              <a:ln>
                <a:noFill/>
              </a:ln>
              <a:effectLst/>
              <a:uLnTx/>
              <a:uFillTx/>
            </a:endParaRPr>
          </a:p>
        </p:txBody>
      </p:sp>
    </p:spTree>
    <p:extLst>
      <p:ext uri="{BB962C8B-B14F-4D97-AF65-F5344CB8AC3E}">
        <p14:creationId xmlns:p14="http://schemas.microsoft.com/office/powerpoint/2010/main" val="3434062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65C5-A7CC-4E2C-9920-96C6C2ED6AE8}"/>
              </a:ext>
            </a:extLst>
          </p:cNvPr>
          <p:cNvSpPr>
            <a:spLocks noGrp="1"/>
          </p:cNvSpPr>
          <p:nvPr>
            <p:ph type="title"/>
          </p:nvPr>
        </p:nvSpPr>
        <p:spPr/>
        <p:txBody>
          <a:bodyPr/>
          <a:lstStyle/>
          <a:p>
            <a:r>
              <a:rPr lang="en-US"/>
              <a:t>What Is the Big Deal About the PLAAFP Statement? </a:t>
            </a:r>
          </a:p>
        </p:txBody>
      </p:sp>
      <p:sp>
        <p:nvSpPr>
          <p:cNvPr id="3" name="Content Placeholder 2">
            <a:extLst>
              <a:ext uri="{FF2B5EF4-FFF2-40B4-BE49-F238E27FC236}">
                <a16:creationId xmlns:a16="http://schemas.microsoft.com/office/drawing/2014/main" id="{416504BC-FEB2-4A70-A1F3-9CE66D1A3F19}"/>
              </a:ext>
            </a:extLst>
          </p:cNvPr>
          <p:cNvSpPr>
            <a:spLocks noGrp="1"/>
          </p:cNvSpPr>
          <p:nvPr>
            <p:ph sz="quarter" idx="14"/>
          </p:nvPr>
        </p:nvSpPr>
        <p:spPr/>
        <p:txBody>
          <a:bodyPr/>
          <a:lstStyle/>
          <a:p>
            <a:r>
              <a:rPr lang="en-US" sz="3200"/>
              <a:t>If designed well, it prevents us from experiencing the dreaded and harmful</a:t>
            </a:r>
          </a:p>
          <a:p>
            <a:endParaRPr lang="en-US"/>
          </a:p>
          <a:p>
            <a:endParaRPr lang="en-US"/>
          </a:p>
          <a:p>
            <a:endParaRPr lang="en-US"/>
          </a:p>
          <a:p>
            <a:r>
              <a:rPr lang="en-US" sz="3200" err="1"/>
              <a:t>Assumacide</a:t>
            </a:r>
            <a:r>
              <a:rPr lang="en-US" sz="3200"/>
              <a:t> is when we make decisions about programming or identify practices or supports based on our assumptions, rather than evidence.</a:t>
            </a:r>
          </a:p>
          <a:p>
            <a:endParaRPr lang="en-US"/>
          </a:p>
        </p:txBody>
      </p:sp>
      <p:sp>
        <p:nvSpPr>
          <p:cNvPr id="6" name="Rectangle: Rounded Corners 5">
            <a:extLst>
              <a:ext uri="{FF2B5EF4-FFF2-40B4-BE49-F238E27FC236}">
                <a16:creationId xmlns:a16="http://schemas.microsoft.com/office/drawing/2014/main" id="{6AB52062-9F4E-49CC-ABF0-F230047EB85D}"/>
              </a:ext>
            </a:extLst>
          </p:cNvPr>
          <p:cNvSpPr/>
          <p:nvPr/>
        </p:nvSpPr>
        <p:spPr>
          <a:xfrm>
            <a:off x="2881745" y="2230582"/>
            <a:ext cx="5957455" cy="1870363"/>
          </a:xfrm>
          <a:prstGeom prst="roundRect">
            <a:avLst/>
          </a:prstGeom>
          <a:solidFill>
            <a:srgbClr val="93B97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200">
                <a:solidFill>
                  <a:schemeClr val="tx2"/>
                </a:solidFill>
              </a:rPr>
              <a:t>“Assumacide”</a:t>
            </a:r>
          </a:p>
        </p:txBody>
      </p:sp>
      <p:sp>
        <p:nvSpPr>
          <p:cNvPr id="5" name="Slide Number Placeholder 4">
            <a:extLst>
              <a:ext uri="{FF2B5EF4-FFF2-40B4-BE49-F238E27FC236}">
                <a16:creationId xmlns:a16="http://schemas.microsoft.com/office/drawing/2014/main" id="{F302FFB5-1FFA-41A7-9A3E-7FFC272AC3B4}"/>
              </a:ext>
            </a:extLst>
          </p:cNvPr>
          <p:cNvSpPr>
            <a:spLocks noGrp="1"/>
          </p:cNvSpPr>
          <p:nvPr>
            <p:ph type="sldNum" sz="quarter" idx="12"/>
          </p:nvPr>
        </p:nvSpPr>
        <p:spPr/>
        <p:txBody>
          <a:bodyPr/>
          <a:lstStyle/>
          <a:p>
            <a:fld id="{99A20822-4A49-4D36-86E3-300BA48D3F00}" type="slidenum">
              <a:rPr lang="en-US" smtClean="0"/>
              <a:t>30</a:t>
            </a:fld>
            <a:endParaRPr lang="en-US"/>
          </a:p>
        </p:txBody>
      </p:sp>
    </p:spTree>
    <p:extLst>
      <p:ext uri="{BB962C8B-B14F-4D97-AF65-F5344CB8AC3E}">
        <p14:creationId xmlns:p14="http://schemas.microsoft.com/office/powerpoint/2010/main" val="367704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7C3A-3520-4102-929A-D2F2553FF9BA}"/>
              </a:ext>
            </a:extLst>
          </p:cNvPr>
          <p:cNvSpPr>
            <a:spLocks noGrp="1"/>
          </p:cNvSpPr>
          <p:nvPr>
            <p:ph type="title"/>
          </p:nvPr>
        </p:nvSpPr>
        <p:spPr>
          <a:xfrm>
            <a:off x="457200" y="0"/>
            <a:ext cx="11338560" cy="1107996"/>
          </a:xfrm>
        </p:spPr>
        <p:txBody>
          <a:bodyPr vert="horz" lIns="0" tIns="0" rIns="0" bIns="0" rtlCol="0" anchor="b" anchorCtr="0">
            <a:normAutofit/>
          </a:bodyPr>
          <a:lstStyle/>
          <a:p>
            <a:r>
              <a:rPr lang="en-US" b="0" i="0" kern="1200" baseline="0">
                <a:latin typeface="+mj-lt"/>
                <a:ea typeface="+mj-ea"/>
                <a:cs typeface="Calibri"/>
              </a:rPr>
              <a:t>What Does the U.S. Department of Education Say? </a:t>
            </a:r>
          </a:p>
        </p:txBody>
      </p:sp>
      <p:graphicFrame>
        <p:nvGraphicFramePr>
          <p:cNvPr id="9" name="Content Placeholder 2" descr="1. A district cannot lawfully prepare IEPs with the same statement of current levels of performances for all students in a specific program. &#10;2. It is impossible for districts to have the IEP for each student in a class/disability category contain identical statements of present levels of educational performance. ">
            <a:extLst>
              <a:ext uri="{FF2B5EF4-FFF2-40B4-BE49-F238E27FC236}">
                <a16:creationId xmlns:a16="http://schemas.microsoft.com/office/drawing/2014/main" id="{22FFB180-5D9D-C65D-3DED-8325FD962ED2}"/>
              </a:ext>
            </a:extLst>
          </p:cNvPr>
          <p:cNvGraphicFramePr>
            <a:graphicFrameLocks noGrp="1"/>
          </p:cNvGraphicFramePr>
          <p:nvPr>
            <p:ph sz="quarter" idx="15"/>
            <p:extLst>
              <p:ext uri="{D42A27DB-BD31-4B8C-83A1-F6EECF244321}">
                <p14:modId xmlns:p14="http://schemas.microsoft.com/office/powerpoint/2010/main" val="2589269690"/>
              </p:ext>
            </p:extLst>
          </p:nvPr>
        </p:nvGraphicFramePr>
        <p:xfrm>
          <a:off x="457200" y="1280160"/>
          <a:ext cx="1133856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13A1AD28-AE48-4640-8613-989848E7C27B}"/>
              </a:ext>
            </a:extLst>
          </p:cNvPr>
          <p:cNvSpPr/>
          <p:nvPr/>
        </p:nvSpPr>
        <p:spPr>
          <a:xfrm>
            <a:off x="457200" y="6135688"/>
            <a:ext cx="11337925" cy="192087"/>
          </a:xfrm>
          <a:prstGeom prst="rect">
            <a:avLst/>
          </a:prstGeom>
          <a:ln>
            <a:noFill/>
          </a:ln>
        </p:spPr>
        <p:txBody>
          <a:bodyPr vert="horz" lIns="0" tIns="0" rIns="0" bIns="0" rtlCol="0" anchor="b" anchorCtr="0">
            <a:normAutofit/>
          </a:bodyPr>
          <a:lstStyle/>
          <a:p>
            <a:pPr defTabSz="685800">
              <a:spcAft>
                <a:spcPts val="600"/>
              </a:spcAft>
              <a:buClr>
                <a:schemeClr val="tx1"/>
              </a:buClr>
              <a:buSzPct val="100000"/>
            </a:pPr>
            <a:r>
              <a:rPr lang="en-US" sz="1000" b="0" i="0" kern="1200">
                <a:solidFill>
                  <a:schemeClr val="tx2"/>
                </a:solidFill>
                <a:latin typeface="+mn-lt"/>
                <a:ea typeface="Calibri"/>
                <a:cs typeface="Calibri"/>
              </a:rPr>
              <a:t>OSEP Letter, 1987 211 IDELR 464</a:t>
            </a:r>
          </a:p>
        </p:txBody>
      </p:sp>
      <p:sp>
        <p:nvSpPr>
          <p:cNvPr id="5" name="Slide Number Placeholder 4">
            <a:extLst>
              <a:ext uri="{FF2B5EF4-FFF2-40B4-BE49-F238E27FC236}">
                <a16:creationId xmlns:a16="http://schemas.microsoft.com/office/drawing/2014/main" id="{EA165647-C393-4330-8259-1D434FEC0479}"/>
              </a:ext>
            </a:extLst>
          </p:cNvPr>
          <p:cNvSpPr>
            <a:spLocks noGrp="1"/>
          </p:cNvSpPr>
          <p:nvPr>
            <p:ph type="sldNum" sz="quarter" idx="14"/>
          </p:nvPr>
        </p:nvSpPr>
        <p:spPr>
          <a:xfrm>
            <a:off x="11916192" y="6585203"/>
            <a:ext cx="153888" cy="153888"/>
          </a:xfrm>
        </p:spPr>
        <p:txBody>
          <a:bodyPr vert="horz" wrap="none" lIns="0" tIns="0" rIns="0" bIns="0" rtlCol="0" anchor="b" anchorCtr="0">
            <a:normAutofit/>
          </a:bodyPr>
          <a:lstStyle/>
          <a:p>
            <a:pPr>
              <a:spcAft>
                <a:spcPts val="600"/>
              </a:spcAft>
            </a:pPr>
            <a:fld id="{99A20822-4A49-4D36-86E3-300BA48D3F00}" type="slidenum">
              <a:rPr lang="en-US" smtClean="0"/>
              <a:pPr>
                <a:spcAft>
                  <a:spcPts val="600"/>
                </a:spcAft>
              </a:pPr>
              <a:t>31</a:t>
            </a:fld>
            <a:endParaRPr lang="en-US"/>
          </a:p>
        </p:txBody>
      </p:sp>
    </p:spTree>
    <p:extLst>
      <p:ext uri="{BB962C8B-B14F-4D97-AF65-F5344CB8AC3E}">
        <p14:creationId xmlns:p14="http://schemas.microsoft.com/office/powerpoint/2010/main" val="1786671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FE83-0003-4BB3-8E76-BA3C9ABACDB8}"/>
              </a:ext>
            </a:extLst>
          </p:cNvPr>
          <p:cNvSpPr>
            <a:spLocks noGrp="1"/>
          </p:cNvSpPr>
          <p:nvPr>
            <p:ph type="title"/>
          </p:nvPr>
        </p:nvSpPr>
        <p:spPr>
          <a:xfrm>
            <a:off x="1753482" y="3429000"/>
            <a:ext cx="8681987" cy="1107996"/>
          </a:xfrm>
        </p:spPr>
        <p:txBody>
          <a:bodyPr/>
          <a:lstStyle/>
          <a:p>
            <a:pPr algn="ctr"/>
            <a:r>
              <a:rPr lang="en-US"/>
              <a:t>Present levels and needs are not based on the disability category. </a:t>
            </a:r>
            <a:br>
              <a:rPr lang="en-US"/>
            </a:br>
            <a:br>
              <a:rPr lang="en-US"/>
            </a:br>
            <a:r>
              <a:rPr lang="en-US"/>
              <a:t>They are based on the individual needs that a child experiences because of the disability.</a:t>
            </a:r>
          </a:p>
        </p:txBody>
      </p:sp>
      <p:sp>
        <p:nvSpPr>
          <p:cNvPr id="4" name="Text Placeholder 3">
            <a:extLst>
              <a:ext uri="{FF2B5EF4-FFF2-40B4-BE49-F238E27FC236}">
                <a16:creationId xmlns:a16="http://schemas.microsoft.com/office/drawing/2014/main" id="{84608D07-543A-4C3B-8A43-7129F2FEC80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1E92795-B7F9-4C3A-ADB9-C15922F82A1F}"/>
              </a:ext>
            </a:extLst>
          </p:cNvPr>
          <p:cNvSpPr>
            <a:spLocks noGrp="1"/>
          </p:cNvSpPr>
          <p:nvPr>
            <p:ph type="sldNum" sz="quarter" idx="14"/>
          </p:nvPr>
        </p:nvSpPr>
        <p:spPr/>
        <p:txBody>
          <a:bodyPr/>
          <a:lstStyle/>
          <a:p>
            <a:fld id="{99A20822-4A49-4D36-86E3-300BA48D3F00}" type="slidenum">
              <a:rPr lang="en-US" smtClean="0"/>
              <a:pPr/>
              <a:t>32</a:t>
            </a:fld>
            <a:endParaRPr lang="en-US"/>
          </a:p>
        </p:txBody>
      </p:sp>
    </p:spTree>
    <p:extLst>
      <p:ext uri="{BB962C8B-B14F-4D97-AF65-F5344CB8AC3E}">
        <p14:creationId xmlns:p14="http://schemas.microsoft.com/office/powerpoint/2010/main" val="2459613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eaLnBrk="1" hangingPunct="1"/>
            <a:r>
              <a:rPr lang="en-US" altLang="en-US"/>
              <a:t>Applying the Four Questions for Collective Efficacy to PLAAFP Development</a:t>
            </a:r>
          </a:p>
        </p:txBody>
      </p:sp>
      <p:sp>
        <p:nvSpPr>
          <p:cNvPr id="48130" name="Content Placeholder 2"/>
          <p:cNvSpPr>
            <a:spLocks noGrp="1"/>
          </p:cNvSpPr>
          <p:nvPr>
            <p:ph sz="quarter" idx="15"/>
          </p:nvPr>
        </p:nvSpPr>
        <p:spPr>
          <a:xfrm>
            <a:off x="457199" y="1280160"/>
            <a:ext cx="7516761" cy="4846320"/>
          </a:xfrm>
        </p:spPr>
        <p:txBody>
          <a:bodyPr anchor="ctr">
            <a:normAutofit lnSpcReduction="10000"/>
          </a:bodyPr>
          <a:lstStyle/>
          <a:p>
            <a:pPr eaLnBrk="1" hangingPunct="1"/>
            <a:r>
              <a:rPr lang="en-US" altLang="en-US" sz="3200"/>
              <a:t>What do we want for our </a:t>
            </a:r>
            <a:r>
              <a:rPr lang="en-US" altLang="en-US" sz="3200" b="1"/>
              <a:t>student</a:t>
            </a:r>
            <a:r>
              <a:rPr lang="en-US" altLang="en-US" sz="3200"/>
              <a:t>?</a:t>
            </a:r>
          </a:p>
          <a:p>
            <a:r>
              <a:rPr lang="en-US" altLang="en-US" sz="3200"/>
              <a:t>What is the child’s </a:t>
            </a:r>
            <a:r>
              <a:rPr lang="en-US" altLang="en-US" sz="3200" b="1"/>
              <a:t>current reality </a:t>
            </a:r>
            <a:r>
              <a:rPr lang="en-US" altLang="en-US" sz="3200"/>
              <a:t>and unique circumstances (</a:t>
            </a:r>
            <a:r>
              <a:rPr lang="en-US" altLang="en-US" sz="3200" b="1" i="1"/>
              <a:t>described in PLAAFP statement</a:t>
            </a:r>
            <a:r>
              <a:rPr lang="en-US" altLang="en-US" sz="3200"/>
              <a:t>)?</a:t>
            </a:r>
          </a:p>
          <a:p>
            <a:pPr eaLnBrk="1" hangingPunct="1"/>
            <a:r>
              <a:rPr lang="en-US" altLang="en-US" sz="3200"/>
              <a:t>What does the student </a:t>
            </a:r>
            <a:r>
              <a:rPr lang="en-US" altLang="en-US" sz="3200" b="1"/>
              <a:t>need</a:t>
            </a:r>
            <a:r>
              <a:rPr lang="en-US" altLang="en-US" sz="3200"/>
              <a:t> to be successful (</a:t>
            </a:r>
            <a:r>
              <a:rPr lang="en-US" altLang="en-US" sz="3200" b="1" i="1"/>
              <a:t>described in PLAAFP statement</a:t>
            </a:r>
            <a:r>
              <a:rPr lang="en-US" altLang="en-US" sz="3200"/>
              <a:t>)?</a:t>
            </a:r>
          </a:p>
          <a:p>
            <a:pPr eaLnBrk="1" hangingPunct="1"/>
            <a:r>
              <a:rPr lang="en-US" altLang="en-US" sz="3200"/>
              <a:t>How can we maximize our resources to support our student?</a:t>
            </a:r>
          </a:p>
        </p:txBody>
      </p:sp>
      <p:pic>
        <p:nvPicPr>
          <p:cNvPr id="4" name="Picture 4" descr="Green check mark 3 icon ">
            <a:extLst>
              <a:ext uri="{FF2B5EF4-FFF2-40B4-BE49-F238E27FC236}">
                <a16:creationId xmlns:a16="http://schemas.microsoft.com/office/drawing/2014/main" id="{8B1AE95E-0A0C-0FCC-7D0B-313118325F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25306" y="1760139"/>
            <a:ext cx="3337722" cy="3337722"/>
          </a:xfrm>
          <a:prstGeom prst="rect">
            <a:avLst/>
          </a:prstGeom>
          <a:solidFill>
            <a:srgbClr val="FFFFFF"/>
          </a:solidFill>
        </p:spPr>
      </p:pic>
      <p:sp>
        <p:nvSpPr>
          <p:cNvPr id="5" name="Slide Number Placeholder 4">
            <a:extLst>
              <a:ext uri="{FF2B5EF4-FFF2-40B4-BE49-F238E27FC236}">
                <a16:creationId xmlns:a16="http://schemas.microsoft.com/office/drawing/2014/main" id="{F2BE0D7F-559F-49A0-82ED-C899DA46F61D}"/>
              </a:ext>
            </a:extLst>
          </p:cNvPr>
          <p:cNvSpPr>
            <a:spLocks noGrp="1"/>
          </p:cNvSpPr>
          <p:nvPr>
            <p:ph type="sldNum" sz="quarter" idx="14"/>
          </p:nvPr>
        </p:nvSpPr>
        <p:spPr/>
        <p:txBody>
          <a:bodyPr/>
          <a:lstStyle/>
          <a:p>
            <a:fld id="{99A20822-4A49-4D36-86E3-300BA48D3F00}" type="slidenum">
              <a:rPr lang="en-US" smtClean="0"/>
              <a:pPr/>
              <a:t>33</a:t>
            </a:fld>
            <a:endParaRPr lang="en-US"/>
          </a:p>
        </p:txBody>
      </p:sp>
    </p:spTree>
    <p:extLst>
      <p:ext uri="{BB962C8B-B14F-4D97-AF65-F5344CB8AC3E}">
        <p14:creationId xmlns:p14="http://schemas.microsoft.com/office/powerpoint/2010/main" val="291540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17807"/>
            <a:ext cx="11337925" cy="1107996"/>
          </a:xfrm>
        </p:spPr>
        <p:txBody>
          <a:bodyPr/>
          <a:lstStyle/>
          <a:p>
            <a:r>
              <a:rPr lang="en-US"/>
              <a:t>What Are the Four Essential Elements of a High-Quality PLAAFP?</a:t>
            </a:r>
          </a:p>
        </p:txBody>
      </p:sp>
      <p:pic>
        <p:nvPicPr>
          <p:cNvPr id="9" name="Picture 8">
            <a:extLst>
              <a:ext uri="{FF2B5EF4-FFF2-40B4-BE49-F238E27FC236}">
                <a16:creationId xmlns:a16="http://schemas.microsoft.com/office/drawing/2014/main" id="{4C4DB324-33C3-4262-883F-3FC4C4C2288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33308" y="1544499"/>
            <a:ext cx="2211628" cy="2715266"/>
          </a:xfrm>
          <a:prstGeom prst="rect">
            <a:avLst/>
          </a:prstGeom>
        </p:spPr>
      </p:pic>
      <p:pic>
        <p:nvPicPr>
          <p:cNvPr id="14" name="Picture 13">
            <a:extLst>
              <a:ext uri="{FF2B5EF4-FFF2-40B4-BE49-F238E27FC236}">
                <a16:creationId xmlns:a16="http://schemas.microsoft.com/office/drawing/2014/main" id="{77AB48CA-2020-4A63-980C-D6A3E263DA53}"/>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752536" y="1439069"/>
            <a:ext cx="3364263" cy="3196051"/>
          </a:xfrm>
          <a:prstGeom prst="rect">
            <a:avLst/>
          </a:prstGeom>
        </p:spPr>
      </p:pic>
      <p:pic>
        <p:nvPicPr>
          <p:cNvPr id="18" name="Picture 17">
            <a:extLst>
              <a:ext uri="{FF2B5EF4-FFF2-40B4-BE49-F238E27FC236}">
                <a16:creationId xmlns:a16="http://schemas.microsoft.com/office/drawing/2014/main" id="{4406EEE9-9F02-49B1-8ECF-EFCBC07F98A4}"/>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67126" y="3675839"/>
            <a:ext cx="3743991" cy="3314353"/>
          </a:xfrm>
          <a:prstGeom prst="rect">
            <a:avLst/>
          </a:prstGeom>
        </p:spPr>
      </p:pic>
      <p:pic>
        <p:nvPicPr>
          <p:cNvPr id="20" name="Picture 19">
            <a:extLst>
              <a:ext uri="{FF2B5EF4-FFF2-40B4-BE49-F238E27FC236}">
                <a16:creationId xmlns:a16="http://schemas.microsoft.com/office/drawing/2014/main" id="{AC161AA3-5A01-4F99-9460-656CC2345617}"/>
              </a:ext>
              <a:ext uri="{C183D7F6-B498-43B3-948B-1728B52AA6E4}">
                <adec:decorative xmlns:adec="http://schemas.microsoft.com/office/drawing/2017/decorative" val="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858129" y="3461756"/>
            <a:ext cx="3907705" cy="2863770"/>
          </a:xfrm>
          <a:prstGeom prst="rect">
            <a:avLst/>
          </a:prstGeom>
        </p:spPr>
      </p:pic>
      <p:sp>
        <p:nvSpPr>
          <p:cNvPr id="22" name="TextBox 21">
            <a:extLst>
              <a:ext uri="{FF2B5EF4-FFF2-40B4-BE49-F238E27FC236}">
                <a16:creationId xmlns:a16="http://schemas.microsoft.com/office/drawing/2014/main" id="{8BC43156-541D-4F9F-8169-137F2F606D25}"/>
              </a:ext>
              <a:ext uri="{C183D7F6-B498-43B3-948B-1728B52AA6E4}">
                <adec:decorative xmlns:adec="http://schemas.microsoft.com/office/drawing/2017/decorative" val="1"/>
              </a:ext>
            </a:extLst>
          </p:cNvPr>
          <p:cNvSpPr txBox="1"/>
          <p:nvPr/>
        </p:nvSpPr>
        <p:spPr>
          <a:xfrm>
            <a:off x="3540868" y="2074166"/>
            <a:ext cx="2555132" cy="1107996"/>
          </a:xfrm>
          <a:prstGeom prst="rect">
            <a:avLst/>
          </a:prstGeom>
          <a:noFill/>
        </p:spPr>
        <p:txBody>
          <a:bodyPr wrap="square" rtlCol="0">
            <a:spAutoFit/>
          </a:bodyPr>
          <a:lstStyle/>
          <a:p>
            <a:endParaRPr lang="en-US"/>
          </a:p>
        </p:txBody>
      </p:sp>
      <p:sp>
        <p:nvSpPr>
          <p:cNvPr id="26" name="TextBox 25">
            <a:extLst>
              <a:ext uri="{FF2B5EF4-FFF2-40B4-BE49-F238E27FC236}">
                <a16:creationId xmlns:a16="http://schemas.microsoft.com/office/drawing/2014/main" id="{C02BEF21-5441-497A-855F-4E1956F0055C}"/>
              </a:ext>
            </a:extLst>
          </p:cNvPr>
          <p:cNvSpPr txBox="1"/>
          <p:nvPr/>
        </p:nvSpPr>
        <p:spPr>
          <a:xfrm>
            <a:off x="3058069" y="2571660"/>
            <a:ext cx="2555132" cy="461665"/>
          </a:xfrm>
          <a:prstGeom prst="rect">
            <a:avLst/>
          </a:prstGeom>
          <a:noFill/>
        </p:spPr>
        <p:txBody>
          <a:bodyPr wrap="square" rtlCol="0">
            <a:spAutoFit/>
          </a:bodyPr>
          <a:lstStyle/>
          <a:p>
            <a:r>
              <a:rPr lang="en-US" sz="2400" b="1"/>
              <a:t>Student Needs</a:t>
            </a:r>
          </a:p>
        </p:txBody>
      </p:sp>
      <p:sp>
        <p:nvSpPr>
          <p:cNvPr id="25" name="TextBox 24">
            <a:extLst>
              <a:ext uri="{FF2B5EF4-FFF2-40B4-BE49-F238E27FC236}">
                <a16:creationId xmlns:a16="http://schemas.microsoft.com/office/drawing/2014/main" id="{1E38810F-7E33-4A1C-94AA-15F26E49CCDD}"/>
              </a:ext>
            </a:extLst>
          </p:cNvPr>
          <p:cNvSpPr txBox="1"/>
          <p:nvPr/>
        </p:nvSpPr>
        <p:spPr>
          <a:xfrm>
            <a:off x="3058069" y="4473767"/>
            <a:ext cx="3460648" cy="830997"/>
          </a:xfrm>
          <a:prstGeom prst="rect">
            <a:avLst/>
          </a:prstGeom>
          <a:noFill/>
        </p:spPr>
        <p:txBody>
          <a:bodyPr wrap="square" rtlCol="0">
            <a:spAutoFit/>
          </a:bodyPr>
          <a:lstStyle/>
          <a:p>
            <a:r>
              <a:rPr lang="en-US" sz="2400" b="1"/>
              <a:t>Effect on Progress in General Education</a:t>
            </a:r>
          </a:p>
        </p:txBody>
      </p:sp>
      <p:sp>
        <p:nvSpPr>
          <p:cNvPr id="23" name="TextBox 22">
            <a:extLst>
              <a:ext uri="{FF2B5EF4-FFF2-40B4-BE49-F238E27FC236}">
                <a16:creationId xmlns:a16="http://schemas.microsoft.com/office/drawing/2014/main" id="{E7DE9890-78A1-4CDC-AEAF-851E82499B39}"/>
              </a:ext>
            </a:extLst>
          </p:cNvPr>
          <p:cNvSpPr txBox="1"/>
          <p:nvPr/>
        </p:nvSpPr>
        <p:spPr>
          <a:xfrm>
            <a:off x="8489040" y="2548295"/>
            <a:ext cx="3135359" cy="461665"/>
          </a:xfrm>
          <a:prstGeom prst="rect">
            <a:avLst/>
          </a:prstGeom>
          <a:noFill/>
        </p:spPr>
        <p:txBody>
          <a:bodyPr wrap="square" rtlCol="0">
            <a:spAutoFit/>
          </a:bodyPr>
          <a:lstStyle/>
          <a:p>
            <a:r>
              <a:rPr lang="en-US" sz="2400" b="1"/>
              <a:t>Baseline Information</a:t>
            </a:r>
          </a:p>
        </p:txBody>
      </p:sp>
      <p:sp>
        <p:nvSpPr>
          <p:cNvPr id="24" name="TextBox 23">
            <a:extLst>
              <a:ext uri="{FF2B5EF4-FFF2-40B4-BE49-F238E27FC236}">
                <a16:creationId xmlns:a16="http://schemas.microsoft.com/office/drawing/2014/main" id="{AD91788D-AA27-49AF-A5D2-E00CFE909477}"/>
              </a:ext>
            </a:extLst>
          </p:cNvPr>
          <p:cNvSpPr txBox="1"/>
          <p:nvPr/>
        </p:nvSpPr>
        <p:spPr>
          <a:xfrm>
            <a:off x="8489040" y="4473767"/>
            <a:ext cx="2914456" cy="830997"/>
          </a:xfrm>
          <a:prstGeom prst="rect">
            <a:avLst/>
          </a:prstGeom>
          <a:noFill/>
        </p:spPr>
        <p:txBody>
          <a:bodyPr wrap="square" rtlCol="0">
            <a:spAutoFit/>
          </a:bodyPr>
          <a:lstStyle/>
          <a:p>
            <a:r>
              <a:rPr lang="en-US" sz="2400" b="1"/>
              <a:t>Connection to Goals and/or Services</a:t>
            </a:r>
          </a:p>
        </p:txBody>
      </p:sp>
      <p:sp>
        <p:nvSpPr>
          <p:cNvPr id="6" name="Text Placeholder 7">
            <a:extLst>
              <a:ext uri="{FF2B5EF4-FFF2-40B4-BE49-F238E27FC236}">
                <a16:creationId xmlns:a16="http://schemas.microsoft.com/office/drawing/2014/main" id="{9F5C6E60-71F6-4AEE-A497-D2E9650EDA56}"/>
              </a:ext>
            </a:extLst>
          </p:cNvPr>
          <p:cNvSpPr>
            <a:spLocks noGrp="1"/>
          </p:cNvSpPr>
          <p:nvPr>
            <p:ph type="body" sz="quarter" idx="16"/>
          </p:nvPr>
        </p:nvSpPr>
        <p:spPr>
          <a:xfrm>
            <a:off x="457200" y="6135688"/>
            <a:ext cx="11337925" cy="192087"/>
          </a:xfrm>
        </p:spPr>
        <p:txBody>
          <a:bodyPr/>
          <a:lstStyle/>
          <a:p>
            <a:pPr lvl="0"/>
            <a:r>
              <a:rPr lang="en-US"/>
              <a:t>This content was adapted with permission from the IRIS Center module titled </a:t>
            </a:r>
            <a:r>
              <a:rPr lang="en-US" i="1"/>
              <a:t>IEPs: Developing High-Quality Individualized Education Programs. High-Quality PLAAFP Statements (</a:t>
            </a:r>
            <a:r>
              <a:rPr lang="en-US"/>
              <a:t>p. 6).</a:t>
            </a:r>
          </a:p>
        </p:txBody>
      </p:sp>
      <p:sp>
        <p:nvSpPr>
          <p:cNvPr id="2" name="Slide Number Placeholder 1"/>
          <p:cNvSpPr>
            <a:spLocks noGrp="1"/>
          </p:cNvSpPr>
          <p:nvPr>
            <p:ph type="sldNum" sz="quarter" idx="12"/>
          </p:nvPr>
        </p:nvSpPr>
        <p:spPr/>
        <p:txBody>
          <a:bodyPr/>
          <a:lstStyle/>
          <a:p>
            <a:fld id="{99A20822-4A49-4D36-86E3-300BA48D3F00}" type="slidenum">
              <a:rPr lang="en-US" smtClean="0"/>
              <a:pPr/>
              <a:t>34</a:t>
            </a:fld>
            <a:endParaRPr lang="en-US"/>
          </a:p>
        </p:txBody>
      </p:sp>
    </p:spTree>
    <p:extLst>
      <p:ext uri="{BB962C8B-B14F-4D97-AF65-F5344CB8AC3E}">
        <p14:creationId xmlns:p14="http://schemas.microsoft.com/office/powerpoint/2010/main" val="1749426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Essential Element 1: Student Needs</a:t>
            </a:r>
          </a:p>
        </p:txBody>
      </p:sp>
      <p:sp>
        <p:nvSpPr>
          <p:cNvPr id="3" name="Content Placeholder 2"/>
          <p:cNvSpPr>
            <a:spLocks noGrp="1"/>
          </p:cNvSpPr>
          <p:nvPr>
            <p:ph sz="quarter" idx="14"/>
          </p:nvPr>
        </p:nvSpPr>
        <p:spPr/>
        <p:txBody>
          <a:bodyPr/>
          <a:lstStyle/>
          <a:p>
            <a:pPr lvl="0"/>
            <a:r>
              <a:rPr lang="en-US"/>
              <a:t>Information on the student’s current academic and/or functional needs.</a:t>
            </a:r>
          </a:p>
        </p:txBody>
      </p:sp>
      <p:pic>
        <p:nvPicPr>
          <p:cNvPr id="5" name="Picture 4" descr="Photo of a young boy looking at a book">
            <a:extLst>
              <a:ext uri="{FF2B5EF4-FFF2-40B4-BE49-F238E27FC236}">
                <a16:creationId xmlns:a16="http://schemas.microsoft.com/office/drawing/2014/main" id="{EEC4B630-31DF-478B-AF83-19D9492284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09103" y="1873657"/>
            <a:ext cx="6379235" cy="4252823"/>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35</a:t>
            </a:fld>
            <a:endParaRPr lang="en-US"/>
          </a:p>
        </p:txBody>
      </p:sp>
    </p:spTree>
    <p:extLst>
      <p:ext uri="{BB962C8B-B14F-4D97-AF65-F5344CB8AC3E}">
        <p14:creationId xmlns:p14="http://schemas.microsoft.com/office/powerpoint/2010/main" val="559553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480-5C02-41BA-844D-FA583E359622}"/>
              </a:ext>
            </a:extLst>
          </p:cNvPr>
          <p:cNvSpPr>
            <a:spLocks noGrp="1"/>
          </p:cNvSpPr>
          <p:nvPr>
            <p:ph type="title"/>
          </p:nvPr>
        </p:nvSpPr>
        <p:spPr/>
        <p:txBody>
          <a:bodyPr/>
          <a:lstStyle/>
          <a:p>
            <a:r>
              <a:rPr lang="en-US"/>
              <a:t>PLAAFP Example: Student Needs</a:t>
            </a:r>
            <a:br>
              <a:rPr lang="en-US" sz="2800"/>
            </a:br>
            <a:endParaRPr lang="en-US" sz="2800">
              <a:solidFill>
                <a:schemeClr val="tx1"/>
              </a:solidFill>
            </a:endParaRPr>
          </a:p>
        </p:txBody>
      </p:sp>
      <p:sp>
        <p:nvSpPr>
          <p:cNvPr id="3" name="Content Placeholder 2">
            <a:extLst>
              <a:ext uri="{FF2B5EF4-FFF2-40B4-BE49-F238E27FC236}">
                <a16:creationId xmlns:a16="http://schemas.microsoft.com/office/drawing/2014/main" id="{A9730357-BB0A-4FC1-B809-9D731BF69E6B}"/>
              </a:ext>
            </a:extLst>
          </p:cNvPr>
          <p:cNvSpPr>
            <a:spLocks noGrp="1"/>
          </p:cNvSpPr>
          <p:nvPr>
            <p:ph sz="quarter" idx="15"/>
          </p:nvPr>
        </p:nvSpPr>
        <p:spPr>
          <a:xfrm>
            <a:off x="3120884" y="866899"/>
            <a:ext cx="8674876" cy="5259581"/>
          </a:xfrm>
        </p:spPr>
        <p:txBody>
          <a:bodyPr vert="horz" lIns="0" tIns="0" rIns="0" bIns="0" rtlCol="0" anchor="t">
            <a:noAutofit/>
          </a:bodyPr>
          <a:lstStyle/>
          <a:p>
            <a:pPr marL="0" indent="0">
              <a:lnSpc>
                <a:spcPct val="120000"/>
              </a:lnSpc>
              <a:buNone/>
            </a:pPr>
            <a:r>
              <a:rPr lang="en-US" sz="1800" b="1">
                <a:highlight>
                  <a:srgbClr val="FFFF00"/>
                </a:highlight>
              </a:rPr>
              <a:t>In January 2019, G.H. was identified as a student with a learning disability in the area of math calculation. Current data, indicate that G.H. continues to </a:t>
            </a:r>
            <a:r>
              <a:rPr lang="en-US" sz="1800" b="1" u="sng">
                <a:solidFill>
                  <a:srgbClr val="FF0000"/>
                </a:solidFill>
                <a:highlight>
                  <a:srgbClr val="FFFF00"/>
                </a:highlight>
              </a:rPr>
              <a:t>need</a:t>
            </a:r>
            <a:r>
              <a:rPr lang="en-US" sz="1800" b="1">
                <a:highlight>
                  <a:srgbClr val="FFFF00"/>
                </a:highlight>
              </a:rPr>
              <a:t> specially designed instruction in the areas of math calculation to benefit from grade level math curriculum. On recent standardized math benchmark tests conducted in January 2022, G.H. scored at the 9th</a:t>
            </a:r>
            <a:r>
              <a:rPr lang="en-US" sz="1800" b="1" baseline="30000">
                <a:highlight>
                  <a:srgbClr val="FFFF00"/>
                </a:highlight>
              </a:rPr>
              <a:t> </a:t>
            </a:r>
            <a:r>
              <a:rPr lang="en-US" sz="1800" b="1">
                <a:highlight>
                  <a:srgbClr val="FFFF00"/>
                </a:highlight>
              </a:rPr>
              <a:t>percentile, which is well below average. On three standardized measures of mixed-math fact fluency administered on 2/7 and 2/8, G.H. accurately recalled, on average, 18 facts compared with grade-level expectations of 75 facts in 2 minutes. Specifically, G.H. recalled about three multiplication mixed facts (0–9), 15 addition facts (0–9), and 0 division and subtraction facts (0–9) in the 2 minutes. </a:t>
            </a:r>
            <a:r>
              <a:rPr lang="en-US" sz="1800"/>
              <a:t>This affects his ability to complete sixth-grade math assignments at the same rate as his peers and efficiently use mental math calculation skills to complete word problems. To complete grade-level math assignments, G.H. currently benefits from shortened assignments, peer support, and the use of a calculator. Increasing his math fact proficiency would increase his ability to independently access and benefit from grade-level math instruction. Review of current intervention implementation data suggests that G.H. benefits from daily direct one-on-one instruction distributed across the school day. G.H. would like to graduate with his peers and attend college.</a:t>
            </a:r>
            <a:endParaRPr lang="en-US" sz="1800">
              <a:highlight>
                <a:srgbClr val="FFFF00"/>
              </a:highlight>
            </a:endParaRPr>
          </a:p>
        </p:txBody>
      </p:sp>
      <p:sp>
        <p:nvSpPr>
          <p:cNvPr id="6" name="Rectangle: Rounded Corners 5">
            <a:extLst>
              <a:ext uri="{FF2B5EF4-FFF2-40B4-BE49-F238E27FC236}">
                <a16:creationId xmlns:a16="http://schemas.microsoft.com/office/drawing/2014/main" id="{B3945610-BD03-A4C0-BFCE-ECC14B465D3E}"/>
              </a:ext>
            </a:extLst>
          </p:cNvPr>
          <p:cNvSpPr/>
          <p:nvPr/>
        </p:nvSpPr>
        <p:spPr>
          <a:xfrm>
            <a:off x="704433" y="919410"/>
            <a:ext cx="2169218" cy="518869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AutoNum type="arabicPeriod"/>
            </a:pPr>
            <a:r>
              <a:rPr lang="en-US" sz="2400" b="1">
                <a:solidFill>
                  <a:schemeClr val="tx2"/>
                </a:solidFill>
                <a:highlight>
                  <a:srgbClr val="FFFF00"/>
                </a:highlight>
              </a:rPr>
              <a:t>Student Needs</a:t>
            </a:r>
          </a:p>
          <a:p>
            <a:pPr marL="342900" indent="-342900">
              <a:buAutoNum type="arabicPeriod"/>
            </a:pPr>
            <a:r>
              <a:rPr lang="en-US" sz="2400">
                <a:solidFill>
                  <a:schemeClr val="tx2"/>
                </a:solidFill>
              </a:rPr>
              <a:t>Effect on Progress in General Education</a:t>
            </a:r>
          </a:p>
          <a:p>
            <a:pPr marL="342900" indent="-342900">
              <a:buAutoNum type="arabicPeriod"/>
            </a:pPr>
            <a:r>
              <a:rPr lang="en-US" sz="2400">
                <a:solidFill>
                  <a:schemeClr val="tx2"/>
                </a:solidFill>
              </a:rPr>
              <a:t>Baseline</a:t>
            </a:r>
          </a:p>
          <a:p>
            <a:pPr marL="342900" indent="-342900">
              <a:buAutoNum type="arabicPeriod"/>
            </a:pPr>
            <a:r>
              <a:rPr lang="en-US" sz="2400">
                <a:solidFill>
                  <a:schemeClr val="tx2"/>
                </a:solidFill>
              </a:rPr>
              <a:t>Connection to Goals and Services</a:t>
            </a:r>
          </a:p>
        </p:txBody>
      </p:sp>
      <p:sp>
        <p:nvSpPr>
          <p:cNvPr id="5" name="Slide Number Placeholder 4">
            <a:extLst>
              <a:ext uri="{FF2B5EF4-FFF2-40B4-BE49-F238E27FC236}">
                <a16:creationId xmlns:a16="http://schemas.microsoft.com/office/drawing/2014/main" id="{CA8874B5-3FDB-4A9E-B1FF-F667A2C1D6C6}"/>
              </a:ext>
            </a:extLst>
          </p:cNvPr>
          <p:cNvSpPr>
            <a:spLocks noGrp="1"/>
          </p:cNvSpPr>
          <p:nvPr>
            <p:ph type="sldNum" sz="quarter" idx="14"/>
          </p:nvPr>
        </p:nvSpPr>
        <p:spPr/>
        <p:txBody>
          <a:bodyPr/>
          <a:lstStyle/>
          <a:p>
            <a:fld id="{99A20822-4A49-4D36-86E3-300BA48D3F00}" type="slidenum">
              <a:rPr lang="en-US" smtClean="0"/>
              <a:pPr/>
              <a:t>36</a:t>
            </a:fld>
            <a:endParaRPr lang="en-US"/>
          </a:p>
        </p:txBody>
      </p:sp>
    </p:spTree>
    <p:extLst>
      <p:ext uri="{BB962C8B-B14F-4D97-AF65-F5344CB8AC3E}">
        <p14:creationId xmlns:p14="http://schemas.microsoft.com/office/powerpoint/2010/main" val="3956944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Element 2: Effect on Progress in General Education</a:t>
            </a:r>
          </a:p>
        </p:txBody>
      </p:sp>
      <p:sp>
        <p:nvSpPr>
          <p:cNvPr id="3" name="Content Placeholder 2"/>
          <p:cNvSpPr>
            <a:spLocks noGrp="1"/>
          </p:cNvSpPr>
          <p:nvPr>
            <p:ph sz="half" idx="1"/>
          </p:nvPr>
        </p:nvSpPr>
        <p:spPr>
          <a:xfrm>
            <a:off x="457200" y="1280160"/>
            <a:ext cx="3451412" cy="4846320"/>
          </a:xfrm>
        </p:spPr>
        <p:txBody>
          <a:bodyPr/>
          <a:lstStyle/>
          <a:p>
            <a:pPr marL="0" lvl="0" indent="0">
              <a:buNone/>
            </a:pPr>
            <a:r>
              <a:rPr lang="en-US" sz="3200"/>
              <a:t>An explanation of how the disability affects the student’s involvement and progress in the general education curriculum</a:t>
            </a:r>
            <a:r>
              <a:rPr lang="en-US"/>
              <a:t>.</a:t>
            </a:r>
          </a:p>
        </p:txBody>
      </p:sp>
      <p:pic>
        <p:nvPicPr>
          <p:cNvPr id="5" name="Picture 4" descr="picture of a classroom ">
            <a:extLst>
              <a:ext uri="{FF2B5EF4-FFF2-40B4-BE49-F238E27FC236}">
                <a16:creationId xmlns:a16="http://schemas.microsoft.com/office/drawing/2014/main" id="{93DF4EE4-FA05-4517-9533-4109121C75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0712" b="2343"/>
          <a:stretch/>
        </p:blipFill>
        <p:spPr>
          <a:xfrm>
            <a:off x="4346797" y="1420905"/>
            <a:ext cx="7569395" cy="4370295"/>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37</a:t>
            </a:fld>
            <a:endParaRPr lang="en-US"/>
          </a:p>
        </p:txBody>
      </p:sp>
    </p:spTree>
    <p:extLst>
      <p:ext uri="{BB962C8B-B14F-4D97-AF65-F5344CB8AC3E}">
        <p14:creationId xmlns:p14="http://schemas.microsoft.com/office/powerpoint/2010/main" val="480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480-5C02-41BA-844D-FA583E359622}"/>
              </a:ext>
            </a:extLst>
          </p:cNvPr>
          <p:cNvSpPr>
            <a:spLocks noGrp="1"/>
          </p:cNvSpPr>
          <p:nvPr>
            <p:ph type="title"/>
          </p:nvPr>
        </p:nvSpPr>
        <p:spPr/>
        <p:txBody>
          <a:bodyPr/>
          <a:lstStyle/>
          <a:p>
            <a:r>
              <a:rPr lang="en-US"/>
              <a:t>PLAAFP Example: Effects on Progress</a:t>
            </a:r>
            <a:br>
              <a:rPr lang="en-US" sz="2800"/>
            </a:br>
            <a:endParaRPr lang="en-US" sz="2800">
              <a:solidFill>
                <a:schemeClr val="tx1"/>
              </a:solidFill>
            </a:endParaRPr>
          </a:p>
        </p:txBody>
      </p:sp>
      <p:sp>
        <p:nvSpPr>
          <p:cNvPr id="3" name="Content Placeholder 2">
            <a:extLst>
              <a:ext uri="{FF2B5EF4-FFF2-40B4-BE49-F238E27FC236}">
                <a16:creationId xmlns:a16="http://schemas.microsoft.com/office/drawing/2014/main" id="{A9730357-BB0A-4FC1-B809-9D731BF69E6B}"/>
              </a:ext>
            </a:extLst>
          </p:cNvPr>
          <p:cNvSpPr>
            <a:spLocks noGrp="1"/>
          </p:cNvSpPr>
          <p:nvPr>
            <p:ph sz="quarter" idx="15"/>
          </p:nvPr>
        </p:nvSpPr>
        <p:spPr>
          <a:xfrm>
            <a:off x="3120884" y="866899"/>
            <a:ext cx="8674876" cy="5259581"/>
          </a:xfrm>
        </p:spPr>
        <p:txBody>
          <a:bodyPr vert="horz" lIns="0" tIns="0" rIns="0" bIns="0" rtlCol="0" anchor="t">
            <a:noAutofit/>
          </a:bodyPr>
          <a:lstStyle/>
          <a:p>
            <a:pPr marL="0" indent="0">
              <a:lnSpc>
                <a:spcPct val="120000"/>
              </a:lnSpc>
              <a:buNone/>
            </a:pPr>
            <a:r>
              <a:rPr lang="en-US" sz="1800"/>
              <a:t>In January 2019, G.H. was identified as a student with a learning disability in the area of math calculation. </a:t>
            </a:r>
            <a:r>
              <a:rPr lang="en-US" sz="1800" b="1">
                <a:highlight>
                  <a:srgbClr val="00FF00"/>
                </a:highlight>
              </a:rPr>
              <a:t>Current data, indicate that G.H. continues to need specially designed instruction in the areas of math calculation to benefit from grade level math curriculum.</a:t>
            </a:r>
            <a:r>
              <a:rPr lang="en-US" sz="1800" b="1"/>
              <a:t> </a:t>
            </a:r>
            <a:r>
              <a:rPr lang="en-US" sz="1800"/>
              <a:t>On recent standardized math benchmark tests conducted in January 2022, G.H. scored at the 9th</a:t>
            </a:r>
            <a:r>
              <a:rPr lang="en-US" sz="1800" baseline="30000"/>
              <a:t> </a:t>
            </a:r>
            <a:r>
              <a:rPr lang="en-US" sz="1800"/>
              <a:t>percentile, which is well below average. On three standardized measures of mixed-math fact fluency administered on 2/7 and 2/8, G.H. accurately recalled, on average, 18 facts compared with grade-level expectations of 75 facts in 2 minutes. Specifically, G.H. recalled about three multiplication mixed facts (0–9), 15 addition facts (0–9), and 0 division and subtraction facts (0–9) in the 2 minutes. </a:t>
            </a:r>
            <a:r>
              <a:rPr lang="en-US" sz="1800" b="1">
                <a:highlight>
                  <a:srgbClr val="00FF00"/>
                </a:highlight>
              </a:rPr>
              <a:t>This affects his ability to complete sixth-grade math assignments at the same rate as his peers and efficiently use mental math calculation skills to complete word problems. To complete grade-level math assignments, G.H. currently benefits from shortened assignments, peer support, and the use of a calculator. </a:t>
            </a:r>
            <a:r>
              <a:rPr lang="en-US" sz="1800"/>
              <a:t>Increasing his math fact proficiency would increase his ability to independently access and benefit from grade-level math instruction. </a:t>
            </a:r>
            <a:r>
              <a:rPr lang="en-US" sz="1800" b="1">
                <a:highlight>
                  <a:srgbClr val="00FF00"/>
                </a:highlight>
              </a:rPr>
              <a:t>Review of current intervention implementation data suggests that G.H. benefits from daily direct one-on-one instruction distributed across the school day. </a:t>
            </a:r>
            <a:r>
              <a:rPr lang="en-US" sz="1800"/>
              <a:t>G.H. would like to graduate with his peers and attend college.</a:t>
            </a:r>
            <a:endParaRPr lang="en-US" sz="1800">
              <a:highlight>
                <a:srgbClr val="FFFF00"/>
              </a:highlight>
            </a:endParaRPr>
          </a:p>
        </p:txBody>
      </p:sp>
      <p:sp>
        <p:nvSpPr>
          <p:cNvPr id="6" name="Rectangle: Rounded Corners 5">
            <a:extLst>
              <a:ext uri="{FF2B5EF4-FFF2-40B4-BE49-F238E27FC236}">
                <a16:creationId xmlns:a16="http://schemas.microsoft.com/office/drawing/2014/main" id="{B3945610-BD03-A4C0-BFCE-ECC14B465D3E}"/>
              </a:ext>
            </a:extLst>
          </p:cNvPr>
          <p:cNvSpPr/>
          <p:nvPr/>
        </p:nvSpPr>
        <p:spPr>
          <a:xfrm>
            <a:off x="704433" y="919410"/>
            <a:ext cx="2169218" cy="518869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AutoNum type="arabicPeriod"/>
            </a:pPr>
            <a:r>
              <a:rPr lang="en-US" sz="2400">
                <a:solidFill>
                  <a:schemeClr val="tx2"/>
                </a:solidFill>
              </a:rPr>
              <a:t>Student Needs</a:t>
            </a:r>
          </a:p>
          <a:p>
            <a:pPr marL="342900" indent="-342900">
              <a:buAutoNum type="arabicPeriod"/>
            </a:pPr>
            <a:r>
              <a:rPr lang="en-US" sz="2400" b="1">
                <a:solidFill>
                  <a:schemeClr val="tx2"/>
                </a:solidFill>
                <a:highlight>
                  <a:srgbClr val="00FF00"/>
                </a:highlight>
              </a:rPr>
              <a:t>Effect on Progress in General Education</a:t>
            </a:r>
          </a:p>
          <a:p>
            <a:pPr marL="342900" indent="-342900">
              <a:buAutoNum type="arabicPeriod"/>
            </a:pPr>
            <a:r>
              <a:rPr lang="en-US" sz="2400">
                <a:solidFill>
                  <a:schemeClr val="tx2"/>
                </a:solidFill>
              </a:rPr>
              <a:t>Baseline</a:t>
            </a:r>
          </a:p>
          <a:p>
            <a:pPr marL="342900" indent="-342900">
              <a:buAutoNum type="arabicPeriod"/>
            </a:pPr>
            <a:r>
              <a:rPr lang="en-US" sz="2400">
                <a:solidFill>
                  <a:schemeClr val="tx2"/>
                </a:solidFill>
              </a:rPr>
              <a:t>Connection to Goals and Services</a:t>
            </a:r>
          </a:p>
        </p:txBody>
      </p:sp>
      <p:sp>
        <p:nvSpPr>
          <p:cNvPr id="5" name="Slide Number Placeholder 4">
            <a:extLst>
              <a:ext uri="{FF2B5EF4-FFF2-40B4-BE49-F238E27FC236}">
                <a16:creationId xmlns:a16="http://schemas.microsoft.com/office/drawing/2014/main" id="{CA8874B5-3FDB-4A9E-B1FF-F667A2C1D6C6}"/>
              </a:ext>
            </a:extLst>
          </p:cNvPr>
          <p:cNvSpPr>
            <a:spLocks noGrp="1"/>
          </p:cNvSpPr>
          <p:nvPr>
            <p:ph type="sldNum" sz="quarter" idx="14"/>
          </p:nvPr>
        </p:nvSpPr>
        <p:spPr/>
        <p:txBody>
          <a:bodyPr/>
          <a:lstStyle/>
          <a:p>
            <a:fld id="{99A20822-4A49-4D36-86E3-300BA48D3F00}" type="slidenum">
              <a:rPr lang="en-US" smtClean="0"/>
              <a:pPr/>
              <a:t>38</a:t>
            </a:fld>
            <a:endParaRPr lang="en-US"/>
          </a:p>
        </p:txBody>
      </p:sp>
    </p:spTree>
    <p:extLst>
      <p:ext uri="{BB962C8B-B14F-4D97-AF65-F5344CB8AC3E}">
        <p14:creationId xmlns:p14="http://schemas.microsoft.com/office/powerpoint/2010/main" val="1738786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Element 3: Baseline Information</a:t>
            </a:r>
          </a:p>
        </p:txBody>
      </p:sp>
      <p:sp>
        <p:nvSpPr>
          <p:cNvPr id="5" name="Content Placeholder 4"/>
          <p:cNvSpPr>
            <a:spLocks noGrp="1"/>
          </p:cNvSpPr>
          <p:nvPr>
            <p:ph sz="quarter" idx="14"/>
          </p:nvPr>
        </p:nvSpPr>
        <p:spPr>
          <a:xfrm>
            <a:off x="457200" y="1107996"/>
            <a:ext cx="11338560" cy="5018484"/>
          </a:xfrm>
        </p:spPr>
        <p:txBody>
          <a:bodyPr/>
          <a:lstStyle/>
          <a:p>
            <a:pPr marL="0" indent="0">
              <a:buNone/>
            </a:pPr>
            <a:r>
              <a:rPr lang="en-US" sz="3200">
                <a:solidFill>
                  <a:schemeClr val="tx1"/>
                </a:solidFill>
              </a:rPr>
              <a:t>Baseline data for monitoring student data.</a:t>
            </a:r>
          </a:p>
        </p:txBody>
      </p:sp>
      <p:pic>
        <p:nvPicPr>
          <p:cNvPr id="3" name="Picture 2" descr="Picture of paper with data and a magnifying glass">
            <a:extLst>
              <a:ext uri="{FF2B5EF4-FFF2-40B4-BE49-F238E27FC236}">
                <a16:creationId xmlns:a16="http://schemas.microsoft.com/office/drawing/2014/main" id="{8AE1086B-858F-42E6-B193-AEED9A7FF4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1646089"/>
            <a:ext cx="6786282" cy="4484996"/>
          </a:xfrm>
          <a:prstGeom prst="rect">
            <a:avLst/>
          </a:prstGeom>
        </p:spPr>
      </p:pic>
      <p:sp>
        <p:nvSpPr>
          <p:cNvPr id="9" name="TextBox 8">
            <a:extLst>
              <a:ext uri="{FF2B5EF4-FFF2-40B4-BE49-F238E27FC236}">
                <a16:creationId xmlns:a16="http://schemas.microsoft.com/office/drawing/2014/main" id="{266A306E-7D9E-44FF-AA1D-BFF1DEF58EF5}"/>
              </a:ext>
            </a:extLst>
          </p:cNvPr>
          <p:cNvSpPr txBox="1"/>
          <p:nvPr/>
        </p:nvSpPr>
        <p:spPr>
          <a:xfrm>
            <a:off x="8194554" y="2586108"/>
            <a:ext cx="2670670" cy="1993559"/>
          </a:xfrm>
          <a:prstGeom prst="rect">
            <a:avLst/>
          </a:prstGeom>
          <a:ln w="76200"/>
        </p:spPr>
        <p:style>
          <a:lnRef idx="2">
            <a:schemeClr val="accent1"/>
          </a:lnRef>
          <a:fillRef idx="1">
            <a:schemeClr val="lt1"/>
          </a:fillRef>
          <a:effectRef idx="0">
            <a:schemeClr val="accent1"/>
          </a:effectRef>
          <a:fontRef idx="minor">
            <a:schemeClr val="dk1"/>
          </a:fontRef>
        </p:style>
        <p:txBody>
          <a:bodyPr wrap="square" lIns="137160" tIns="137160" rIns="137160" bIns="182880">
            <a:spAutoFit/>
          </a:bodyPr>
          <a:lstStyle/>
          <a:p>
            <a:pPr marL="457200" lvl="0" indent="-457200">
              <a:lnSpc>
                <a:spcPct val="107000"/>
              </a:lnSpc>
              <a:spcAft>
                <a:spcPts val="1200"/>
              </a:spcAft>
              <a:buFont typeface="Wingdings" panose="05000000000000000000" pitchFamily="2" charset="2"/>
              <a:buChar char="ü"/>
            </a:pPr>
            <a:r>
              <a:rPr lang="en-US" sz="2800">
                <a:latin typeface="Calibri" panose="020F0502020204030204" pitchFamily="34" charset="0"/>
                <a:ea typeface="Calibri" panose="020F0502020204030204" pitchFamily="34" charset="0"/>
                <a:cs typeface="Times New Roman" panose="02020603050405020304" pitchFamily="18" charset="0"/>
              </a:rPr>
              <a:t>Specific</a:t>
            </a:r>
          </a:p>
          <a:p>
            <a:pPr marL="457200" lvl="0" indent="-457200">
              <a:lnSpc>
                <a:spcPct val="107000"/>
              </a:lnSpc>
              <a:spcAft>
                <a:spcPts val="1200"/>
              </a:spcAft>
              <a:buFont typeface="Wingdings" panose="05000000000000000000" pitchFamily="2" charset="2"/>
              <a:buChar char="ü"/>
            </a:pPr>
            <a:r>
              <a:rPr lang="en-US" sz="2800">
                <a:latin typeface="Calibri" panose="020F0502020204030204" pitchFamily="34" charset="0"/>
                <a:ea typeface="Calibri" panose="020F0502020204030204" pitchFamily="34" charset="0"/>
                <a:cs typeface="Times New Roman" panose="02020603050405020304" pitchFamily="18" charset="0"/>
              </a:rPr>
              <a:t>Objective</a:t>
            </a:r>
          </a:p>
          <a:p>
            <a:pPr marL="457200" lvl="0" indent="-457200">
              <a:lnSpc>
                <a:spcPct val="107000"/>
              </a:lnSpc>
              <a:spcAft>
                <a:spcPts val="1200"/>
              </a:spcAft>
              <a:buFont typeface="Wingdings" panose="05000000000000000000" pitchFamily="2" charset="2"/>
              <a:buChar char="ü"/>
            </a:pPr>
            <a:r>
              <a:rPr lang="en-US" sz="2800">
                <a:latin typeface="Calibri" panose="020F0502020204030204" pitchFamily="34" charset="0"/>
                <a:ea typeface="Calibri" panose="020F0502020204030204" pitchFamily="34" charset="0"/>
                <a:cs typeface="Times New Roman" panose="02020603050405020304" pitchFamily="18" charset="0"/>
              </a:rPr>
              <a:t>Measurable</a:t>
            </a:r>
          </a:p>
        </p:txBody>
      </p:sp>
      <p:sp>
        <p:nvSpPr>
          <p:cNvPr id="4" name="Slide Number Placeholder 3"/>
          <p:cNvSpPr>
            <a:spLocks noGrp="1"/>
          </p:cNvSpPr>
          <p:nvPr>
            <p:ph type="sldNum" sz="quarter" idx="12"/>
          </p:nvPr>
        </p:nvSpPr>
        <p:spPr/>
        <p:txBody>
          <a:bodyPr/>
          <a:lstStyle/>
          <a:p>
            <a:fld id="{99A20822-4A49-4D36-86E3-300BA48D3F00}" type="slidenum">
              <a:rPr lang="en-US" smtClean="0"/>
              <a:pPr/>
              <a:t>39</a:t>
            </a:fld>
            <a:endParaRPr lang="en-US"/>
          </a:p>
        </p:txBody>
      </p:sp>
    </p:spTree>
    <p:extLst>
      <p:ext uri="{BB962C8B-B14F-4D97-AF65-F5344CB8AC3E}">
        <p14:creationId xmlns:p14="http://schemas.microsoft.com/office/powerpoint/2010/main" val="2886099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EBAC515-BB7F-A58E-9899-C58116E88FAB}"/>
              </a:ext>
            </a:extLst>
          </p:cNvPr>
          <p:cNvSpPr>
            <a:spLocks noGrp="1"/>
          </p:cNvSpPr>
          <p:nvPr>
            <p:ph type="title"/>
          </p:nvPr>
        </p:nvSpPr>
        <p:spPr/>
        <p:txBody>
          <a:bodyPr/>
          <a:lstStyle/>
          <a:p>
            <a:r>
              <a:rPr lang="en-US"/>
              <a:t>Why did you choose to join us today? </a:t>
            </a:r>
          </a:p>
        </p:txBody>
      </p:sp>
      <p:graphicFrame>
        <p:nvGraphicFramePr>
          <p:cNvPr id="9" name="Content Placeholder 8" descr="Box 1: I'm new to special education/supporting students with disabilities. &#10;Box 2: I'm interested in a refresher on the IEP. &#10;Box 3: I'm looking for resources to share about the IEP. &#10;Box 4: I'm responsible for training/supporting staff of families who are new to the IEP. &#10;Box 5: Other (add why in the chat)">
            <a:extLst>
              <a:ext uri="{FF2B5EF4-FFF2-40B4-BE49-F238E27FC236}">
                <a16:creationId xmlns:a16="http://schemas.microsoft.com/office/drawing/2014/main" id="{23067E19-C39C-712E-059C-815956BC1193}"/>
              </a:ext>
            </a:extLst>
          </p:cNvPr>
          <p:cNvGraphicFramePr>
            <a:graphicFrameLocks noGrp="1"/>
          </p:cNvGraphicFramePr>
          <p:nvPr>
            <p:ph sz="quarter" idx="15"/>
            <p:extLst>
              <p:ext uri="{D42A27DB-BD31-4B8C-83A1-F6EECF244321}">
                <p14:modId xmlns:p14="http://schemas.microsoft.com/office/powerpoint/2010/main" val="900626834"/>
              </p:ext>
            </p:extLst>
          </p:nvPr>
        </p:nvGraphicFramePr>
        <p:xfrm>
          <a:off x="457200" y="1279525"/>
          <a:ext cx="11337925"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49DDEA60-C5B3-C3CA-8897-9E68AF6A8109}"/>
              </a:ext>
            </a:extLst>
          </p:cNvPr>
          <p:cNvSpPr txBox="1"/>
          <p:nvPr/>
        </p:nvSpPr>
        <p:spPr>
          <a:xfrm>
            <a:off x="8334375" y="455097"/>
            <a:ext cx="3298825" cy="738664"/>
          </a:xfrm>
          <a:prstGeom prst="rect">
            <a:avLst/>
          </a:prstGeom>
          <a:noFill/>
        </p:spPr>
        <p:txBody>
          <a:bodyPr wrap="square" rtlCol="0">
            <a:spAutoFit/>
          </a:bodyPr>
          <a:lstStyle/>
          <a:p>
            <a:pPr algn="ctr"/>
            <a:r>
              <a:rPr lang="en-US"/>
              <a:t>Use the annotate feature in your toolbar to let us know which response resonates with you. Mark all that apply.  </a:t>
            </a:r>
          </a:p>
        </p:txBody>
      </p:sp>
      <p:sp>
        <p:nvSpPr>
          <p:cNvPr id="8" name="Text Placeholder 7">
            <a:extLst>
              <a:ext uri="{FF2B5EF4-FFF2-40B4-BE49-F238E27FC236}">
                <a16:creationId xmlns:a16="http://schemas.microsoft.com/office/drawing/2014/main" id="{3D8AEC6C-DA1E-3AD7-7510-05575AB917E7}"/>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sp>
        <p:nvSpPr>
          <p:cNvPr id="18" name="Slide Number Placeholder 17">
            <a:extLst>
              <a:ext uri="{FF2B5EF4-FFF2-40B4-BE49-F238E27FC236}">
                <a16:creationId xmlns:a16="http://schemas.microsoft.com/office/drawing/2014/main" id="{D9E614B7-463A-AF11-AC6F-0D090841CCFE}"/>
              </a:ext>
            </a:extLst>
          </p:cNvPr>
          <p:cNvSpPr>
            <a:spLocks noGrp="1"/>
          </p:cNvSpPr>
          <p:nvPr>
            <p:ph type="sldNum" sz="quarter" idx="14"/>
          </p:nvPr>
        </p:nvSpPr>
        <p:spPr/>
        <p:txBody>
          <a:bodyPr/>
          <a:lstStyle/>
          <a:p>
            <a:fld id="{99A20822-4A49-4D36-86E3-300BA48D3F00}" type="slidenum">
              <a:rPr lang="en-US" smtClean="0"/>
              <a:pPr/>
              <a:t>4</a:t>
            </a:fld>
            <a:endParaRPr lang="en-US"/>
          </a:p>
        </p:txBody>
      </p:sp>
    </p:spTree>
    <p:extLst>
      <p:ext uri="{BB962C8B-B14F-4D97-AF65-F5344CB8AC3E}">
        <p14:creationId xmlns:p14="http://schemas.microsoft.com/office/powerpoint/2010/main" val="816321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480-5C02-41BA-844D-FA583E359622}"/>
              </a:ext>
            </a:extLst>
          </p:cNvPr>
          <p:cNvSpPr>
            <a:spLocks noGrp="1"/>
          </p:cNvSpPr>
          <p:nvPr>
            <p:ph type="title"/>
          </p:nvPr>
        </p:nvSpPr>
        <p:spPr/>
        <p:txBody>
          <a:bodyPr/>
          <a:lstStyle/>
          <a:p>
            <a:r>
              <a:rPr lang="en-US"/>
              <a:t>PLAAFP Example: Baseline</a:t>
            </a:r>
            <a:br>
              <a:rPr lang="en-US" sz="2800"/>
            </a:br>
            <a:endParaRPr lang="en-US" sz="2800">
              <a:solidFill>
                <a:schemeClr val="tx1"/>
              </a:solidFill>
            </a:endParaRPr>
          </a:p>
        </p:txBody>
      </p:sp>
      <p:sp>
        <p:nvSpPr>
          <p:cNvPr id="3" name="Content Placeholder 2">
            <a:extLst>
              <a:ext uri="{FF2B5EF4-FFF2-40B4-BE49-F238E27FC236}">
                <a16:creationId xmlns:a16="http://schemas.microsoft.com/office/drawing/2014/main" id="{A9730357-BB0A-4FC1-B809-9D731BF69E6B}"/>
              </a:ext>
            </a:extLst>
          </p:cNvPr>
          <p:cNvSpPr>
            <a:spLocks noGrp="1"/>
          </p:cNvSpPr>
          <p:nvPr>
            <p:ph sz="quarter" idx="15"/>
          </p:nvPr>
        </p:nvSpPr>
        <p:spPr>
          <a:xfrm>
            <a:off x="3120884" y="866899"/>
            <a:ext cx="8674876" cy="5259581"/>
          </a:xfrm>
        </p:spPr>
        <p:txBody>
          <a:bodyPr vert="horz" lIns="0" tIns="0" rIns="0" bIns="0" rtlCol="0" anchor="t">
            <a:noAutofit/>
          </a:bodyPr>
          <a:lstStyle/>
          <a:p>
            <a:pPr marL="0" indent="0">
              <a:lnSpc>
                <a:spcPct val="120000"/>
              </a:lnSpc>
              <a:buNone/>
            </a:pPr>
            <a:r>
              <a:rPr lang="en-US" sz="1800"/>
              <a:t>In January 2019, G.H. was identified as a student with a learning disability in the area of math calculation. Current data, indicate that G.H. continues to need specially designed instruction in the areas of math calculation to benefit from grade level math curriculum. On recent standardized math benchmark tests conducted in January 2022, G.H. scored at the 9th</a:t>
            </a:r>
            <a:r>
              <a:rPr lang="en-US" sz="1800" baseline="30000"/>
              <a:t> </a:t>
            </a:r>
            <a:r>
              <a:rPr lang="en-US" sz="1800"/>
              <a:t>percentile, which is well below average. </a:t>
            </a:r>
            <a:r>
              <a:rPr lang="en-US" sz="1800" b="1">
                <a:highlight>
                  <a:srgbClr val="00FFFF"/>
                </a:highlight>
              </a:rPr>
              <a:t>On three standardized measures of mixed-math fact fluency administered on 2/7 and 2/8, G.H. accurately recalled, on average, 18 facts compared with grade-level expectations of 75 facts in 2 minutes. Specifically, G.H. recalled about three multiplication mixed facts (0–9), 15 addition facts (0–9), and 0 division and subtraction facts (0–9) in the 2 minutes.</a:t>
            </a:r>
            <a:r>
              <a:rPr lang="en-US" sz="1800" b="1"/>
              <a:t> </a:t>
            </a:r>
            <a:r>
              <a:rPr lang="en-US" sz="1800"/>
              <a:t>This affects his ability to complete sixth-grade math assignments at the same rate as his peers and efficiently use mental math calculation skills to complete word problems. To complete grade-level math assignments, G.H. currently benefits from shortened assignments, peer support, and the use of a calculator. Increasing his math fact proficiency would increase his ability to independently access and benefit from grade-level math instruction. Review of current intervention implementation data suggests that G.H. benefits from daily direct one-on-one instruction distributed across the school day. G.H. would like to graduate with his peers and attend college.</a:t>
            </a:r>
            <a:endParaRPr lang="en-US" sz="1800">
              <a:highlight>
                <a:srgbClr val="FFFF00"/>
              </a:highlight>
            </a:endParaRPr>
          </a:p>
        </p:txBody>
      </p:sp>
      <p:sp>
        <p:nvSpPr>
          <p:cNvPr id="6" name="Rectangle: Rounded Corners 5">
            <a:extLst>
              <a:ext uri="{FF2B5EF4-FFF2-40B4-BE49-F238E27FC236}">
                <a16:creationId xmlns:a16="http://schemas.microsoft.com/office/drawing/2014/main" id="{B3945610-BD03-A4C0-BFCE-ECC14B465D3E}"/>
              </a:ext>
            </a:extLst>
          </p:cNvPr>
          <p:cNvSpPr/>
          <p:nvPr/>
        </p:nvSpPr>
        <p:spPr>
          <a:xfrm>
            <a:off x="704433" y="919410"/>
            <a:ext cx="2169218" cy="518869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AutoNum type="arabicPeriod"/>
            </a:pPr>
            <a:r>
              <a:rPr lang="en-US" sz="2400">
                <a:solidFill>
                  <a:schemeClr val="tx2"/>
                </a:solidFill>
              </a:rPr>
              <a:t>Student Needs</a:t>
            </a:r>
          </a:p>
          <a:p>
            <a:pPr marL="342900" indent="-342900">
              <a:buAutoNum type="arabicPeriod"/>
            </a:pPr>
            <a:r>
              <a:rPr lang="en-US" sz="2400">
                <a:solidFill>
                  <a:schemeClr val="tx2"/>
                </a:solidFill>
              </a:rPr>
              <a:t>Effect on Progress in General Education</a:t>
            </a:r>
          </a:p>
          <a:p>
            <a:pPr marL="342900" indent="-342900">
              <a:buAutoNum type="arabicPeriod"/>
            </a:pPr>
            <a:r>
              <a:rPr lang="en-US" sz="2400">
                <a:solidFill>
                  <a:schemeClr val="tx2"/>
                </a:solidFill>
                <a:highlight>
                  <a:srgbClr val="00FFFF"/>
                </a:highlight>
              </a:rPr>
              <a:t>Baseline</a:t>
            </a:r>
          </a:p>
          <a:p>
            <a:pPr marL="342900" indent="-342900">
              <a:buAutoNum type="arabicPeriod"/>
            </a:pPr>
            <a:r>
              <a:rPr lang="en-US" sz="2400">
                <a:solidFill>
                  <a:schemeClr val="tx2"/>
                </a:solidFill>
              </a:rPr>
              <a:t>Connection to Goals and Services</a:t>
            </a:r>
          </a:p>
        </p:txBody>
      </p:sp>
      <p:sp>
        <p:nvSpPr>
          <p:cNvPr id="5" name="Slide Number Placeholder 4">
            <a:extLst>
              <a:ext uri="{FF2B5EF4-FFF2-40B4-BE49-F238E27FC236}">
                <a16:creationId xmlns:a16="http://schemas.microsoft.com/office/drawing/2014/main" id="{CA8874B5-3FDB-4A9E-B1FF-F667A2C1D6C6}"/>
              </a:ext>
            </a:extLst>
          </p:cNvPr>
          <p:cNvSpPr>
            <a:spLocks noGrp="1"/>
          </p:cNvSpPr>
          <p:nvPr>
            <p:ph type="sldNum" sz="quarter" idx="14"/>
          </p:nvPr>
        </p:nvSpPr>
        <p:spPr/>
        <p:txBody>
          <a:bodyPr/>
          <a:lstStyle/>
          <a:p>
            <a:fld id="{99A20822-4A49-4D36-86E3-300BA48D3F00}" type="slidenum">
              <a:rPr lang="en-US" smtClean="0"/>
              <a:pPr/>
              <a:t>40</a:t>
            </a:fld>
            <a:endParaRPr lang="en-US"/>
          </a:p>
        </p:txBody>
      </p:sp>
    </p:spTree>
    <p:extLst>
      <p:ext uri="{BB962C8B-B14F-4D97-AF65-F5344CB8AC3E}">
        <p14:creationId xmlns:p14="http://schemas.microsoft.com/office/powerpoint/2010/main" val="2059046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Element 4: Connection to Goals and/or Services</a:t>
            </a:r>
          </a:p>
        </p:txBody>
      </p:sp>
      <p:sp>
        <p:nvSpPr>
          <p:cNvPr id="5" name="Content Placeholder 4"/>
          <p:cNvSpPr>
            <a:spLocks noGrp="1"/>
          </p:cNvSpPr>
          <p:nvPr>
            <p:ph sz="quarter" idx="15"/>
          </p:nvPr>
        </p:nvSpPr>
        <p:spPr>
          <a:xfrm>
            <a:off x="457200" y="1280160"/>
            <a:ext cx="11338560" cy="1107996"/>
          </a:xfrm>
        </p:spPr>
        <p:txBody>
          <a:bodyPr>
            <a:normAutofit/>
          </a:bodyPr>
          <a:lstStyle/>
          <a:p>
            <a:pPr marL="0" indent="0">
              <a:buNone/>
            </a:pPr>
            <a:r>
              <a:rPr lang="en-US" sz="3200">
                <a:solidFill>
                  <a:schemeClr val="tx1"/>
                </a:solidFill>
              </a:rPr>
              <a:t>Bridge between the PLAAFP statement and an annual goal, service, or supports listed in the IEP.</a:t>
            </a:r>
          </a:p>
        </p:txBody>
      </p:sp>
      <p:pic>
        <p:nvPicPr>
          <p:cNvPr id="7" name="Picture 6" descr="Image of a notebook saying individualized education program">
            <a:extLst>
              <a:ext uri="{FF2B5EF4-FFF2-40B4-BE49-F238E27FC236}">
                <a16:creationId xmlns:a16="http://schemas.microsoft.com/office/drawing/2014/main" id="{94AAEEE3-215D-4AAA-97E2-C6DEEA7A4E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8954" y="2287606"/>
            <a:ext cx="5954092" cy="3969755"/>
          </a:xfrm>
          <a:prstGeom prst="rect">
            <a:avLst/>
          </a:prstGeom>
        </p:spPr>
      </p:pic>
      <p:sp>
        <p:nvSpPr>
          <p:cNvPr id="4" name="Slide Number Placeholder 3"/>
          <p:cNvSpPr>
            <a:spLocks noGrp="1"/>
          </p:cNvSpPr>
          <p:nvPr>
            <p:ph type="sldNum" sz="quarter" idx="14"/>
          </p:nvPr>
        </p:nvSpPr>
        <p:spPr/>
        <p:txBody>
          <a:bodyPr/>
          <a:lstStyle/>
          <a:p>
            <a:fld id="{99A20822-4A49-4D36-86E3-300BA48D3F00}" type="slidenum">
              <a:rPr lang="en-US" smtClean="0"/>
              <a:pPr/>
              <a:t>41</a:t>
            </a:fld>
            <a:endParaRPr lang="en-US"/>
          </a:p>
        </p:txBody>
      </p:sp>
    </p:spTree>
    <p:extLst>
      <p:ext uri="{BB962C8B-B14F-4D97-AF65-F5344CB8AC3E}">
        <p14:creationId xmlns:p14="http://schemas.microsoft.com/office/powerpoint/2010/main" val="437561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480-5C02-41BA-844D-FA583E359622}"/>
              </a:ext>
            </a:extLst>
          </p:cNvPr>
          <p:cNvSpPr>
            <a:spLocks noGrp="1"/>
          </p:cNvSpPr>
          <p:nvPr>
            <p:ph type="title"/>
          </p:nvPr>
        </p:nvSpPr>
        <p:spPr/>
        <p:txBody>
          <a:bodyPr/>
          <a:lstStyle/>
          <a:p>
            <a:r>
              <a:rPr lang="en-US"/>
              <a:t>PLAAFP Example: Connection to Goals &amp; Services</a:t>
            </a:r>
            <a:br>
              <a:rPr lang="en-US" sz="2800"/>
            </a:br>
            <a:endParaRPr lang="en-US" sz="2800">
              <a:solidFill>
                <a:schemeClr val="tx1"/>
              </a:solidFill>
            </a:endParaRPr>
          </a:p>
        </p:txBody>
      </p:sp>
      <p:sp>
        <p:nvSpPr>
          <p:cNvPr id="3" name="Content Placeholder 2">
            <a:extLst>
              <a:ext uri="{FF2B5EF4-FFF2-40B4-BE49-F238E27FC236}">
                <a16:creationId xmlns:a16="http://schemas.microsoft.com/office/drawing/2014/main" id="{A9730357-BB0A-4FC1-B809-9D731BF69E6B}"/>
              </a:ext>
            </a:extLst>
          </p:cNvPr>
          <p:cNvSpPr>
            <a:spLocks noGrp="1"/>
          </p:cNvSpPr>
          <p:nvPr>
            <p:ph sz="quarter" idx="15"/>
          </p:nvPr>
        </p:nvSpPr>
        <p:spPr>
          <a:xfrm>
            <a:off x="3120884" y="866899"/>
            <a:ext cx="8674876" cy="5259581"/>
          </a:xfrm>
        </p:spPr>
        <p:txBody>
          <a:bodyPr vert="horz" lIns="0" tIns="0" rIns="0" bIns="0" rtlCol="0" anchor="t">
            <a:noAutofit/>
          </a:bodyPr>
          <a:lstStyle/>
          <a:p>
            <a:pPr marL="0" indent="0">
              <a:lnSpc>
                <a:spcPct val="120000"/>
              </a:lnSpc>
              <a:buNone/>
            </a:pPr>
            <a:r>
              <a:rPr lang="en-US" sz="1800"/>
              <a:t>In January 2019, G.H. was identified as a student with a learning disability in the area of math calculation. </a:t>
            </a:r>
            <a:r>
              <a:rPr lang="en-US" sz="1800" b="1">
                <a:highlight>
                  <a:srgbClr val="FFFF00"/>
                </a:highlight>
              </a:rPr>
              <a:t>Current data, indicate that G.H. continues to need specially designed instruction in the areas of math calculation to benefit from grade level math curriculum. </a:t>
            </a:r>
            <a:r>
              <a:rPr lang="en-US" sz="1800"/>
              <a:t>On recent standardized math benchmark tests conducted in January 2022, G.H. scored at the 9th</a:t>
            </a:r>
            <a:r>
              <a:rPr lang="en-US" sz="1800" baseline="30000"/>
              <a:t> </a:t>
            </a:r>
            <a:r>
              <a:rPr lang="en-US" sz="1800"/>
              <a:t>percentile, which is well below average. On three standardized measures of mixed-math fact fluency administered on 2/7 and 2/8, G.H. accurately recalled, on average, 18 facts compared with grade-level expectations of 75 facts in 2 minutes. Specifically, G.H. recalled about three multiplication mixed facts (0–9), 15 addition facts (0–9), and 0 division and subtraction facts (0–9) in the 2 minutes. This affects his ability to complete sixth-grade math assignments at the same rate as his peers and efficiently use mental math calculation skills to complete word problems. </a:t>
            </a:r>
            <a:r>
              <a:rPr lang="en-US" sz="1800" b="1">
                <a:highlight>
                  <a:srgbClr val="FFFF00"/>
                </a:highlight>
              </a:rPr>
              <a:t>To complete grade-level math assignments, G.H. currently benefits from shortened assignments, peer support, and the use of a calculator. Increasing his math fact proficiency would increase his ability to independently access and benefit from grade-level math instruction. Review of current intervention implementation data suggests that G.H. benefits from daily direct one-on-one instruction distributed across the school day. </a:t>
            </a:r>
            <a:r>
              <a:rPr lang="en-US" sz="1800"/>
              <a:t>G.H. would like to graduate with his peers and attend college.</a:t>
            </a:r>
            <a:endParaRPr lang="en-US" sz="1800">
              <a:highlight>
                <a:srgbClr val="FFFF00"/>
              </a:highlight>
            </a:endParaRPr>
          </a:p>
        </p:txBody>
      </p:sp>
      <p:sp>
        <p:nvSpPr>
          <p:cNvPr id="6" name="Rectangle: Rounded Corners 5">
            <a:extLst>
              <a:ext uri="{FF2B5EF4-FFF2-40B4-BE49-F238E27FC236}">
                <a16:creationId xmlns:a16="http://schemas.microsoft.com/office/drawing/2014/main" id="{B3945610-BD03-A4C0-BFCE-ECC14B465D3E}"/>
              </a:ext>
            </a:extLst>
          </p:cNvPr>
          <p:cNvSpPr/>
          <p:nvPr/>
        </p:nvSpPr>
        <p:spPr>
          <a:xfrm>
            <a:off x="704433" y="919410"/>
            <a:ext cx="2169218" cy="518869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AutoNum type="arabicPeriod"/>
            </a:pPr>
            <a:r>
              <a:rPr lang="en-US" sz="2400">
                <a:solidFill>
                  <a:schemeClr val="tx2"/>
                </a:solidFill>
              </a:rPr>
              <a:t>Student Needs</a:t>
            </a:r>
          </a:p>
          <a:p>
            <a:pPr marL="342900" indent="-342900">
              <a:buAutoNum type="arabicPeriod"/>
            </a:pPr>
            <a:r>
              <a:rPr lang="en-US" sz="2400">
                <a:solidFill>
                  <a:schemeClr val="tx2"/>
                </a:solidFill>
              </a:rPr>
              <a:t>Effect on Progress in General Education</a:t>
            </a:r>
          </a:p>
          <a:p>
            <a:pPr marL="342900" indent="-342900">
              <a:buAutoNum type="arabicPeriod"/>
            </a:pPr>
            <a:r>
              <a:rPr lang="en-US" sz="2400">
                <a:solidFill>
                  <a:schemeClr val="tx2"/>
                </a:solidFill>
              </a:rPr>
              <a:t>Baseline</a:t>
            </a:r>
          </a:p>
          <a:p>
            <a:pPr marL="342900" indent="-342900">
              <a:buAutoNum type="arabicPeriod"/>
            </a:pPr>
            <a:r>
              <a:rPr lang="en-US" sz="2400">
                <a:solidFill>
                  <a:schemeClr val="tx2"/>
                </a:solidFill>
                <a:highlight>
                  <a:srgbClr val="FFFF00"/>
                </a:highlight>
              </a:rPr>
              <a:t>Connection to Goals and Services</a:t>
            </a:r>
          </a:p>
        </p:txBody>
      </p:sp>
      <p:sp>
        <p:nvSpPr>
          <p:cNvPr id="5" name="Slide Number Placeholder 4">
            <a:extLst>
              <a:ext uri="{FF2B5EF4-FFF2-40B4-BE49-F238E27FC236}">
                <a16:creationId xmlns:a16="http://schemas.microsoft.com/office/drawing/2014/main" id="{CA8874B5-3FDB-4A9E-B1FF-F667A2C1D6C6}"/>
              </a:ext>
            </a:extLst>
          </p:cNvPr>
          <p:cNvSpPr>
            <a:spLocks noGrp="1"/>
          </p:cNvSpPr>
          <p:nvPr>
            <p:ph type="sldNum" sz="quarter" idx="14"/>
          </p:nvPr>
        </p:nvSpPr>
        <p:spPr/>
        <p:txBody>
          <a:bodyPr/>
          <a:lstStyle/>
          <a:p>
            <a:fld id="{99A20822-4A49-4D36-86E3-300BA48D3F00}" type="slidenum">
              <a:rPr lang="en-US" smtClean="0"/>
              <a:pPr/>
              <a:t>42</a:t>
            </a:fld>
            <a:endParaRPr lang="en-US"/>
          </a:p>
        </p:txBody>
      </p:sp>
    </p:spTree>
    <p:extLst>
      <p:ext uri="{BB962C8B-B14F-4D97-AF65-F5344CB8AC3E}">
        <p14:creationId xmlns:p14="http://schemas.microsoft.com/office/powerpoint/2010/main" val="1549807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B5AC-0AE9-4C1E-8B76-B24A5A30A65A}"/>
              </a:ext>
            </a:extLst>
          </p:cNvPr>
          <p:cNvSpPr>
            <a:spLocks noGrp="1"/>
          </p:cNvSpPr>
          <p:nvPr>
            <p:ph type="title"/>
          </p:nvPr>
        </p:nvSpPr>
        <p:spPr>
          <a:xfrm>
            <a:off x="457200" y="0"/>
            <a:ext cx="11458992" cy="1107996"/>
          </a:xfrm>
        </p:spPr>
        <p:txBody>
          <a:bodyPr/>
          <a:lstStyle/>
          <a:p>
            <a:r>
              <a:rPr lang="en-US" sz="3600"/>
              <a:t>Sample PLAAFP Statement Structure With Key Ingredients</a:t>
            </a:r>
          </a:p>
        </p:txBody>
      </p:sp>
      <p:sp>
        <p:nvSpPr>
          <p:cNvPr id="3" name="Content Placeholder 2">
            <a:extLst>
              <a:ext uri="{FF2B5EF4-FFF2-40B4-BE49-F238E27FC236}">
                <a16:creationId xmlns:a16="http://schemas.microsoft.com/office/drawing/2014/main" id="{4BCC38F9-ED69-4B4C-98F2-2FB30B9FCA9A}"/>
              </a:ext>
            </a:extLst>
          </p:cNvPr>
          <p:cNvSpPr>
            <a:spLocks noGrp="1"/>
          </p:cNvSpPr>
          <p:nvPr>
            <p:ph sz="quarter" idx="15"/>
          </p:nvPr>
        </p:nvSpPr>
        <p:spPr/>
        <p:txBody>
          <a:bodyPr>
            <a:normAutofit/>
          </a:bodyPr>
          <a:lstStyle/>
          <a:p>
            <a:pPr marL="0" indent="0">
              <a:buNone/>
            </a:pPr>
            <a:r>
              <a:rPr lang="en-US" sz="3600"/>
              <a:t>Data from </a:t>
            </a:r>
            <a:r>
              <a:rPr lang="en-US" sz="3600">
                <a:highlight>
                  <a:srgbClr val="FFFF00"/>
                </a:highlight>
              </a:rPr>
              <a:t>[includes source] </a:t>
            </a:r>
            <a:r>
              <a:rPr lang="en-US" sz="3600"/>
              <a:t>indicate Student [</a:t>
            </a:r>
            <a:r>
              <a:rPr lang="en-US" sz="3600">
                <a:highlight>
                  <a:srgbClr val="FFFF00"/>
                </a:highlight>
              </a:rPr>
              <a:t>performs in this way—objective data] </a:t>
            </a:r>
            <a:r>
              <a:rPr lang="en-US" sz="3600"/>
              <a:t>_______________ which affects _________________ </a:t>
            </a:r>
            <a:r>
              <a:rPr lang="en-US" sz="3600">
                <a:highlight>
                  <a:srgbClr val="FFFF00"/>
                </a:highlight>
              </a:rPr>
              <a:t>[must include impact on involvement and progress in the general education curriculum]. </a:t>
            </a:r>
            <a:r>
              <a:rPr lang="en-US" sz="3600"/>
              <a:t>As a result, he </a:t>
            </a:r>
            <a:r>
              <a:rPr lang="en-US" sz="3600" b="1" i="1">
                <a:solidFill>
                  <a:srgbClr val="FF0000"/>
                </a:solidFill>
              </a:rPr>
              <a:t>needs </a:t>
            </a:r>
            <a:r>
              <a:rPr lang="en-US" sz="3600"/>
              <a:t>_____________________ </a:t>
            </a:r>
            <a:r>
              <a:rPr lang="en-US" sz="3600">
                <a:highlight>
                  <a:srgbClr val="FFFF00"/>
                </a:highlight>
              </a:rPr>
              <a:t>[justifies proposed services and supports].</a:t>
            </a:r>
            <a:endParaRPr lang="en-US" sz="3600"/>
          </a:p>
        </p:txBody>
      </p:sp>
      <p:sp>
        <p:nvSpPr>
          <p:cNvPr id="5" name="Slide Number Placeholder 4">
            <a:extLst>
              <a:ext uri="{FF2B5EF4-FFF2-40B4-BE49-F238E27FC236}">
                <a16:creationId xmlns:a16="http://schemas.microsoft.com/office/drawing/2014/main" id="{F202B32A-2155-4312-A205-DC4D0AF5FD9F}"/>
              </a:ext>
            </a:extLst>
          </p:cNvPr>
          <p:cNvSpPr>
            <a:spLocks noGrp="1"/>
          </p:cNvSpPr>
          <p:nvPr>
            <p:ph type="sldNum" sz="quarter" idx="14"/>
          </p:nvPr>
        </p:nvSpPr>
        <p:spPr/>
        <p:txBody>
          <a:bodyPr/>
          <a:lstStyle/>
          <a:p>
            <a:fld id="{99A20822-4A49-4D36-86E3-300BA48D3F00}" type="slidenum">
              <a:rPr lang="en-US" smtClean="0"/>
              <a:pPr/>
              <a:t>43</a:t>
            </a:fld>
            <a:endParaRPr lang="en-US"/>
          </a:p>
        </p:txBody>
      </p:sp>
    </p:spTree>
    <p:extLst>
      <p:ext uri="{BB962C8B-B14F-4D97-AF65-F5344CB8AC3E}">
        <p14:creationId xmlns:p14="http://schemas.microsoft.com/office/powerpoint/2010/main" val="760810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Tips for Developing PLAAFP Statements</a:t>
            </a:r>
          </a:p>
        </p:txBody>
      </p:sp>
      <p:sp>
        <p:nvSpPr>
          <p:cNvPr id="5" name="Content Placeholder 4"/>
          <p:cNvSpPr>
            <a:spLocks noGrp="1"/>
          </p:cNvSpPr>
          <p:nvPr>
            <p:ph sz="quarter" idx="15"/>
          </p:nvPr>
        </p:nvSpPr>
        <p:spPr>
          <a:xfrm>
            <a:off x="457200" y="1327567"/>
            <a:ext cx="7908587" cy="5053778"/>
          </a:xfrm>
        </p:spPr>
        <p:txBody>
          <a:bodyPr>
            <a:normAutofit lnSpcReduction="10000"/>
          </a:bodyPr>
          <a:lstStyle/>
          <a:p>
            <a:pPr>
              <a:lnSpc>
                <a:spcPct val="120000"/>
              </a:lnSpc>
              <a:buFont typeface="Wingdings" panose="05000000000000000000" pitchFamily="2" charset="2"/>
              <a:buChar char="ü"/>
            </a:pPr>
            <a:r>
              <a:rPr lang="en-US" dirty="0">
                <a:solidFill>
                  <a:schemeClr val="tx1"/>
                </a:solidFill>
              </a:rPr>
              <a:t>Address </a:t>
            </a:r>
            <a:r>
              <a:rPr lang="en-US" b="1" dirty="0">
                <a:solidFill>
                  <a:schemeClr val="tx1"/>
                </a:solidFill>
              </a:rPr>
              <a:t>all of the student’s educational needs </a:t>
            </a:r>
            <a:r>
              <a:rPr lang="en-US" dirty="0">
                <a:solidFill>
                  <a:schemeClr val="tx1"/>
                </a:solidFill>
              </a:rPr>
              <a:t>identified in the evaluation.</a:t>
            </a:r>
          </a:p>
          <a:p>
            <a:pPr>
              <a:lnSpc>
                <a:spcPct val="120000"/>
              </a:lnSpc>
              <a:buFont typeface="Wingdings" panose="05000000000000000000" pitchFamily="2" charset="2"/>
              <a:buChar char="ü"/>
            </a:pPr>
            <a:r>
              <a:rPr lang="en-US" dirty="0">
                <a:solidFill>
                  <a:schemeClr val="tx1"/>
                </a:solidFill>
              </a:rPr>
              <a:t>Include a </a:t>
            </a:r>
            <a:r>
              <a:rPr lang="en-US" b="1" dirty="0">
                <a:solidFill>
                  <a:schemeClr val="tx1"/>
                </a:solidFill>
              </a:rPr>
              <a:t>description of changes in student functioning </a:t>
            </a:r>
            <a:r>
              <a:rPr lang="en-US" dirty="0">
                <a:solidFill>
                  <a:schemeClr val="tx1"/>
                </a:solidFill>
              </a:rPr>
              <a:t>since the last IEP was developed.</a:t>
            </a:r>
          </a:p>
          <a:p>
            <a:pPr>
              <a:lnSpc>
                <a:spcPct val="120000"/>
              </a:lnSpc>
              <a:buFont typeface="Wingdings" panose="05000000000000000000" pitchFamily="2" charset="2"/>
              <a:buChar char="ü"/>
            </a:pPr>
            <a:r>
              <a:rPr lang="en-US" dirty="0">
                <a:solidFill>
                  <a:schemeClr val="tx1"/>
                </a:solidFill>
              </a:rPr>
              <a:t>Include </a:t>
            </a:r>
            <a:r>
              <a:rPr lang="en-US" b="1" dirty="0">
                <a:solidFill>
                  <a:schemeClr val="tx1"/>
                </a:solidFill>
              </a:rPr>
              <a:t>objective, measurable data </a:t>
            </a:r>
            <a:r>
              <a:rPr lang="en-US" dirty="0">
                <a:solidFill>
                  <a:schemeClr val="tx1"/>
                </a:solidFill>
              </a:rPr>
              <a:t>to describe current performance.</a:t>
            </a:r>
          </a:p>
          <a:p>
            <a:pPr>
              <a:lnSpc>
                <a:spcPct val="120000"/>
              </a:lnSpc>
              <a:buFont typeface="Wingdings" panose="05000000000000000000" pitchFamily="2" charset="2"/>
              <a:buChar char="ü"/>
            </a:pPr>
            <a:r>
              <a:rPr lang="en-US" b="1" dirty="0">
                <a:solidFill>
                  <a:schemeClr val="tx1"/>
                </a:solidFill>
              </a:rPr>
              <a:t>Explain how specific accommodations and modifications </a:t>
            </a:r>
            <a:r>
              <a:rPr lang="en-US" dirty="0">
                <a:solidFill>
                  <a:schemeClr val="tx1"/>
                </a:solidFill>
              </a:rPr>
              <a:t>are needed and will be used by the student.</a:t>
            </a:r>
          </a:p>
        </p:txBody>
      </p:sp>
      <p:pic>
        <p:nvPicPr>
          <p:cNvPr id="3" name="Picture 2" descr="PLAAFP IEP Tip Sheet">
            <a:hlinkClick r:id="rId3"/>
            <a:extLst>
              <a:ext uri="{FF2B5EF4-FFF2-40B4-BE49-F238E27FC236}">
                <a16:creationId xmlns:a16="http://schemas.microsoft.com/office/drawing/2014/main" id="{CC45A050-B847-4DDE-A6A2-BF612A21B6C8}"/>
              </a:ext>
            </a:extLst>
          </p:cNvPr>
          <p:cNvPicPr>
            <a:picLocks noChangeAspect="1"/>
          </p:cNvPicPr>
          <p:nvPr/>
        </p:nvPicPr>
        <p:blipFill>
          <a:blip r:embed="rId4"/>
          <a:stretch>
            <a:fillRect/>
          </a:stretch>
        </p:blipFill>
        <p:spPr>
          <a:xfrm>
            <a:off x="8767482" y="1196072"/>
            <a:ext cx="3148710" cy="4488158"/>
          </a:xfrm>
          <a:prstGeom prst="rect">
            <a:avLst/>
          </a:prstGeom>
        </p:spPr>
      </p:pic>
      <p:sp>
        <p:nvSpPr>
          <p:cNvPr id="4" name="Slide Number Placeholder 3"/>
          <p:cNvSpPr>
            <a:spLocks noGrp="1"/>
          </p:cNvSpPr>
          <p:nvPr>
            <p:ph type="sldNum" sz="quarter" idx="14"/>
          </p:nvPr>
        </p:nvSpPr>
        <p:spPr/>
        <p:txBody>
          <a:bodyPr/>
          <a:lstStyle/>
          <a:p>
            <a:fld id="{99A20822-4A49-4D36-86E3-300BA48D3F00}" type="slidenum">
              <a:rPr lang="en-US" smtClean="0"/>
              <a:pPr/>
              <a:t>44</a:t>
            </a:fld>
            <a:endParaRPr lang="en-US"/>
          </a:p>
        </p:txBody>
      </p:sp>
    </p:spTree>
    <p:extLst>
      <p:ext uri="{BB962C8B-B14F-4D97-AF65-F5344CB8AC3E}">
        <p14:creationId xmlns:p14="http://schemas.microsoft.com/office/powerpoint/2010/main" val="3561813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Developing PLAAFP Statements </a:t>
            </a:r>
            <a:r>
              <a:rPr lang="en-US" dirty="0">
                <a:solidFill>
                  <a:schemeClr val="bg1"/>
                </a:solidFill>
              </a:rPr>
              <a:t>2</a:t>
            </a:r>
          </a:p>
        </p:txBody>
      </p:sp>
      <p:sp>
        <p:nvSpPr>
          <p:cNvPr id="5" name="Content Placeholder 4"/>
          <p:cNvSpPr>
            <a:spLocks noGrp="1"/>
          </p:cNvSpPr>
          <p:nvPr>
            <p:ph sz="quarter" idx="15"/>
          </p:nvPr>
        </p:nvSpPr>
        <p:spPr>
          <a:xfrm>
            <a:off x="457200" y="1327567"/>
            <a:ext cx="7908587" cy="5053778"/>
          </a:xfrm>
        </p:spPr>
        <p:txBody>
          <a:bodyPr>
            <a:normAutofit/>
          </a:bodyPr>
          <a:lstStyle/>
          <a:p>
            <a:pPr>
              <a:lnSpc>
                <a:spcPct val="120000"/>
              </a:lnSpc>
              <a:buFont typeface="Wingdings" panose="05000000000000000000" pitchFamily="2" charset="2"/>
              <a:buChar char="ü"/>
            </a:pPr>
            <a:r>
              <a:rPr lang="en-US">
                <a:solidFill>
                  <a:schemeClr val="tx1"/>
                </a:solidFill>
              </a:rPr>
              <a:t>Structure the </a:t>
            </a:r>
            <a:r>
              <a:rPr lang="en-US" b="1">
                <a:solidFill>
                  <a:schemeClr val="tx1"/>
                </a:solidFill>
              </a:rPr>
              <a:t>baseline statement </a:t>
            </a:r>
            <a:r>
              <a:rPr lang="en-US">
                <a:solidFill>
                  <a:schemeClr val="tx1"/>
                </a:solidFill>
              </a:rPr>
              <a:t>using the same structure as the annual goal.</a:t>
            </a:r>
          </a:p>
          <a:p>
            <a:pPr>
              <a:lnSpc>
                <a:spcPct val="120000"/>
              </a:lnSpc>
              <a:buFont typeface="Wingdings" panose="05000000000000000000" pitchFamily="2" charset="2"/>
              <a:buChar char="ü"/>
            </a:pPr>
            <a:r>
              <a:rPr lang="en-US" b="1">
                <a:solidFill>
                  <a:schemeClr val="tx1"/>
                </a:solidFill>
              </a:rPr>
              <a:t>Compare</a:t>
            </a:r>
            <a:r>
              <a:rPr lang="en-US">
                <a:solidFill>
                  <a:schemeClr val="tx1"/>
                </a:solidFill>
              </a:rPr>
              <a:t> the student’s baseline </a:t>
            </a:r>
            <a:r>
              <a:rPr lang="en-US" b="1">
                <a:solidFill>
                  <a:schemeClr val="tx1"/>
                </a:solidFill>
              </a:rPr>
              <a:t>performance to grade-level expectations.</a:t>
            </a:r>
          </a:p>
          <a:p>
            <a:pPr>
              <a:lnSpc>
                <a:spcPct val="120000"/>
              </a:lnSpc>
              <a:buFont typeface="Wingdings" panose="05000000000000000000" pitchFamily="2" charset="2"/>
              <a:buChar char="ü"/>
            </a:pPr>
            <a:r>
              <a:rPr lang="en-US" b="1">
                <a:solidFill>
                  <a:schemeClr val="tx1"/>
                </a:solidFill>
              </a:rPr>
              <a:t>Include administration dates and names of measurement tools</a:t>
            </a:r>
            <a:r>
              <a:rPr lang="en-US">
                <a:solidFill>
                  <a:schemeClr val="tx1"/>
                </a:solidFill>
              </a:rPr>
              <a:t> to the extent possible.</a:t>
            </a:r>
          </a:p>
        </p:txBody>
      </p:sp>
      <p:pic>
        <p:nvPicPr>
          <p:cNvPr id="3" name="Picture 2" descr="PLAAFP IEP Tip Sheet">
            <a:hlinkClick r:id="rId3"/>
            <a:extLst>
              <a:ext uri="{FF2B5EF4-FFF2-40B4-BE49-F238E27FC236}">
                <a16:creationId xmlns:a16="http://schemas.microsoft.com/office/drawing/2014/main" id="{CC45A050-B847-4DDE-A6A2-BF612A21B6C8}"/>
              </a:ext>
            </a:extLst>
          </p:cNvPr>
          <p:cNvPicPr>
            <a:picLocks noChangeAspect="1"/>
          </p:cNvPicPr>
          <p:nvPr/>
        </p:nvPicPr>
        <p:blipFill>
          <a:blip r:embed="rId4"/>
          <a:stretch>
            <a:fillRect/>
          </a:stretch>
        </p:blipFill>
        <p:spPr>
          <a:xfrm>
            <a:off x="8767482" y="1184921"/>
            <a:ext cx="3148710" cy="4488158"/>
          </a:xfrm>
          <a:prstGeom prst="rect">
            <a:avLst/>
          </a:prstGeom>
        </p:spPr>
      </p:pic>
      <p:sp>
        <p:nvSpPr>
          <p:cNvPr id="4" name="Slide Number Placeholder 3"/>
          <p:cNvSpPr>
            <a:spLocks noGrp="1"/>
          </p:cNvSpPr>
          <p:nvPr>
            <p:ph type="sldNum" sz="quarter" idx="14"/>
          </p:nvPr>
        </p:nvSpPr>
        <p:spPr/>
        <p:txBody>
          <a:bodyPr/>
          <a:lstStyle/>
          <a:p>
            <a:fld id="{99A20822-4A49-4D36-86E3-300BA48D3F00}" type="slidenum">
              <a:rPr lang="en-US" smtClean="0"/>
              <a:pPr/>
              <a:t>45</a:t>
            </a:fld>
            <a:endParaRPr lang="en-US"/>
          </a:p>
        </p:txBody>
      </p:sp>
    </p:spTree>
    <p:extLst>
      <p:ext uri="{BB962C8B-B14F-4D97-AF65-F5344CB8AC3E}">
        <p14:creationId xmlns:p14="http://schemas.microsoft.com/office/powerpoint/2010/main" val="443707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The Power of Teams to Develop High-Quality PLAAFP Statements</a:t>
            </a:r>
          </a:p>
        </p:txBody>
      </p:sp>
      <p:sp>
        <p:nvSpPr>
          <p:cNvPr id="6" name="Rectangle 5">
            <a:extLst>
              <a:ext uri="{FF2B5EF4-FFF2-40B4-BE49-F238E27FC236}">
                <a16:creationId xmlns:a16="http://schemas.microsoft.com/office/drawing/2014/main" id="{98AAB773-8061-4E81-97E8-C8C0FEC8232E}"/>
              </a:ext>
            </a:extLst>
          </p:cNvPr>
          <p:cNvSpPr/>
          <p:nvPr/>
        </p:nvSpPr>
        <p:spPr>
          <a:xfrm>
            <a:off x="8310887" y="1550995"/>
            <a:ext cx="2968487" cy="4141694"/>
          </a:xfrm>
          <a:prstGeom prst="rect">
            <a:avLst/>
          </a:prstGeom>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Tip for PROGRESS!</a:t>
            </a:r>
          </a:p>
          <a:p>
            <a:pPr algn="ctr"/>
            <a:r>
              <a:rPr lang="en-US" sz="2400"/>
              <a:t>Collect and summarize data for the development of the PLAAFP statement prior to the IEP meeting to help facilitate more robust discussion. </a:t>
            </a:r>
          </a:p>
        </p:txBody>
      </p:sp>
      <p:pic>
        <p:nvPicPr>
          <p:cNvPr id="3" name="Content Placeholder 7" descr="Image of Student Form for Preparing for the IEP Team Meeting">
            <a:extLst>
              <a:ext uri="{FF2B5EF4-FFF2-40B4-BE49-F238E27FC236}">
                <a16:creationId xmlns:a16="http://schemas.microsoft.com/office/drawing/2014/main" id="{9FEABA2B-9817-05F8-926A-7BC8D3E1FE10}"/>
              </a:ext>
            </a:extLst>
          </p:cNvPr>
          <p:cNvPicPr>
            <a:picLocks noChangeAspect="1"/>
          </p:cNvPicPr>
          <p:nvPr/>
        </p:nvPicPr>
        <p:blipFill>
          <a:blip r:embed="rId3"/>
          <a:stretch>
            <a:fillRect/>
          </a:stretch>
        </p:blipFill>
        <p:spPr>
          <a:xfrm>
            <a:off x="1347359" y="1157413"/>
            <a:ext cx="3998867" cy="5110375"/>
          </a:xfrm>
          <a:prstGeom prst="rect">
            <a:avLst/>
          </a:prstGeom>
          <a:ln>
            <a:noFill/>
          </a:ln>
          <a:effectLst>
            <a:outerShdw blurRad="292100" dist="139700" dir="2700000" algn="tl" rotWithShape="0">
              <a:srgbClr val="333333">
                <a:alpha val="65000"/>
              </a:srgbClr>
            </a:outerShdw>
          </a:effectLst>
        </p:spPr>
      </p:pic>
      <p:pic>
        <p:nvPicPr>
          <p:cNvPr id="8" name="Picture 7" descr="Image of Parent Form for Preparing for the IEP Team Meeting">
            <a:extLst>
              <a:ext uri="{FF2B5EF4-FFF2-40B4-BE49-F238E27FC236}">
                <a16:creationId xmlns:a16="http://schemas.microsoft.com/office/drawing/2014/main" id="{D20D20E9-DC03-8E8B-2828-B3EE52DC6E87}"/>
              </a:ext>
            </a:extLst>
          </p:cNvPr>
          <p:cNvPicPr>
            <a:picLocks noChangeAspect="1"/>
          </p:cNvPicPr>
          <p:nvPr/>
        </p:nvPicPr>
        <p:blipFill>
          <a:blip r:embed="rId4"/>
          <a:stretch>
            <a:fillRect/>
          </a:stretch>
        </p:blipFill>
        <p:spPr>
          <a:xfrm>
            <a:off x="3435484" y="1304346"/>
            <a:ext cx="3976168" cy="5110375"/>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99A20822-4A49-4D36-86E3-300BA48D3F00}" type="slidenum">
              <a:rPr lang="en-US" smtClean="0"/>
              <a:pPr/>
              <a:t>46</a:t>
            </a:fld>
            <a:endParaRPr lang="en-US"/>
          </a:p>
        </p:txBody>
      </p:sp>
    </p:spTree>
    <p:extLst>
      <p:ext uri="{BB962C8B-B14F-4D97-AF65-F5344CB8AC3E}">
        <p14:creationId xmlns:p14="http://schemas.microsoft.com/office/powerpoint/2010/main" val="2203554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335" y="225258"/>
            <a:ext cx="11338560" cy="974181"/>
          </a:xfrm>
        </p:spPr>
        <p:txBody>
          <a:bodyPr/>
          <a:lstStyle/>
          <a:p>
            <a:r>
              <a:rPr lang="en-US"/>
              <a:t>Connecting the PLAAFP to the Parts of the IEP</a:t>
            </a:r>
          </a:p>
        </p:txBody>
      </p:sp>
      <p:graphicFrame>
        <p:nvGraphicFramePr>
          <p:cNvPr id="5" name="Content Placeholder 2" descr="Sequence that reads: &#10;&#10;PLAAFP - Annual Goals - Measuring Progress Toward Annual Goals - Statement of Special Education and Aids and Services - Participation Outside Regular Education and in State and Districtwide Assessments - Date, Frequency, Duration, and Location of Services. &#10;&#10;The last three are grouped together within a red box. &#10;&#10;Arrows connect the following: &#10;PLAAFP to Annual Goals&#10;Annual Goals to the box, Statement of Special Education and Aids and Services - Participation Outside Regular Education and in State and Districtwide Assessments - Date, Frequency, Duration, and Location of Services. &#10;&#10;The box with Statement of Special Education and Aids and Services - Participation Outside Regular Education and in State and Districtwide Assessments - Date, Frequency, Duration, and Location of Services back to Annual Goals&#10;&#10;PLAAFP to the box with Statement of Special Education and Aids and Services - Participation Outside Regular Education and in State and Districtwide Assessments - Date, Frequency, Duration, and Location of Services. &#10;&#10;">
            <a:extLst>
              <a:ext uri="{FF2B5EF4-FFF2-40B4-BE49-F238E27FC236}">
                <a16:creationId xmlns:a16="http://schemas.microsoft.com/office/drawing/2014/main" id="{A9F1A3DA-7F22-4916-8ABA-6745824D8C10}"/>
              </a:ext>
            </a:extLst>
          </p:cNvPr>
          <p:cNvGraphicFramePr>
            <a:graphicFrameLocks/>
          </p:cNvGraphicFramePr>
          <p:nvPr>
            <p:extLst>
              <p:ext uri="{D42A27DB-BD31-4B8C-83A1-F6EECF244321}">
                <p14:modId xmlns:p14="http://schemas.microsoft.com/office/powerpoint/2010/main" val="2003095166"/>
              </p:ext>
            </p:extLst>
          </p:nvPr>
        </p:nvGraphicFramePr>
        <p:xfrm>
          <a:off x="335067" y="976592"/>
          <a:ext cx="11274425" cy="4020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Curved Down 2" descr="Arrow from PLAAFP to box circling statement of special education and aids and services, participation outside regular education and in state and districtwide assessment, date, frequency, duration, and location of services.">
            <a:extLst>
              <a:ext uri="{FF2B5EF4-FFF2-40B4-BE49-F238E27FC236}">
                <a16:creationId xmlns:a16="http://schemas.microsoft.com/office/drawing/2014/main" id="{73A4475A-9D7A-4D84-BC02-860F5EBD04F3}"/>
              </a:ext>
              <a:ext uri="{C183D7F6-B498-43B3-948B-1728B52AA6E4}">
                <adec:decorative xmlns:adec="http://schemas.microsoft.com/office/drawing/2017/decorative" val="0"/>
              </a:ext>
            </a:extLst>
          </p:cNvPr>
          <p:cNvSpPr/>
          <p:nvPr/>
        </p:nvSpPr>
        <p:spPr>
          <a:xfrm>
            <a:off x="1087655" y="1290344"/>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7" name="Arrow: Curved Up 6" descr="Arrow from PLAAFP to annual goals">
            <a:extLst>
              <a:ext uri="{FF2B5EF4-FFF2-40B4-BE49-F238E27FC236}">
                <a16:creationId xmlns:a16="http://schemas.microsoft.com/office/drawing/2014/main" id="{8918E79E-3CA7-41EF-B909-EB940B4B08B8}"/>
              </a:ext>
              <a:ext uri="{C183D7F6-B498-43B3-948B-1728B52AA6E4}">
                <adec:decorative xmlns:adec="http://schemas.microsoft.com/office/drawing/2017/decorative" val="0"/>
              </a:ext>
            </a:extLst>
          </p:cNvPr>
          <p:cNvSpPr/>
          <p:nvPr/>
        </p:nvSpPr>
        <p:spPr>
          <a:xfrm>
            <a:off x="770092" y="4107911"/>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460085" y="4144125"/>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9" name="Arrow: Right 8">
            <a:extLst>
              <a:ext uri="{FF2B5EF4-FFF2-40B4-BE49-F238E27FC236}">
                <a16:creationId xmlns:a16="http://schemas.microsoft.com/office/drawing/2014/main" id="{183F09F9-2D49-4B4E-A284-B3E0B86654A7}"/>
              </a:ext>
              <a:ext uri="{C183D7F6-B498-43B3-948B-1728B52AA6E4}">
                <adec:decorative xmlns:adec="http://schemas.microsoft.com/office/drawing/2017/decorative" val="1"/>
              </a:ext>
            </a:extLst>
          </p:cNvPr>
          <p:cNvSpPr/>
          <p:nvPr/>
        </p:nvSpPr>
        <p:spPr>
          <a:xfrm>
            <a:off x="4023981" y="2874149"/>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104485" y="1554985"/>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148555"/>
            <a:ext cx="5637212" cy="175485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0" name="TextBox 9">
            <a:extLst>
              <a:ext uri="{FF2B5EF4-FFF2-40B4-BE49-F238E27FC236}">
                <a16:creationId xmlns:a16="http://schemas.microsoft.com/office/drawing/2014/main" id="{4D4B8FC2-8F8F-F6FB-7F99-E7BDED196365}"/>
              </a:ext>
            </a:extLst>
          </p:cNvPr>
          <p:cNvSpPr txBox="1"/>
          <p:nvPr/>
        </p:nvSpPr>
        <p:spPr>
          <a:xfrm>
            <a:off x="458788" y="5088142"/>
            <a:ext cx="11274424" cy="954107"/>
          </a:xfrm>
          <a:prstGeom prst="rect">
            <a:avLst/>
          </a:prstGeom>
          <a:noFill/>
        </p:spPr>
        <p:txBody>
          <a:bodyPr wrap="square">
            <a:spAutoFit/>
          </a:bodyPr>
          <a:lstStyle/>
          <a:p>
            <a:pPr marL="0" indent="0">
              <a:buNone/>
            </a:pPr>
            <a:r>
              <a:rPr lang="en-US">
                <a:solidFill>
                  <a:schemeClr val="tx1"/>
                </a:solidFill>
              </a:rPr>
              <a:t>“There should be a </a:t>
            </a:r>
            <a:r>
              <a:rPr lang="en-US" b="1">
                <a:solidFill>
                  <a:schemeClr val="tx1"/>
                </a:solidFill>
              </a:rPr>
              <a:t>direct relationship between the present levels of performance and the other components of the IEP</a:t>
            </a:r>
            <a:r>
              <a:rPr lang="en-US">
                <a:solidFill>
                  <a:schemeClr val="tx1"/>
                </a:solidFill>
              </a:rPr>
              <a:t>. Thus, if the statement describes a problem with the child’s reading level and points to a deficiency in reading skills, the problem should be addressed under both goals and specific special education and related services provided to the child.” [U.S. Department of Education, Code of Federal Regulations, 1999, Appendix C, Question 36. emphasis added]</a:t>
            </a:r>
          </a:p>
        </p:txBody>
      </p:sp>
      <p:sp>
        <p:nvSpPr>
          <p:cNvPr id="2" name="Slide Number Placeholder 1"/>
          <p:cNvSpPr>
            <a:spLocks noGrp="1"/>
          </p:cNvSpPr>
          <p:nvPr>
            <p:ph type="sldNum" sz="quarter" idx="12"/>
          </p:nvPr>
        </p:nvSpPr>
        <p:spPr/>
        <p:txBody>
          <a:bodyPr/>
          <a:lstStyle/>
          <a:p>
            <a:fld id="{99A20822-4A49-4D36-86E3-300BA48D3F00}" type="slidenum">
              <a:rPr lang="en-US" smtClean="0"/>
              <a:pPr/>
              <a:t>47</a:t>
            </a:fld>
            <a:endParaRPr lang="en-US"/>
          </a:p>
        </p:txBody>
      </p:sp>
    </p:spTree>
    <p:extLst>
      <p:ext uri="{BB962C8B-B14F-4D97-AF65-F5344CB8AC3E}">
        <p14:creationId xmlns:p14="http://schemas.microsoft.com/office/powerpoint/2010/main" val="3232870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939D7F-71EE-4CFC-826E-3BD2DBA5B0F1}"/>
              </a:ext>
            </a:extLst>
          </p:cNvPr>
          <p:cNvSpPr>
            <a:spLocks noGrp="1"/>
          </p:cNvSpPr>
          <p:nvPr>
            <p:ph type="title"/>
          </p:nvPr>
        </p:nvSpPr>
        <p:spPr/>
        <p:txBody>
          <a:bodyPr/>
          <a:lstStyle/>
          <a:p>
            <a:r>
              <a:rPr lang="en-US" dirty="0"/>
              <a:t>What Is On Your Mind? </a:t>
            </a:r>
          </a:p>
        </p:txBody>
      </p:sp>
      <p:pic>
        <p:nvPicPr>
          <p:cNvPr id="11" name="Content Placeholder 10" descr="Thought with solid fill">
            <a:extLst>
              <a:ext uri="{FF2B5EF4-FFF2-40B4-BE49-F238E27FC236}">
                <a16:creationId xmlns:a16="http://schemas.microsoft.com/office/drawing/2014/main" id="{2BA20C2A-1FBE-4503-8409-E87963276134}"/>
              </a:ext>
            </a:extLst>
          </p:cNvPr>
          <p:cNvPicPr>
            <a:picLocks noGrp="1" noChangeAspect="1"/>
          </p:cNvPicPr>
          <p:nvPr>
            <p:ph sz="quarter" idx="15"/>
          </p:nvPr>
        </p:nvPicPr>
        <p:blipFill>
          <a:blip r:embed="rId2">
            <a:extLst>
              <a:ext uri="{96DAC541-7B7A-43D3-8B79-37D633B846F1}">
                <asvg:svgBlip xmlns:asvg="http://schemas.microsoft.com/office/drawing/2016/SVG/main" r:embed="rId3"/>
              </a:ext>
            </a:extLst>
          </a:blip>
          <a:stretch>
            <a:fillRect/>
          </a:stretch>
        </p:blipFill>
        <p:spPr>
          <a:xfrm>
            <a:off x="3807912" y="1393144"/>
            <a:ext cx="4296427" cy="4296427"/>
          </a:xfrm>
        </p:spPr>
      </p:pic>
      <p:sp>
        <p:nvSpPr>
          <p:cNvPr id="9" name="Text Placeholder 8">
            <a:extLst>
              <a:ext uri="{FF2B5EF4-FFF2-40B4-BE49-F238E27FC236}">
                <a16:creationId xmlns:a16="http://schemas.microsoft.com/office/drawing/2014/main" id="{9225A84A-14A3-4F59-9C65-B3ACF6E9CE47}"/>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98860F2B-DCFE-43A5-9E00-5564FA1281CF}"/>
              </a:ext>
            </a:extLst>
          </p:cNvPr>
          <p:cNvSpPr>
            <a:spLocks noGrp="1"/>
          </p:cNvSpPr>
          <p:nvPr>
            <p:ph type="sldNum" sz="quarter" idx="14"/>
          </p:nvPr>
        </p:nvSpPr>
        <p:spPr/>
        <p:txBody>
          <a:bodyPr/>
          <a:lstStyle/>
          <a:p>
            <a:fld id="{99A20822-4A49-4D36-86E3-300BA48D3F00}" type="slidenum">
              <a:rPr lang="en-US" smtClean="0"/>
              <a:pPr/>
              <a:t>48</a:t>
            </a:fld>
            <a:endParaRPr lang="en-US"/>
          </a:p>
        </p:txBody>
      </p:sp>
    </p:spTree>
    <p:extLst>
      <p:ext uri="{BB962C8B-B14F-4D97-AF65-F5344CB8AC3E}">
        <p14:creationId xmlns:p14="http://schemas.microsoft.com/office/powerpoint/2010/main" val="372411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9C0CF6-713B-09CB-88FC-BE26C59DC251}"/>
              </a:ext>
            </a:extLst>
          </p:cNvPr>
          <p:cNvSpPr>
            <a:spLocks noGrp="1"/>
          </p:cNvSpPr>
          <p:nvPr>
            <p:ph type="ctrTitle"/>
          </p:nvPr>
        </p:nvSpPr>
        <p:spPr/>
        <p:txBody>
          <a:bodyPr>
            <a:normAutofit/>
          </a:bodyPr>
          <a:lstStyle/>
          <a:p>
            <a:r>
              <a:rPr lang="en-US" sz="6000"/>
              <a:t>BREAK!</a:t>
            </a:r>
          </a:p>
        </p:txBody>
      </p:sp>
      <p:sp>
        <p:nvSpPr>
          <p:cNvPr id="2" name="Subtitle 1">
            <a:extLst>
              <a:ext uri="{FF2B5EF4-FFF2-40B4-BE49-F238E27FC236}">
                <a16:creationId xmlns:a16="http://schemas.microsoft.com/office/drawing/2014/main" id="{DA307FFA-98FA-0A1A-B6B4-8B518B79E022}"/>
              </a:ext>
            </a:extLst>
          </p:cNvPr>
          <p:cNvSpPr>
            <a:spLocks noGrp="1"/>
          </p:cNvSpPr>
          <p:nvPr>
            <p:ph type="subTitle" idx="1"/>
          </p:nvPr>
        </p:nvSpPr>
        <p:spPr/>
        <p:txBody>
          <a:bodyPr/>
          <a:lstStyle/>
          <a:p>
            <a:r>
              <a:rPr lang="en-US"/>
              <a:t>10 minutes</a:t>
            </a:r>
          </a:p>
        </p:txBody>
      </p:sp>
      <p:pic>
        <p:nvPicPr>
          <p:cNvPr id="15" name="Picture Placeholder 14" descr="Two cups of coffee on wooden table">
            <a:extLst>
              <a:ext uri="{FF2B5EF4-FFF2-40B4-BE49-F238E27FC236}">
                <a16:creationId xmlns:a16="http://schemas.microsoft.com/office/drawing/2014/main" id="{15ADC90B-098D-611A-52C3-E40A8A192445}"/>
              </a:ext>
            </a:extLst>
          </p:cNvPr>
          <p:cNvPicPr>
            <a:picLocks noGrp="1" noChangeAspect="1"/>
          </p:cNvPicPr>
          <p:nvPr>
            <p:ph type="pic" sz="quarter" idx="20"/>
          </p:nvPr>
        </p:nvPicPr>
        <p:blipFill rotWithShape="1">
          <a:blip r:embed="rId3"/>
          <a:srcRect l="12800" r="12800"/>
          <a:stretch/>
        </p:blipFill>
        <p:spPr/>
      </p:pic>
      <p:sp>
        <p:nvSpPr>
          <p:cNvPr id="5" name="Slide Number Placeholder 4">
            <a:extLst>
              <a:ext uri="{FF2B5EF4-FFF2-40B4-BE49-F238E27FC236}">
                <a16:creationId xmlns:a16="http://schemas.microsoft.com/office/drawing/2014/main" id="{1C2322B4-C963-877B-0586-932F6B7BFA4D}"/>
              </a:ext>
            </a:extLst>
          </p:cNvPr>
          <p:cNvSpPr>
            <a:spLocks noGrp="1"/>
          </p:cNvSpPr>
          <p:nvPr>
            <p:ph type="sldNum" sz="quarter" idx="11"/>
          </p:nvPr>
        </p:nvSpPr>
        <p:spPr/>
        <p:txBody>
          <a:bodyPr/>
          <a:lstStyle/>
          <a:p>
            <a:fld id="{99A20822-4A49-4D36-86E3-300BA48D3F00}" type="slidenum">
              <a:rPr lang="en-US" smtClean="0"/>
              <a:pPr/>
              <a:t>49</a:t>
            </a:fld>
            <a:endParaRPr lang="en-US"/>
          </a:p>
        </p:txBody>
      </p:sp>
    </p:spTree>
    <p:extLst>
      <p:ext uri="{BB962C8B-B14F-4D97-AF65-F5344CB8AC3E}">
        <p14:creationId xmlns:p14="http://schemas.microsoft.com/office/powerpoint/2010/main" val="1435326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AAB1EF-A80B-6820-9675-20DDA82328B9}"/>
              </a:ext>
            </a:extLst>
          </p:cNvPr>
          <p:cNvSpPr>
            <a:spLocks noGrp="1"/>
          </p:cNvSpPr>
          <p:nvPr>
            <p:ph type="title"/>
          </p:nvPr>
        </p:nvSpPr>
        <p:spPr/>
        <p:txBody>
          <a:bodyPr/>
          <a:lstStyle/>
          <a:p>
            <a:r>
              <a:rPr lang="en-US"/>
              <a:t>Objectives </a:t>
            </a:r>
          </a:p>
        </p:txBody>
      </p:sp>
      <p:sp>
        <p:nvSpPr>
          <p:cNvPr id="8" name="Content Placeholder 7">
            <a:extLst>
              <a:ext uri="{FF2B5EF4-FFF2-40B4-BE49-F238E27FC236}">
                <a16:creationId xmlns:a16="http://schemas.microsoft.com/office/drawing/2014/main" id="{142EE930-0A34-0EEE-43B9-7BFD85274A5C}"/>
              </a:ext>
            </a:extLst>
          </p:cNvPr>
          <p:cNvSpPr>
            <a:spLocks noGrp="1"/>
          </p:cNvSpPr>
          <p:nvPr>
            <p:ph sz="quarter" idx="15"/>
          </p:nvPr>
        </p:nvSpPr>
        <p:spPr/>
        <p:txBody>
          <a:bodyPr/>
          <a:lstStyle/>
          <a:p>
            <a:r>
              <a:rPr lang="en-US"/>
              <a:t>Identify the requirements of IEPs from IDEA.</a:t>
            </a:r>
          </a:p>
          <a:p>
            <a:r>
              <a:rPr lang="en-US"/>
              <a:t>Explore how the requirements of the IEP connect and work with each other.</a:t>
            </a:r>
          </a:p>
          <a:p>
            <a:r>
              <a:rPr lang="en-US"/>
              <a:t>Learn and discuss about present levels of academic achievement and functional performance (PLAAFP) statements.</a:t>
            </a:r>
          </a:p>
          <a:p>
            <a:r>
              <a:rPr lang="en-US"/>
              <a:t>Learn and discuss about the statement of services and aids.</a:t>
            </a:r>
          </a:p>
          <a:p>
            <a:r>
              <a:rPr lang="en-US"/>
              <a:t>Learn and discuss about measurable annual goals.</a:t>
            </a:r>
          </a:p>
        </p:txBody>
      </p:sp>
      <p:sp>
        <p:nvSpPr>
          <p:cNvPr id="9" name="Text Placeholder 8">
            <a:extLst>
              <a:ext uri="{FF2B5EF4-FFF2-40B4-BE49-F238E27FC236}">
                <a16:creationId xmlns:a16="http://schemas.microsoft.com/office/drawing/2014/main" id="{1916CE3E-9528-CD38-E7F9-695CB3AB7199}"/>
              </a:ext>
            </a:extLst>
          </p:cNvPr>
          <p:cNvSpPr>
            <a:spLocks noGrp="1"/>
          </p:cNvSpPr>
          <p:nvPr>
            <p:ph type="body" sz="quarter" idx="16"/>
          </p:nvPr>
        </p:nvSpPr>
        <p:spPr/>
        <p:txBody>
          <a:bodyPr/>
          <a:lstStyle/>
          <a:p>
            <a:endParaRPr lang="en-US"/>
          </a:p>
        </p:txBody>
      </p:sp>
      <p:sp>
        <p:nvSpPr>
          <p:cNvPr id="6" name="Slide Number Placeholder 5">
            <a:extLst>
              <a:ext uri="{FF2B5EF4-FFF2-40B4-BE49-F238E27FC236}">
                <a16:creationId xmlns:a16="http://schemas.microsoft.com/office/drawing/2014/main" id="{0BC7C88C-F87B-A111-AC66-7B890BC6909C}"/>
              </a:ext>
            </a:extLst>
          </p:cNvPr>
          <p:cNvSpPr>
            <a:spLocks noGrp="1"/>
          </p:cNvSpPr>
          <p:nvPr>
            <p:ph type="sldNum" sz="quarter" idx="14"/>
          </p:nvPr>
        </p:nvSpPr>
        <p:spPr/>
        <p:txBody>
          <a:bodyPr/>
          <a:lstStyle/>
          <a:p>
            <a:fld id="{BABF4E83-61DB-418F-A99F-17BC9BB58EF6}" type="slidenum">
              <a:rPr lang="en-US" smtClean="0"/>
              <a:t>5</a:t>
            </a:fld>
            <a:endParaRPr lang="en-US"/>
          </a:p>
        </p:txBody>
      </p:sp>
    </p:spTree>
    <p:extLst>
      <p:ext uri="{BB962C8B-B14F-4D97-AF65-F5344CB8AC3E}">
        <p14:creationId xmlns:p14="http://schemas.microsoft.com/office/powerpoint/2010/main" val="15906720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52107D-162C-4FB3-9867-CBD820BC1E91}"/>
              </a:ext>
            </a:extLst>
          </p:cNvPr>
          <p:cNvSpPr>
            <a:spLocks noGrp="1"/>
          </p:cNvSpPr>
          <p:nvPr>
            <p:ph type="ctrTitle"/>
          </p:nvPr>
        </p:nvSpPr>
        <p:spPr/>
        <p:txBody>
          <a:bodyPr>
            <a:normAutofit/>
          </a:bodyPr>
          <a:lstStyle/>
          <a:p>
            <a:pPr marL="0" marR="0">
              <a:lnSpc>
                <a:spcPct val="100000"/>
              </a:lnSpc>
              <a:spcBef>
                <a:spcPts val="1800"/>
              </a:spcBef>
              <a:spcAft>
                <a:spcPts val="600"/>
              </a:spcAft>
            </a:pPr>
            <a:br>
              <a:rPr lang="en-US" sz="1800">
                <a:effectLst/>
                <a:latin typeface="Calibri" panose="020F0502020204030204" pitchFamily="34" charset="0"/>
                <a:ea typeface="Calibri" panose="020F0502020204030204" pitchFamily="34" charset="0"/>
                <a:cs typeface="Times New Roman" panose="02020603050405020304" pitchFamily="18" charset="0"/>
              </a:rPr>
            </a:br>
            <a:r>
              <a:rPr kumimoji="0" lang="en-US" sz="5400" b="0" i="0" u="none" strike="noStrike" kern="1200" cap="none" spc="0" normalizeH="0" baseline="0" noProof="0">
                <a:ln>
                  <a:noFill/>
                </a:ln>
                <a:solidFill>
                  <a:srgbClr val="0076BD"/>
                </a:solidFill>
                <a:effectLst/>
                <a:uLnTx/>
                <a:uFillTx/>
                <a:latin typeface="Calibri" panose="020F0502020204030204" pitchFamily="34" charset="0"/>
                <a:ea typeface="Calibri" panose="020F0502020204030204" pitchFamily="34" charset="0"/>
                <a:cs typeface="Times New Roman" panose="02020603050405020304" pitchFamily="18" charset="0"/>
              </a:rPr>
              <a:t>Statement of Services and Aids </a:t>
            </a:r>
            <a:endParaRPr lang="en-US"/>
          </a:p>
        </p:txBody>
      </p:sp>
      <p:sp>
        <p:nvSpPr>
          <p:cNvPr id="2" name="Subtitle 1">
            <a:extLst>
              <a:ext uri="{FF2B5EF4-FFF2-40B4-BE49-F238E27FC236}">
                <a16:creationId xmlns:a16="http://schemas.microsoft.com/office/drawing/2014/main" id="{F9479BED-D3D8-3C94-018C-D4A50DC35AD7}"/>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0F86FBBB-3120-47F1-90F4-4837F7B5BE03}"/>
              </a:ext>
            </a:extLst>
          </p:cNvPr>
          <p:cNvSpPr>
            <a:spLocks noGrp="1"/>
          </p:cNvSpPr>
          <p:nvPr>
            <p:ph type="sldNum" sz="quarter" idx="11"/>
          </p:nvPr>
        </p:nvSpPr>
        <p:spPr/>
        <p:txBody>
          <a:bodyPr/>
          <a:lstStyle/>
          <a:p>
            <a:fld id="{99A20822-4A49-4D36-86E3-300BA48D3F00}" type="slidenum">
              <a:rPr lang="en-US" smtClean="0"/>
              <a:pPr/>
              <a:t>50</a:t>
            </a:fld>
            <a:endParaRPr lang="en-US"/>
          </a:p>
        </p:txBody>
      </p:sp>
    </p:spTree>
    <p:extLst>
      <p:ext uri="{BB962C8B-B14F-4D97-AF65-F5344CB8AC3E}">
        <p14:creationId xmlns:p14="http://schemas.microsoft.com/office/powerpoint/2010/main" val="2651389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609011D-A72D-4016-A673-F9E76E31C6F3}"/>
              </a:ext>
            </a:extLst>
          </p:cNvPr>
          <p:cNvSpPr>
            <a:spLocks noGrp="1"/>
          </p:cNvSpPr>
          <p:nvPr>
            <p:ph type="title"/>
          </p:nvPr>
        </p:nvSpPr>
        <p:spPr/>
        <p:txBody>
          <a:bodyPr/>
          <a:lstStyle/>
          <a:p>
            <a:r>
              <a:rPr lang="en-US">
                <a:sym typeface="Arial"/>
              </a:rPr>
              <a:t>Remember!</a:t>
            </a:r>
            <a:endParaRPr lang="en-US"/>
          </a:p>
        </p:txBody>
      </p:sp>
      <p:sp>
        <p:nvSpPr>
          <p:cNvPr id="11" name="Content Placeholder 10">
            <a:extLst>
              <a:ext uri="{FF2B5EF4-FFF2-40B4-BE49-F238E27FC236}">
                <a16:creationId xmlns:a16="http://schemas.microsoft.com/office/drawing/2014/main" id="{62BBEDFA-D93F-4BE5-BEB2-FCE3F8BC726B}"/>
              </a:ext>
            </a:extLst>
          </p:cNvPr>
          <p:cNvSpPr>
            <a:spLocks noGrp="1"/>
          </p:cNvSpPr>
          <p:nvPr>
            <p:ph sz="quarter" idx="14"/>
          </p:nvPr>
        </p:nvSpPr>
        <p:spPr/>
        <p:txBody>
          <a:bodyPr/>
          <a:lstStyle/>
          <a:p>
            <a:r>
              <a:rPr lang="en-US" sz="4400" b="1" i="1"/>
              <a:t>All</a:t>
            </a:r>
            <a:r>
              <a:rPr lang="en-US" sz="4400"/>
              <a:t> students are general education students first.</a:t>
            </a:r>
          </a:p>
          <a:p>
            <a:endParaRPr lang="en-US"/>
          </a:p>
          <a:p>
            <a:r>
              <a:rPr lang="en-US" sz="4400">
                <a:sym typeface="Arial"/>
              </a:rPr>
              <a:t>Some students require special education aids and services to access and benefit from general education similarly to their peers. </a:t>
            </a:r>
          </a:p>
          <a:p>
            <a:endParaRPr lang="en-US"/>
          </a:p>
          <a:p>
            <a:endParaRPr lang="en-US"/>
          </a:p>
          <a:p>
            <a:r>
              <a:rPr lang="en-US"/>
              <a:t> </a:t>
            </a:r>
          </a:p>
        </p:txBody>
      </p:sp>
      <p:sp>
        <p:nvSpPr>
          <p:cNvPr id="4" name="Slide Number Placeholder 3">
            <a:extLst>
              <a:ext uri="{FF2B5EF4-FFF2-40B4-BE49-F238E27FC236}">
                <a16:creationId xmlns:a16="http://schemas.microsoft.com/office/drawing/2014/main" id="{FB3B4FB2-5218-42CA-BB39-FEDF8BF050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000" b="0" i="0" u="none" strike="noStrike" kern="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US" sz="1000" b="0" i="0" u="none" strike="noStrike" kern="0" cap="none" spc="0" normalizeH="0" baseline="0" noProof="0">
              <a:ln>
                <a:noFill/>
              </a:ln>
              <a:solidFill>
                <a:srgbClr val="59565A"/>
              </a:solidFill>
              <a:effectLst/>
              <a:uLnTx/>
              <a:uFillTx/>
              <a:latin typeface="Calibri"/>
              <a:cs typeface="Calibri"/>
              <a:sym typeface="Arial"/>
            </a:endParaRPr>
          </a:p>
        </p:txBody>
      </p:sp>
    </p:spTree>
    <p:extLst>
      <p:ext uri="{BB962C8B-B14F-4D97-AF65-F5344CB8AC3E}">
        <p14:creationId xmlns:p14="http://schemas.microsoft.com/office/powerpoint/2010/main" val="2423032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E75-7F6E-43FB-8FCA-6F993E43D979}"/>
              </a:ext>
            </a:extLst>
          </p:cNvPr>
          <p:cNvSpPr>
            <a:spLocks noGrp="1"/>
          </p:cNvSpPr>
          <p:nvPr>
            <p:ph type="title"/>
          </p:nvPr>
        </p:nvSpPr>
        <p:spPr>
          <a:xfrm>
            <a:off x="457200" y="136525"/>
            <a:ext cx="10515600" cy="1325563"/>
          </a:xfrm>
        </p:spPr>
        <p:txBody>
          <a:bodyPr>
            <a:normAutofit/>
          </a:bodyPr>
          <a:lstStyle/>
          <a:p>
            <a:r>
              <a:rPr lang="en-US" sz="4000" dirty="0"/>
              <a:t>What Does IDEA Say </a:t>
            </a:r>
            <a:r>
              <a:rPr lang="en-US" dirty="0"/>
              <a:t>A</a:t>
            </a:r>
            <a:r>
              <a:rPr lang="en-US" sz="4000" dirty="0"/>
              <a:t>bout the </a:t>
            </a:r>
            <a:r>
              <a:rPr lang="en-US" dirty="0"/>
              <a:t>S</a:t>
            </a:r>
            <a:r>
              <a:rPr lang="en-US" sz="4000" dirty="0"/>
              <a:t>tatement of Services and Aids?</a:t>
            </a:r>
          </a:p>
        </p:txBody>
      </p:sp>
      <p:sp>
        <p:nvSpPr>
          <p:cNvPr id="3" name="Content Placeholder 2">
            <a:extLst>
              <a:ext uri="{FF2B5EF4-FFF2-40B4-BE49-F238E27FC236}">
                <a16:creationId xmlns:a16="http://schemas.microsoft.com/office/drawing/2014/main" id="{8F278D10-9EB7-4367-B8B4-E3178CA015C3}"/>
              </a:ext>
            </a:extLst>
          </p:cNvPr>
          <p:cNvSpPr>
            <a:spLocks noGrp="1"/>
          </p:cNvSpPr>
          <p:nvPr>
            <p:ph sz="quarter" idx="15"/>
          </p:nvPr>
        </p:nvSpPr>
        <p:spPr>
          <a:xfrm>
            <a:off x="457200" y="1672006"/>
            <a:ext cx="6629400" cy="4846320"/>
          </a:xfrm>
        </p:spPr>
        <p:txBody>
          <a:bodyPr vert="horz" lIns="0" tIns="0" rIns="0" bIns="0" rtlCol="0" anchor="t">
            <a:normAutofit/>
          </a:bodyPr>
          <a:lstStyle/>
          <a:p>
            <a:pPr marL="0" indent="0" fontAlgn="base">
              <a:lnSpc>
                <a:spcPct val="110000"/>
              </a:lnSpc>
              <a:buNone/>
            </a:pPr>
            <a:r>
              <a:rPr lang="en-US" sz="2400"/>
              <a:t>According to IDEA, Section 300.320 (a), each child’s IEP must contain the following:</a:t>
            </a:r>
          </a:p>
          <a:p>
            <a:pPr marL="0" indent="0" fontAlgn="base">
              <a:lnSpc>
                <a:spcPct val="110000"/>
              </a:lnSpc>
              <a:spcBef>
                <a:spcPts val="0"/>
              </a:spcBef>
              <a:buNone/>
            </a:pPr>
            <a:endParaRPr lang="en-US" sz="2400"/>
          </a:p>
          <a:p>
            <a:pPr marL="0" indent="0" fontAlgn="base">
              <a:lnSpc>
                <a:spcPct val="110000"/>
              </a:lnSpc>
              <a:spcBef>
                <a:spcPts val="0"/>
              </a:spcBef>
              <a:buNone/>
            </a:pPr>
            <a:r>
              <a:rPr lang="en-US" sz="2400"/>
              <a:t>“(4) A statement of the </a:t>
            </a:r>
            <a:r>
              <a:rPr lang="en-US" sz="2400" b="1"/>
              <a:t>special education </a:t>
            </a:r>
            <a:r>
              <a:rPr lang="en-US" sz="2400"/>
              <a:t>and </a:t>
            </a:r>
            <a:r>
              <a:rPr lang="en-US" sz="2400" b="1"/>
              <a:t>related services </a:t>
            </a:r>
            <a:r>
              <a:rPr lang="en-US" sz="2400"/>
              <a:t>and </a:t>
            </a:r>
            <a:r>
              <a:rPr lang="en-US" sz="2400" b="1"/>
              <a:t>supplementary aids and services</a:t>
            </a:r>
            <a:r>
              <a:rPr lang="en-US" sz="2400"/>
              <a:t>, based on peer-reviewed research to the extent practicable, to be provided to the child, or on behalf of the child, and a statement of the </a:t>
            </a:r>
            <a:r>
              <a:rPr lang="en-US" sz="2400" b="1"/>
              <a:t>program modifications or supports</a:t>
            </a:r>
            <a:r>
              <a:rPr lang="en-US" sz="2400"/>
              <a:t> for school personnel that will be provided to enable the child—… </a:t>
            </a:r>
            <a:r>
              <a:rPr lang="en-US" sz="2400">
                <a:sym typeface="Symbol" panose="05050102010706020507" pitchFamily="18" charset="2"/>
              </a:rPr>
              <a:t></a:t>
            </a:r>
            <a:r>
              <a:rPr lang="en-US" sz="2400"/>
              <a:t>	</a:t>
            </a:r>
          </a:p>
        </p:txBody>
      </p:sp>
      <p:pic>
        <p:nvPicPr>
          <p:cNvPr id="8" name="Picture 7" descr="image of IEP Tip Sheet, Overview of the Statement of Services and Aids">
            <a:extLst>
              <a:ext uri="{FF2B5EF4-FFF2-40B4-BE49-F238E27FC236}">
                <a16:creationId xmlns:a16="http://schemas.microsoft.com/office/drawing/2014/main" id="{59ABF27F-45C0-4217-ADFC-0DD3610C481D}"/>
              </a:ext>
            </a:extLst>
          </p:cNvPr>
          <p:cNvPicPr>
            <a:picLocks noChangeAspect="1"/>
          </p:cNvPicPr>
          <p:nvPr/>
        </p:nvPicPr>
        <p:blipFill>
          <a:blip r:embed="rId3"/>
          <a:stretch>
            <a:fillRect/>
          </a:stretch>
        </p:blipFill>
        <p:spPr>
          <a:xfrm>
            <a:off x="8163889" y="1107996"/>
            <a:ext cx="3829247" cy="4959605"/>
          </a:xfrm>
          <a:prstGeom prst="rect">
            <a:avLst/>
          </a:prstGeom>
        </p:spPr>
      </p:pic>
      <p:sp>
        <p:nvSpPr>
          <p:cNvPr id="4" name="Text Placeholder 3">
            <a:extLst>
              <a:ext uri="{FF2B5EF4-FFF2-40B4-BE49-F238E27FC236}">
                <a16:creationId xmlns:a16="http://schemas.microsoft.com/office/drawing/2014/main" id="{1DDA9F9A-5E1B-4FFB-8372-C3E1487404D8}"/>
              </a:ext>
            </a:extLst>
          </p:cNvPr>
          <p:cNvSpPr>
            <a:spLocks noGrp="1"/>
          </p:cNvSpPr>
          <p:nvPr>
            <p:ph type="body" sz="quarter" idx="16"/>
          </p:nvPr>
        </p:nvSpPr>
        <p:spPr/>
        <p:txBody>
          <a:bodyPr/>
          <a:lstStyle/>
          <a:p>
            <a:r>
              <a:rPr lang="en-US"/>
              <a:t>IDEA, Sec. 300.320(a)(4), emphasis added</a:t>
            </a:r>
          </a:p>
        </p:txBody>
      </p:sp>
      <p:sp>
        <p:nvSpPr>
          <p:cNvPr id="5" name="Slide Number Placeholder 4">
            <a:extLst>
              <a:ext uri="{FF2B5EF4-FFF2-40B4-BE49-F238E27FC236}">
                <a16:creationId xmlns:a16="http://schemas.microsoft.com/office/drawing/2014/main" id="{61C3F690-439C-40B8-A764-454B806BEE32}"/>
              </a:ext>
            </a:extLst>
          </p:cNvPr>
          <p:cNvSpPr>
            <a:spLocks noGrp="1"/>
          </p:cNvSpPr>
          <p:nvPr>
            <p:ph type="sldNum" sz="quarter" idx="14"/>
          </p:nvPr>
        </p:nvSpPr>
        <p:spPr/>
        <p:txBody>
          <a:bodyPr/>
          <a:lstStyle/>
          <a:p>
            <a:fld id="{99A20822-4A49-4D36-86E3-300BA48D3F00}" type="slidenum">
              <a:rPr lang="en-US" smtClean="0"/>
              <a:pPr/>
              <a:t>52</a:t>
            </a:fld>
            <a:endParaRPr lang="en-US"/>
          </a:p>
        </p:txBody>
      </p:sp>
      <p:sp>
        <p:nvSpPr>
          <p:cNvPr id="9" name="Arrow: Right 8">
            <a:extLst>
              <a:ext uri="{FF2B5EF4-FFF2-40B4-BE49-F238E27FC236}">
                <a16:creationId xmlns:a16="http://schemas.microsoft.com/office/drawing/2014/main" id="{17774E4B-A4BF-4720-83FD-59C76967F3D3}"/>
              </a:ext>
              <a:ext uri="{C183D7F6-B498-43B3-948B-1728B52AA6E4}">
                <adec:decorative xmlns:adec="http://schemas.microsoft.com/office/drawing/2017/decorative" val="1"/>
              </a:ext>
            </a:extLst>
          </p:cNvPr>
          <p:cNvSpPr/>
          <p:nvPr/>
        </p:nvSpPr>
        <p:spPr>
          <a:xfrm>
            <a:off x="7184571" y="2645229"/>
            <a:ext cx="816429" cy="674914"/>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Tree>
    <p:extLst>
      <p:ext uri="{BB962C8B-B14F-4D97-AF65-F5344CB8AC3E}">
        <p14:creationId xmlns:p14="http://schemas.microsoft.com/office/powerpoint/2010/main" val="4025660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E75-7F6E-43FB-8FCA-6F993E43D979}"/>
              </a:ext>
            </a:extLst>
          </p:cNvPr>
          <p:cNvSpPr>
            <a:spLocks noGrp="1"/>
          </p:cNvSpPr>
          <p:nvPr>
            <p:ph type="title"/>
          </p:nvPr>
        </p:nvSpPr>
        <p:spPr/>
        <p:txBody>
          <a:bodyPr/>
          <a:lstStyle/>
          <a:p>
            <a:r>
              <a:rPr lang="en-US" sz="4000" dirty="0"/>
              <a:t>What Does IDEA Say </a:t>
            </a:r>
            <a:r>
              <a:rPr lang="en-US" dirty="0"/>
              <a:t>A</a:t>
            </a:r>
            <a:r>
              <a:rPr lang="en-US" sz="4000" dirty="0"/>
              <a:t>bout the </a:t>
            </a:r>
            <a:r>
              <a:rPr lang="en-US" dirty="0"/>
              <a:t>S</a:t>
            </a:r>
            <a:r>
              <a:rPr lang="en-US" sz="4000" dirty="0"/>
              <a:t>tatement of Services and Aids? Cont.</a:t>
            </a:r>
            <a:endParaRPr lang="en-US" dirty="0"/>
          </a:p>
        </p:txBody>
      </p:sp>
      <p:sp>
        <p:nvSpPr>
          <p:cNvPr id="3" name="Content Placeholder 2">
            <a:extLst>
              <a:ext uri="{FF2B5EF4-FFF2-40B4-BE49-F238E27FC236}">
                <a16:creationId xmlns:a16="http://schemas.microsoft.com/office/drawing/2014/main" id="{8F278D10-9EB7-4367-B8B4-E3178CA015C3}"/>
              </a:ext>
            </a:extLst>
          </p:cNvPr>
          <p:cNvSpPr>
            <a:spLocks noGrp="1"/>
          </p:cNvSpPr>
          <p:nvPr>
            <p:ph sz="half" idx="1"/>
          </p:nvPr>
        </p:nvSpPr>
        <p:spPr/>
        <p:txBody>
          <a:bodyPr vert="horz" lIns="0" tIns="0" rIns="0" bIns="0" rtlCol="0" anchor="t">
            <a:normAutofit fontScale="92500" lnSpcReduction="20000"/>
          </a:bodyPr>
          <a:lstStyle/>
          <a:p>
            <a:pPr marL="0" indent="0" fontAlgn="base">
              <a:lnSpc>
                <a:spcPct val="110000"/>
              </a:lnSpc>
              <a:spcBef>
                <a:spcPts val="0"/>
              </a:spcBef>
              <a:buNone/>
            </a:pPr>
            <a:r>
              <a:rPr lang="en-US">
                <a:solidFill>
                  <a:schemeClr val="tx1"/>
                </a:solidFill>
              </a:rPr>
              <a:t>“(</a:t>
            </a:r>
            <a:r>
              <a:rPr lang="en-US" err="1">
                <a:solidFill>
                  <a:schemeClr val="tx1"/>
                </a:solidFill>
              </a:rPr>
              <a:t>i</a:t>
            </a:r>
            <a:r>
              <a:rPr lang="en-US">
                <a:solidFill>
                  <a:schemeClr val="tx1"/>
                </a:solidFill>
              </a:rPr>
              <a:t>) To </a:t>
            </a:r>
            <a:r>
              <a:rPr lang="en-US" b="1">
                <a:solidFill>
                  <a:schemeClr val="tx1"/>
                </a:solidFill>
              </a:rPr>
              <a:t>advance appropriately </a:t>
            </a:r>
            <a:r>
              <a:rPr lang="en-US">
                <a:solidFill>
                  <a:schemeClr val="tx1"/>
                </a:solidFill>
              </a:rPr>
              <a:t>toward attaining the </a:t>
            </a:r>
            <a:r>
              <a:rPr lang="en-US" b="1">
                <a:solidFill>
                  <a:schemeClr val="tx1"/>
                </a:solidFill>
              </a:rPr>
              <a:t>annual goals</a:t>
            </a:r>
            <a:r>
              <a:rPr lang="en-US">
                <a:solidFill>
                  <a:schemeClr val="tx1"/>
                </a:solidFill>
              </a:rPr>
              <a:t>; </a:t>
            </a:r>
          </a:p>
          <a:p>
            <a:pPr marL="0" indent="0" fontAlgn="base">
              <a:lnSpc>
                <a:spcPct val="110000"/>
              </a:lnSpc>
              <a:spcBef>
                <a:spcPts val="0"/>
              </a:spcBef>
              <a:buNone/>
            </a:pPr>
            <a:r>
              <a:rPr lang="en-US">
                <a:solidFill>
                  <a:schemeClr val="tx1"/>
                </a:solidFill>
              </a:rPr>
              <a:t>(ii) To be </a:t>
            </a:r>
            <a:r>
              <a:rPr lang="en-US" b="1">
                <a:solidFill>
                  <a:schemeClr val="tx1"/>
                </a:solidFill>
              </a:rPr>
              <a:t>involved in and make progress in </a:t>
            </a:r>
            <a:r>
              <a:rPr lang="en-US">
                <a:solidFill>
                  <a:schemeClr val="tx1"/>
                </a:solidFill>
              </a:rPr>
              <a:t>the </a:t>
            </a:r>
            <a:r>
              <a:rPr lang="en-US" b="1">
                <a:solidFill>
                  <a:schemeClr val="tx1"/>
                </a:solidFill>
              </a:rPr>
              <a:t>general education curriculum </a:t>
            </a:r>
            <a:r>
              <a:rPr lang="en-US">
                <a:solidFill>
                  <a:schemeClr val="tx1"/>
                </a:solidFill>
              </a:rPr>
              <a:t>in accordance with paragraph (a)(1) of this section, and to </a:t>
            </a:r>
            <a:r>
              <a:rPr lang="en-US" b="1">
                <a:solidFill>
                  <a:schemeClr val="tx1"/>
                </a:solidFill>
              </a:rPr>
              <a:t>participate in extracurricular</a:t>
            </a:r>
            <a:r>
              <a:rPr lang="en-US">
                <a:solidFill>
                  <a:schemeClr val="tx1"/>
                </a:solidFill>
              </a:rPr>
              <a:t> and other </a:t>
            </a:r>
            <a:r>
              <a:rPr lang="en-US" b="1">
                <a:solidFill>
                  <a:schemeClr val="tx1"/>
                </a:solidFill>
              </a:rPr>
              <a:t>nonacademic activities</a:t>
            </a:r>
            <a:r>
              <a:rPr lang="en-US">
                <a:solidFill>
                  <a:schemeClr val="tx1"/>
                </a:solidFill>
              </a:rPr>
              <a:t>; and </a:t>
            </a:r>
          </a:p>
          <a:p>
            <a:pPr marL="0" indent="0" fontAlgn="base">
              <a:lnSpc>
                <a:spcPct val="110000"/>
              </a:lnSpc>
              <a:spcBef>
                <a:spcPts val="0"/>
              </a:spcBef>
              <a:buNone/>
            </a:pPr>
            <a:r>
              <a:rPr lang="en-US">
                <a:solidFill>
                  <a:schemeClr val="tx1"/>
                </a:solidFill>
              </a:rPr>
              <a:t>(iii) To be </a:t>
            </a:r>
            <a:r>
              <a:rPr lang="en-US" b="1">
                <a:solidFill>
                  <a:schemeClr val="tx1"/>
                </a:solidFill>
              </a:rPr>
              <a:t>educated and participate with </a:t>
            </a:r>
            <a:r>
              <a:rPr lang="en-US">
                <a:solidFill>
                  <a:schemeClr val="tx1"/>
                </a:solidFill>
              </a:rPr>
              <a:t>other </a:t>
            </a:r>
            <a:r>
              <a:rPr lang="en-US" b="1">
                <a:solidFill>
                  <a:schemeClr val="tx1"/>
                </a:solidFill>
              </a:rPr>
              <a:t>children with disabilities and nondisabled children </a:t>
            </a:r>
            <a:r>
              <a:rPr lang="en-US">
                <a:solidFill>
                  <a:schemeClr val="tx1"/>
                </a:solidFill>
              </a:rPr>
              <a:t>in the activities described in this section.” [emphasis added]</a:t>
            </a:r>
          </a:p>
        </p:txBody>
      </p:sp>
      <p:pic>
        <p:nvPicPr>
          <p:cNvPr id="7" name="Content Placeholder 6" descr="image of IEP Tip Sheet, Overview of the Statement of Services and Aids">
            <a:extLst>
              <a:ext uri="{FF2B5EF4-FFF2-40B4-BE49-F238E27FC236}">
                <a16:creationId xmlns:a16="http://schemas.microsoft.com/office/drawing/2014/main" id="{1F07AF58-8C9D-536B-95A8-36534A08951D}"/>
              </a:ext>
            </a:extLst>
          </p:cNvPr>
          <p:cNvPicPr>
            <a:picLocks noGrp="1" noChangeAspect="1"/>
          </p:cNvPicPr>
          <p:nvPr>
            <p:ph sz="half" idx="2"/>
          </p:nvPr>
        </p:nvPicPr>
        <p:blipFill>
          <a:blip r:embed="rId3"/>
          <a:stretch>
            <a:fillRect/>
          </a:stretch>
        </p:blipFill>
        <p:spPr>
          <a:xfrm>
            <a:off x="7140431" y="914400"/>
            <a:ext cx="4023934" cy="5211763"/>
          </a:xfrm>
          <a:prstGeom prst="rect">
            <a:avLst/>
          </a:prstGeom>
        </p:spPr>
      </p:pic>
      <p:sp>
        <p:nvSpPr>
          <p:cNvPr id="4" name="Text Placeholder 3">
            <a:extLst>
              <a:ext uri="{FF2B5EF4-FFF2-40B4-BE49-F238E27FC236}">
                <a16:creationId xmlns:a16="http://schemas.microsoft.com/office/drawing/2014/main" id="{1DDA9F9A-5E1B-4FFB-8372-C3E1487404D8}"/>
              </a:ext>
            </a:extLst>
          </p:cNvPr>
          <p:cNvSpPr>
            <a:spLocks noGrp="1"/>
          </p:cNvSpPr>
          <p:nvPr>
            <p:ph type="body" sz="quarter" idx="16"/>
          </p:nvPr>
        </p:nvSpPr>
        <p:spPr/>
        <p:txBody>
          <a:bodyPr/>
          <a:lstStyle/>
          <a:p>
            <a:r>
              <a:rPr lang="en-US"/>
              <a:t>IDEA, Sec. 300.320(a)(4), emphasis added</a:t>
            </a:r>
          </a:p>
        </p:txBody>
      </p:sp>
      <p:sp>
        <p:nvSpPr>
          <p:cNvPr id="5" name="Slide Number Placeholder 4">
            <a:extLst>
              <a:ext uri="{FF2B5EF4-FFF2-40B4-BE49-F238E27FC236}">
                <a16:creationId xmlns:a16="http://schemas.microsoft.com/office/drawing/2014/main" id="{61C3F690-439C-40B8-A764-454B806BEE32}"/>
              </a:ext>
            </a:extLst>
          </p:cNvPr>
          <p:cNvSpPr>
            <a:spLocks noGrp="1"/>
          </p:cNvSpPr>
          <p:nvPr>
            <p:ph type="sldNum" sz="quarter" idx="12"/>
          </p:nvPr>
        </p:nvSpPr>
        <p:spPr/>
        <p:txBody>
          <a:bodyPr/>
          <a:lstStyle/>
          <a:p>
            <a:fld id="{99A20822-4A49-4D36-86E3-300BA48D3F00}" type="slidenum">
              <a:rPr lang="en-US" smtClean="0"/>
              <a:pPr/>
              <a:t>53</a:t>
            </a:fld>
            <a:endParaRPr lang="en-US"/>
          </a:p>
        </p:txBody>
      </p:sp>
    </p:spTree>
    <p:extLst>
      <p:ext uri="{BB962C8B-B14F-4D97-AF65-F5344CB8AC3E}">
        <p14:creationId xmlns:p14="http://schemas.microsoft.com/office/powerpoint/2010/main" val="801097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E76ED-912A-4437-A249-5D05B9E6F501}"/>
              </a:ext>
            </a:extLst>
          </p:cNvPr>
          <p:cNvSpPr>
            <a:spLocks noGrp="1"/>
          </p:cNvSpPr>
          <p:nvPr>
            <p:ph type="title"/>
          </p:nvPr>
        </p:nvSpPr>
        <p:spPr/>
        <p:txBody>
          <a:bodyPr/>
          <a:lstStyle/>
          <a:p>
            <a:r>
              <a:rPr lang="en-US"/>
              <a:t>Let’s break down the statement of services and aids</a:t>
            </a:r>
          </a:p>
        </p:txBody>
      </p:sp>
      <p:pic>
        <p:nvPicPr>
          <p:cNvPr id="14" name="Picture 13" descr="Special Education">
            <a:extLst>
              <a:ext uri="{FF2B5EF4-FFF2-40B4-BE49-F238E27FC236}">
                <a16:creationId xmlns:a16="http://schemas.microsoft.com/office/drawing/2014/main" id="{97FEE340-7246-446B-AE9E-94ED5A8FC41B}"/>
              </a:ext>
            </a:extLst>
          </p:cNvPr>
          <p:cNvPicPr>
            <a:picLocks noChangeAspect="1"/>
          </p:cNvPicPr>
          <p:nvPr/>
        </p:nvPicPr>
        <p:blipFill>
          <a:blip r:embed="rId2"/>
          <a:stretch>
            <a:fillRect/>
          </a:stretch>
        </p:blipFill>
        <p:spPr>
          <a:xfrm>
            <a:off x="2937818" y="1276124"/>
            <a:ext cx="2670350" cy="2383801"/>
          </a:xfrm>
          <a:prstGeom prst="rect">
            <a:avLst/>
          </a:prstGeom>
          <a:ln>
            <a:solidFill>
              <a:schemeClr val="accent1"/>
            </a:solidFill>
          </a:ln>
        </p:spPr>
      </p:pic>
      <p:pic>
        <p:nvPicPr>
          <p:cNvPr id="9" name="Picture 8" descr="Related Services">
            <a:extLst>
              <a:ext uri="{FF2B5EF4-FFF2-40B4-BE49-F238E27FC236}">
                <a16:creationId xmlns:a16="http://schemas.microsoft.com/office/drawing/2014/main" id="{054FFCA3-703F-4901-9F96-118B334AA84A}"/>
              </a:ext>
            </a:extLst>
          </p:cNvPr>
          <p:cNvPicPr>
            <a:picLocks noChangeAspect="1"/>
          </p:cNvPicPr>
          <p:nvPr/>
        </p:nvPicPr>
        <p:blipFill>
          <a:blip r:embed="rId3"/>
          <a:stretch>
            <a:fillRect/>
          </a:stretch>
        </p:blipFill>
        <p:spPr>
          <a:xfrm>
            <a:off x="5623049" y="1266917"/>
            <a:ext cx="2985140" cy="2393008"/>
          </a:xfrm>
          <a:prstGeom prst="rect">
            <a:avLst/>
          </a:prstGeom>
          <a:ln>
            <a:solidFill>
              <a:schemeClr val="accent1"/>
            </a:solidFill>
          </a:ln>
        </p:spPr>
      </p:pic>
      <p:pic>
        <p:nvPicPr>
          <p:cNvPr id="11" name="Picture 10" descr="Supplementary Aids and Services">
            <a:extLst>
              <a:ext uri="{FF2B5EF4-FFF2-40B4-BE49-F238E27FC236}">
                <a16:creationId xmlns:a16="http://schemas.microsoft.com/office/drawing/2014/main" id="{CB7B8A81-21F3-4F38-A341-95871469659A}"/>
              </a:ext>
            </a:extLst>
          </p:cNvPr>
          <p:cNvPicPr>
            <a:picLocks noChangeAspect="1"/>
          </p:cNvPicPr>
          <p:nvPr/>
        </p:nvPicPr>
        <p:blipFill>
          <a:blip r:embed="rId4"/>
          <a:stretch>
            <a:fillRect/>
          </a:stretch>
        </p:blipFill>
        <p:spPr>
          <a:xfrm>
            <a:off x="2937818" y="3417912"/>
            <a:ext cx="2670350" cy="2540440"/>
          </a:xfrm>
          <a:prstGeom prst="rect">
            <a:avLst/>
          </a:prstGeom>
          <a:ln>
            <a:solidFill>
              <a:schemeClr val="accent1"/>
            </a:solidFill>
          </a:ln>
        </p:spPr>
      </p:pic>
      <p:pic>
        <p:nvPicPr>
          <p:cNvPr id="13" name="Picture 12" descr="Program Modifications and Supports">
            <a:extLst>
              <a:ext uri="{FF2B5EF4-FFF2-40B4-BE49-F238E27FC236}">
                <a16:creationId xmlns:a16="http://schemas.microsoft.com/office/drawing/2014/main" id="{3D6E7EDC-4811-47B2-91E6-AE6828ABB3D2}"/>
              </a:ext>
            </a:extLst>
          </p:cNvPr>
          <p:cNvPicPr>
            <a:picLocks noChangeAspect="1"/>
          </p:cNvPicPr>
          <p:nvPr/>
        </p:nvPicPr>
        <p:blipFill>
          <a:blip r:embed="rId5"/>
          <a:stretch>
            <a:fillRect/>
          </a:stretch>
        </p:blipFill>
        <p:spPr>
          <a:xfrm>
            <a:off x="5608168" y="3678341"/>
            <a:ext cx="3000021" cy="2289219"/>
          </a:xfrm>
          <a:prstGeom prst="rect">
            <a:avLst/>
          </a:prstGeom>
          <a:ln>
            <a:solidFill>
              <a:schemeClr val="accent1"/>
            </a:solidFill>
          </a:ln>
        </p:spPr>
      </p:pic>
      <p:sp>
        <p:nvSpPr>
          <p:cNvPr id="4" name="Text Placeholder 3">
            <a:extLst>
              <a:ext uri="{FF2B5EF4-FFF2-40B4-BE49-F238E27FC236}">
                <a16:creationId xmlns:a16="http://schemas.microsoft.com/office/drawing/2014/main" id="{29AD6A8A-F0D3-4F4C-8428-92EEBD2C5173}"/>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58084FB2-208D-490B-A2E2-6FEEE25D2201}"/>
              </a:ext>
            </a:extLst>
          </p:cNvPr>
          <p:cNvSpPr>
            <a:spLocks noGrp="1"/>
          </p:cNvSpPr>
          <p:nvPr>
            <p:ph type="sldNum" sz="quarter" idx="14"/>
          </p:nvPr>
        </p:nvSpPr>
        <p:spPr/>
        <p:txBody>
          <a:bodyPr/>
          <a:lstStyle/>
          <a:p>
            <a:fld id="{99A20822-4A49-4D36-86E3-300BA48D3F00}" type="slidenum">
              <a:rPr lang="en-US" smtClean="0"/>
              <a:pPr/>
              <a:t>54</a:t>
            </a:fld>
            <a:endParaRPr lang="en-US"/>
          </a:p>
        </p:txBody>
      </p:sp>
    </p:spTree>
    <p:extLst>
      <p:ext uri="{BB962C8B-B14F-4D97-AF65-F5344CB8AC3E}">
        <p14:creationId xmlns:p14="http://schemas.microsoft.com/office/powerpoint/2010/main" val="3589595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6789-7BE7-4814-9AFA-EE376F851BEE}"/>
              </a:ext>
            </a:extLst>
          </p:cNvPr>
          <p:cNvSpPr>
            <a:spLocks noGrp="1"/>
          </p:cNvSpPr>
          <p:nvPr>
            <p:ph type="title"/>
          </p:nvPr>
        </p:nvSpPr>
        <p:spPr/>
        <p:txBody>
          <a:bodyPr/>
          <a:lstStyle/>
          <a:p>
            <a:r>
              <a:rPr lang="en-US"/>
              <a:t>Special Education = SDI</a:t>
            </a:r>
          </a:p>
        </p:txBody>
      </p:sp>
      <p:sp>
        <p:nvSpPr>
          <p:cNvPr id="3" name="Content Placeholder 2">
            <a:extLst>
              <a:ext uri="{FF2B5EF4-FFF2-40B4-BE49-F238E27FC236}">
                <a16:creationId xmlns:a16="http://schemas.microsoft.com/office/drawing/2014/main" id="{FCDB165D-5E6A-4E36-BE9A-C12FA27D5E53}"/>
              </a:ext>
            </a:extLst>
          </p:cNvPr>
          <p:cNvSpPr>
            <a:spLocks noGrp="1"/>
          </p:cNvSpPr>
          <p:nvPr>
            <p:ph sz="quarter" idx="18"/>
          </p:nvPr>
        </p:nvSpPr>
        <p:spPr>
          <a:xfrm>
            <a:off x="457200" y="1280160"/>
            <a:ext cx="6515100" cy="4846320"/>
          </a:xfrm>
        </p:spPr>
        <p:txBody>
          <a:bodyPr>
            <a:normAutofit lnSpcReduction="10000"/>
          </a:bodyPr>
          <a:lstStyle/>
          <a:p>
            <a:pPr marL="0" indent="0" algn="l">
              <a:buNone/>
            </a:pPr>
            <a:r>
              <a:rPr lang="en-US" sz="2800" b="0" i="0" u="none" strike="noStrike">
                <a:solidFill>
                  <a:schemeClr val="tx1"/>
                </a:solidFill>
                <a:effectLst/>
              </a:rPr>
              <a:t>(3)</a:t>
            </a:r>
            <a:r>
              <a:rPr lang="en-US" sz="2800" b="0" i="0">
                <a:solidFill>
                  <a:schemeClr val="tx1"/>
                </a:solidFill>
                <a:effectLst/>
              </a:rPr>
              <a:t> Specially designed instruction means adapting, as appropriate to the needs of an eligible child under this part, the content, methodology, or delivery of instruction—</a:t>
            </a:r>
          </a:p>
          <a:p>
            <a:pPr marL="320040" lvl="1" indent="0">
              <a:buNone/>
            </a:pPr>
            <a:r>
              <a:rPr lang="en-US" sz="2800" b="0" i="0" u="none" strike="noStrike">
                <a:solidFill>
                  <a:schemeClr val="tx1"/>
                </a:solidFill>
                <a:effectLst/>
              </a:rPr>
              <a:t>(</a:t>
            </a:r>
            <a:r>
              <a:rPr lang="en-US" sz="2800" b="0" i="0" u="none" strike="noStrike" err="1">
                <a:solidFill>
                  <a:schemeClr val="tx1"/>
                </a:solidFill>
                <a:effectLst/>
              </a:rPr>
              <a:t>i</a:t>
            </a:r>
            <a:r>
              <a:rPr lang="en-US" sz="2800" b="0" i="0" u="none" strike="noStrike">
                <a:solidFill>
                  <a:schemeClr val="tx1"/>
                </a:solidFill>
                <a:effectLst/>
              </a:rPr>
              <a:t>)</a:t>
            </a:r>
            <a:r>
              <a:rPr lang="en-US" sz="2800" b="0" i="0">
                <a:solidFill>
                  <a:schemeClr val="tx1"/>
                </a:solidFill>
                <a:effectLst/>
              </a:rPr>
              <a:t> To </a:t>
            </a:r>
            <a:r>
              <a:rPr lang="en-US" sz="2800" b="1" i="0">
                <a:solidFill>
                  <a:schemeClr val="tx1"/>
                </a:solidFill>
                <a:effectLst/>
              </a:rPr>
              <a:t>address the unique needs </a:t>
            </a:r>
            <a:r>
              <a:rPr lang="en-US" sz="2800" b="0" i="0">
                <a:solidFill>
                  <a:schemeClr val="tx1"/>
                </a:solidFill>
                <a:effectLst/>
              </a:rPr>
              <a:t>of the child that result from the child’s disability; and</a:t>
            </a:r>
          </a:p>
          <a:p>
            <a:pPr marL="320040" lvl="1" indent="0">
              <a:buNone/>
            </a:pPr>
            <a:r>
              <a:rPr lang="en-US" sz="2800" b="0" i="0" u="none" strike="noStrike">
                <a:solidFill>
                  <a:schemeClr val="tx1"/>
                </a:solidFill>
                <a:effectLst/>
              </a:rPr>
              <a:t>(ii)</a:t>
            </a:r>
            <a:r>
              <a:rPr lang="en-US" sz="2800" b="0" i="0">
                <a:solidFill>
                  <a:schemeClr val="tx1"/>
                </a:solidFill>
                <a:effectLst/>
              </a:rPr>
              <a:t> To </a:t>
            </a:r>
            <a:r>
              <a:rPr lang="en-US" sz="2800" b="1" i="0">
                <a:solidFill>
                  <a:schemeClr val="tx1"/>
                </a:solidFill>
                <a:effectLst/>
              </a:rPr>
              <a:t>ensure access of the child to the general curriculum, so that the child can meet the educational standards </a:t>
            </a:r>
            <a:r>
              <a:rPr lang="en-US" sz="2800" b="0" i="0">
                <a:solidFill>
                  <a:schemeClr val="tx1"/>
                </a:solidFill>
                <a:effectLst/>
              </a:rPr>
              <a:t>within the jurisdiction of the public agency that apply to all children. </a:t>
            </a:r>
            <a:endParaRPr lang="en-US" b="0" i="0" u="sng">
              <a:solidFill>
                <a:srgbClr val="316194"/>
              </a:solidFill>
              <a:effectLst/>
            </a:endParaRPr>
          </a:p>
        </p:txBody>
      </p:sp>
      <p:pic>
        <p:nvPicPr>
          <p:cNvPr id="7" name="Content Placeholder 6" descr="SDI tip sheet screenshot&#10;">
            <a:extLst>
              <a:ext uri="{FF2B5EF4-FFF2-40B4-BE49-F238E27FC236}">
                <a16:creationId xmlns:a16="http://schemas.microsoft.com/office/drawing/2014/main" id="{BEE61B0A-E01C-BD09-78C8-8B4766627DA6}"/>
              </a:ext>
            </a:extLst>
          </p:cNvPr>
          <p:cNvPicPr>
            <a:picLocks noGrp="1" noChangeAspect="1"/>
          </p:cNvPicPr>
          <p:nvPr>
            <p:ph sz="quarter" idx="19"/>
          </p:nvPr>
        </p:nvPicPr>
        <p:blipFill>
          <a:blip r:embed="rId3"/>
          <a:stretch>
            <a:fillRect/>
          </a:stretch>
        </p:blipFill>
        <p:spPr>
          <a:xfrm>
            <a:off x="7225070" y="1279525"/>
            <a:ext cx="3572748" cy="4846638"/>
          </a:xfrm>
          <a:prstGeom prst="rect">
            <a:avLst/>
          </a:prstGeom>
          <a:ln>
            <a:solidFill>
              <a:schemeClr val="accent3">
                <a:lumMod val="75000"/>
              </a:schemeClr>
            </a:solidFill>
          </a:ln>
        </p:spPr>
      </p:pic>
      <p:sp>
        <p:nvSpPr>
          <p:cNvPr id="4" name="Text Placeholder 3">
            <a:extLst>
              <a:ext uri="{FF2B5EF4-FFF2-40B4-BE49-F238E27FC236}">
                <a16:creationId xmlns:a16="http://schemas.microsoft.com/office/drawing/2014/main" id="{28C623E9-7906-40A1-8651-225939D55489}"/>
              </a:ext>
            </a:extLst>
          </p:cNvPr>
          <p:cNvSpPr>
            <a:spLocks noGrp="1"/>
          </p:cNvSpPr>
          <p:nvPr>
            <p:ph type="body" sz="quarter" idx="16"/>
          </p:nvPr>
        </p:nvSpPr>
        <p:spPr/>
        <p:txBody>
          <a:bodyPr/>
          <a:lstStyle/>
          <a:p>
            <a:r>
              <a:rPr lang="en-US" sz="1100"/>
              <a:t>IDEA, Sec. 300.39, emphasis added</a:t>
            </a:r>
          </a:p>
        </p:txBody>
      </p:sp>
    </p:spTree>
    <p:extLst>
      <p:ext uri="{BB962C8B-B14F-4D97-AF65-F5344CB8AC3E}">
        <p14:creationId xmlns:p14="http://schemas.microsoft.com/office/powerpoint/2010/main" val="24917354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95C6-0CB5-4939-BCA1-3707AE9019A9}"/>
              </a:ext>
            </a:extLst>
          </p:cNvPr>
          <p:cNvSpPr>
            <a:spLocks noGrp="1"/>
          </p:cNvSpPr>
          <p:nvPr>
            <p:ph type="title"/>
          </p:nvPr>
        </p:nvSpPr>
        <p:spPr/>
        <p:txBody>
          <a:bodyPr/>
          <a:lstStyle/>
          <a:p>
            <a:r>
              <a:rPr lang="en-US"/>
              <a:t>Key Considerations for SDI</a:t>
            </a:r>
          </a:p>
        </p:txBody>
      </p:sp>
      <p:graphicFrame>
        <p:nvGraphicFramePr>
          <p:cNvPr id="6" name="Table 8">
            <a:extLst>
              <a:ext uri="{FF2B5EF4-FFF2-40B4-BE49-F238E27FC236}">
                <a16:creationId xmlns:a16="http://schemas.microsoft.com/office/drawing/2014/main" id="{10F6A21A-08BE-61F7-8E5D-5403EE91B078}"/>
              </a:ext>
            </a:extLst>
          </p:cNvPr>
          <p:cNvGraphicFramePr>
            <a:graphicFrameLocks noGrp="1"/>
          </p:cNvGraphicFramePr>
          <p:nvPr>
            <p:extLst>
              <p:ext uri="{D42A27DB-BD31-4B8C-83A1-F6EECF244321}">
                <p14:modId xmlns:p14="http://schemas.microsoft.com/office/powerpoint/2010/main" val="1150911844"/>
              </p:ext>
            </p:extLst>
          </p:nvPr>
        </p:nvGraphicFramePr>
        <p:xfrm>
          <a:off x="457199" y="1184728"/>
          <a:ext cx="10785424" cy="4828708"/>
        </p:xfrm>
        <a:graphic>
          <a:graphicData uri="http://schemas.openxmlformats.org/drawingml/2006/table">
            <a:tbl>
              <a:tblPr firstRow="1" bandRow="1">
                <a:tableStyleId>{69012ECD-51FC-41F1-AA8D-1B2483CD663E}</a:tableStyleId>
              </a:tblPr>
              <a:tblGrid>
                <a:gridCol w="5392712">
                  <a:extLst>
                    <a:ext uri="{9D8B030D-6E8A-4147-A177-3AD203B41FA5}">
                      <a16:colId xmlns:a16="http://schemas.microsoft.com/office/drawing/2014/main" val="159652421"/>
                    </a:ext>
                  </a:extLst>
                </a:gridCol>
                <a:gridCol w="5392712">
                  <a:extLst>
                    <a:ext uri="{9D8B030D-6E8A-4147-A177-3AD203B41FA5}">
                      <a16:colId xmlns:a16="http://schemas.microsoft.com/office/drawing/2014/main" val="648051212"/>
                    </a:ext>
                  </a:extLst>
                </a:gridCol>
              </a:tblGrid>
              <a:tr h="470068">
                <a:tc>
                  <a:txBody>
                    <a:bodyPr/>
                    <a:lstStyle/>
                    <a:p>
                      <a:pPr algn="ctr"/>
                      <a:r>
                        <a:rPr lang="en-US" sz="2400"/>
                        <a:t>What it Is</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2400"/>
                        <a:t>What it Isn’t</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665680298"/>
                  </a:ext>
                </a:extLst>
              </a:tr>
              <a:tr h="4167935">
                <a:tc>
                  <a:txBody>
                    <a:bodyPr/>
                    <a:lstStyle/>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kern="1200">
                          <a:solidFill>
                            <a:schemeClr val="tx1"/>
                          </a:solidFill>
                          <a:latin typeface="+mn-lt"/>
                          <a:ea typeface="+mn-ea"/>
                          <a:cs typeface="+mn-cs"/>
                        </a:rPr>
                        <a:t>A service to increase access to and benefit from core instruction</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kern="1200">
                          <a:solidFill>
                            <a:schemeClr val="tx1"/>
                          </a:solidFill>
                        </a:rPr>
                        <a:t>How or what the </a:t>
                      </a:r>
                      <a:r>
                        <a:rPr lang="en-US" sz="2800" b="1" i="1" kern="1200">
                          <a:solidFill>
                            <a:schemeClr val="tx1"/>
                          </a:solidFill>
                        </a:rPr>
                        <a:t>teacher</a:t>
                      </a:r>
                      <a:r>
                        <a:rPr lang="en-US" sz="2800" kern="1200">
                          <a:solidFill>
                            <a:schemeClr val="tx1"/>
                          </a:solidFill>
                        </a:rPr>
                        <a:t> teaches</a:t>
                      </a:r>
                      <a:endParaRPr lang="en-US" sz="2800" kern="1200">
                        <a:solidFill>
                          <a:schemeClr val="tx1"/>
                        </a:solidFill>
                        <a:latin typeface="+mn-lt"/>
                        <a:ea typeface="+mn-ea"/>
                        <a:cs typeface="+mn-cs"/>
                      </a:endParaRP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b="1" i="1" kern="1200">
                          <a:solidFill>
                            <a:schemeClr val="tx1"/>
                          </a:solidFill>
                        </a:rPr>
                        <a:t>Intentionally </a:t>
                      </a:r>
                      <a:r>
                        <a:rPr lang="en-US" sz="2800" kern="1200">
                          <a:solidFill>
                            <a:schemeClr val="tx1"/>
                          </a:solidFill>
                        </a:rPr>
                        <a:t>designed and linked to the student’s needs in the PLAAFP statement and goals</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kern="1200">
                          <a:solidFill>
                            <a:schemeClr val="tx1"/>
                          </a:solidFill>
                          <a:latin typeface="+mn-lt"/>
                          <a:ea typeface="+mn-ea"/>
                          <a:cs typeface="+mn-cs"/>
                        </a:rPr>
                        <a:t>Instruction designed and adapted based on individual student data</a:t>
                      </a:r>
                      <a:endParaRPr lang="en-US" sz="2400"/>
                    </a:p>
                  </a:txBody>
                  <a:tcPr>
                    <a:lnL w="12700" cap="flat" cmpd="sng" algn="ctr">
                      <a:noFill/>
                      <a:prstDash val="solid"/>
                      <a:round/>
                      <a:headEnd type="none" w="med" len="med"/>
                      <a:tailEnd type="none" w="med" len="med"/>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kern="1200" dirty="0">
                          <a:solidFill>
                            <a:schemeClr val="tx1"/>
                          </a:solidFill>
                        </a:rPr>
                        <a:t>Something you can purchase (but it can use a purchased program)</a:t>
                      </a:r>
                      <a:endParaRPr lang="en-US" sz="2800" kern="1200" dirty="0">
                        <a:solidFill>
                          <a:schemeClr val="tx1"/>
                        </a:solidFill>
                        <a:latin typeface="+mn-lt"/>
                        <a:ea typeface="+mn-ea"/>
                        <a:cs typeface="+mn-cs"/>
                      </a:endParaRP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kern="1200" dirty="0">
                          <a:solidFill>
                            <a:schemeClr val="tx1"/>
                          </a:solidFill>
                        </a:rPr>
                        <a:t>A place (e.g., special class, co-teaching)</a:t>
                      </a:r>
                      <a:endParaRPr lang="en-US" sz="2800" kern="1200" dirty="0">
                        <a:solidFill>
                          <a:schemeClr val="tx1"/>
                        </a:solidFill>
                        <a:latin typeface="+mn-lt"/>
                        <a:ea typeface="+mn-ea"/>
                        <a:cs typeface="+mn-cs"/>
                      </a:endParaRP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kern="1200" dirty="0">
                          <a:solidFill>
                            <a:schemeClr val="tx1"/>
                          </a:solidFill>
                        </a:rPr>
                        <a:t>Actions the </a:t>
                      </a:r>
                      <a:r>
                        <a:rPr lang="en-US" sz="2800" b="1" i="1" kern="1200" dirty="0">
                          <a:solidFill>
                            <a:schemeClr val="tx1"/>
                          </a:solidFill>
                        </a:rPr>
                        <a:t>student</a:t>
                      </a:r>
                      <a:r>
                        <a:rPr lang="en-US" sz="2800" kern="1200" dirty="0">
                          <a:solidFill>
                            <a:schemeClr val="tx1"/>
                          </a:solidFill>
                        </a:rPr>
                        <a:t> takes</a:t>
                      </a:r>
                      <a:endParaRPr lang="en-US" sz="2800" kern="1200" dirty="0">
                        <a:solidFill>
                          <a:schemeClr val="tx1"/>
                        </a:solidFill>
                        <a:latin typeface="+mn-lt"/>
                        <a:ea typeface="+mn-ea"/>
                        <a:cs typeface="+mn-cs"/>
                      </a:endParaRP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kern="1200" dirty="0">
                          <a:solidFill>
                            <a:schemeClr val="tx1"/>
                          </a:solidFill>
                        </a:rPr>
                        <a:t>The same for all students in a resource setting or with a disability by default</a:t>
                      </a:r>
                      <a:endParaRPr lang="en-US" sz="2800" kern="1200" dirty="0">
                        <a:solidFill>
                          <a:schemeClr val="tx1"/>
                        </a:solidFill>
                        <a:latin typeface="+mn-lt"/>
                        <a:ea typeface="+mn-ea"/>
                        <a:cs typeface="+mn-cs"/>
                      </a:endParaRPr>
                    </a:p>
                    <a:p>
                      <a:pPr marL="342900" indent="-342900">
                        <a:buFont typeface="Wingdings" panose="05000000000000000000" pitchFamily="2" charset="2"/>
                        <a:buChar char="ü"/>
                      </a:pPr>
                      <a:r>
                        <a:rPr lang="en-US" sz="2800" kern="1200" dirty="0">
                          <a:solidFill>
                            <a:schemeClr val="tx1"/>
                          </a:solidFill>
                          <a:latin typeface="+mn-lt"/>
                          <a:ea typeface="+mn-ea"/>
                          <a:cs typeface="+mn-cs"/>
                        </a:rPr>
                        <a:t>An accommodation or other supplementary aid or service</a:t>
                      </a:r>
                    </a:p>
                  </a:txBody>
                  <a:tcPr>
                    <a:lnL>
                      <a:noFill/>
                    </a:lnL>
                    <a:lnR w="12700" cap="flat" cmpd="sng" algn="ctr">
                      <a:no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276599370"/>
                  </a:ext>
                </a:extLst>
              </a:tr>
            </a:tbl>
          </a:graphicData>
        </a:graphic>
      </p:graphicFrame>
      <p:sp>
        <p:nvSpPr>
          <p:cNvPr id="4" name="Text Placeholder 3">
            <a:extLst>
              <a:ext uri="{FF2B5EF4-FFF2-40B4-BE49-F238E27FC236}">
                <a16:creationId xmlns:a16="http://schemas.microsoft.com/office/drawing/2014/main" id="{9E0F62C5-C6D1-47D9-9C46-9465CD4D8EA5}"/>
              </a:ext>
            </a:extLst>
          </p:cNvPr>
          <p:cNvSpPr>
            <a:spLocks noGrp="1"/>
          </p:cNvSpPr>
          <p:nvPr>
            <p:ph type="body" sz="quarter" idx="16"/>
          </p:nvPr>
        </p:nvSpPr>
        <p:spPr/>
        <p:txBody>
          <a:bodyPr/>
          <a:lstStyle/>
          <a:p>
            <a:r>
              <a:rPr lang="en-US"/>
              <a:t>Adapted from Utah’s Guidance on Specially Designed Instruction</a:t>
            </a:r>
          </a:p>
        </p:txBody>
      </p:sp>
      <p:sp>
        <p:nvSpPr>
          <p:cNvPr id="5" name="Slide Number Placeholder 4">
            <a:extLst>
              <a:ext uri="{FF2B5EF4-FFF2-40B4-BE49-F238E27FC236}">
                <a16:creationId xmlns:a16="http://schemas.microsoft.com/office/drawing/2014/main" id="{AB3ED1F2-A0ED-4247-B1D4-D6E558C4AE3A}"/>
              </a:ext>
            </a:extLst>
          </p:cNvPr>
          <p:cNvSpPr>
            <a:spLocks noGrp="1"/>
          </p:cNvSpPr>
          <p:nvPr>
            <p:ph type="sldNum" sz="quarter" idx="14"/>
          </p:nvPr>
        </p:nvSpPr>
        <p:spPr/>
        <p:txBody>
          <a:bodyPr/>
          <a:lstStyle/>
          <a:p>
            <a:fld id="{99A20822-4A49-4D36-86E3-300BA48D3F00}" type="slidenum">
              <a:rPr lang="en-US" smtClean="0"/>
              <a:pPr/>
              <a:t>56</a:t>
            </a:fld>
            <a:endParaRPr lang="en-US"/>
          </a:p>
        </p:txBody>
      </p:sp>
    </p:spTree>
    <p:extLst>
      <p:ext uri="{BB962C8B-B14F-4D97-AF65-F5344CB8AC3E}">
        <p14:creationId xmlns:p14="http://schemas.microsoft.com/office/powerpoint/2010/main" val="29172120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D8FF-97F8-4E17-A1F3-6DE85F096E36}"/>
              </a:ext>
            </a:extLst>
          </p:cNvPr>
          <p:cNvSpPr>
            <a:spLocks noGrp="1"/>
          </p:cNvSpPr>
          <p:nvPr>
            <p:ph type="title"/>
          </p:nvPr>
        </p:nvSpPr>
        <p:spPr/>
        <p:txBody>
          <a:bodyPr/>
          <a:lstStyle/>
          <a:p>
            <a:r>
              <a:rPr lang="en-US"/>
              <a:t>Related Services </a:t>
            </a:r>
          </a:p>
        </p:txBody>
      </p:sp>
      <p:sp>
        <p:nvSpPr>
          <p:cNvPr id="3" name="Content Placeholder 2">
            <a:extLst>
              <a:ext uri="{FF2B5EF4-FFF2-40B4-BE49-F238E27FC236}">
                <a16:creationId xmlns:a16="http://schemas.microsoft.com/office/drawing/2014/main" id="{8791DB96-F02A-46EC-8408-8EDB121650A3}"/>
              </a:ext>
            </a:extLst>
          </p:cNvPr>
          <p:cNvSpPr>
            <a:spLocks noGrp="1"/>
          </p:cNvSpPr>
          <p:nvPr>
            <p:ph sz="half" idx="1"/>
          </p:nvPr>
        </p:nvSpPr>
        <p:spPr>
          <a:xfrm>
            <a:off x="457200" y="1280160"/>
            <a:ext cx="6580414" cy="4846320"/>
          </a:xfrm>
        </p:spPr>
        <p:txBody>
          <a:bodyPr>
            <a:normAutofit/>
          </a:bodyPr>
          <a:lstStyle/>
          <a:p>
            <a:pPr marL="0" indent="0">
              <a:buNone/>
            </a:pPr>
            <a:r>
              <a:rPr lang="en-US" sz="2400"/>
              <a:t>“Related services means transportation and such developmental, corrective, and other supportive services as are </a:t>
            </a:r>
            <a:r>
              <a:rPr lang="en-US" sz="2400" b="1"/>
              <a:t>required to assist a child with a disability to benefit from special education</a:t>
            </a:r>
            <a:r>
              <a:rPr lang="en-US" sz="2400"/>
              <a:t>, and includes speech-language pathology and audiology services, interpreting services, psychological services, physical and occupational therapy, recreation, including therapeutic recreation, early identification and assessment of disabilities in children, counseling services, including rehabilitation counseling, orientation and mobility services, and medical services for diagnostic or evaluation purposes. </a:t>
            </a:r>
          </a:p>
        </p:txBody>
      </p:sp>
      <p:pic>
        <p:nvPicPr>
          <p:cNvPr id="8" name="Content Placeholder 7" descr="Related Services tip sheet screenshot">
            <a:extLst>
              <a:ext uri="{FF2B5EF4-FFF2-40B4-BE49-F238E27FC236}">
                <a16:creationId xmlns:a16="http://schemas.microsoft.com/office/drawing/2014/main" id="{B526BCC9-A746-6BAD-2940-EF5FD13C5ACC}"/>
              </a:ext>
            </a:extLst>
          </p:cNvPr>
          <p:cNvPicPr>
            <a:picLocks noGrp="1" noChangeAspect="1"/>
          </p:cNvPicPr>
          <p:nvPr>
            <p:ph sz="half" idx="2"/>
          </p:nvPr>
        </p:nvPicPr>
        <p:blipFill>
          <a:blip r:embed="rId3"/>
          <a:stretch>
            <a:fillRect/>
          </a:stretch>
        </p:blipFill>
        <p:spPr>
          <a:xfrm>
            <a:off x="7313049" y="275275"/>
            <a:ext cx="4100621" cy="5850888"/>
          </a:xfrm>
          <a:prstGeom prst="rect">
            <a:avLst/>
          </a:prstGeom>
        </p:spPr>
      </p:pic>
      <p:sp>
        <p:nvSpPr>
          <p:cNvPr id="4" name="Text Placeholder 3">
            <a:extLst>
              <a:ext uri="{FF2B5EF4-FFF2-40B4-BE49-F238E27FC236}">
                <a16:creationId xmlns:a16="http://schemas.microsoft.com/office/drawing/2014/main" id="{F8F1B13D-BC44-4764-A439-69C9EF91473D}"/>
              </a:ext>
            </a:extLst>
          </p:cNvPr>
          <p:cNvSpPr>
            <a:spLocks noGrp="1"/>
          </p:cNvSpPr>
          <p:nvPr>
            <p:ph type="body" sz="quarter" idx="16"/>
          </p:nvPr>
        </p:nvSpPr>
        <p:spPr/>
        <p:txBody>
          <a:bodyPr/>
          <a:lstStyle/>
          <a:p>
            <a:r>
              <a:rPr lang="en-US"/>
              <a:t>IDEA Sec. 300.34,  emphasis added</a:t>
            </a:r>
          </a:p>
        </p:txBody>
      </p:sp>
      <p:sp>
        <p:nvSpPr>
          <p:cNvPr id="5" name="Slide Number Placeholder 4">
            <a:extLst>
              <a:ext uri="{FF2B5EF4-FFF2-40B4-BE49-F238E27FC236}">
                <a16:creationId xmlns:a16="http://schemas.microsoft.com/office/drawing/2014/main" id="{F1E2D1FE-AEE7-4FCD-93AA-D501A1D41850}"/>
              </a:ext>
            </a:extLst>
          </p:cNvPr>
          <p:cNvSpPr>
            <a:spLocks noGrp="1"/>
          </p:cNvSpPr>
          <p:nvPr>
            <p:ph type="sldNum" sz="quarter" idx="12"/>
          </p:nvPr>
        </p:nvSpPr>
        <p:spPr/>
        <p:txBody>
          <a:bodyPr/>
          <a:lstStyle/>
          <a:p>
            <a:fld id="{99A20822-4A49-4D36-86E3-300BA48D3F00}" type="slidenum">
              <a:rPr lang="en-US" smtClean="0"/>
              <a:pPr/>
              <a:t>57</a:t>
            </a:fld>
            <a:endParaRPr lang="en-US"/>
          </a:p>
        </p:txBody>
      </p:sp>
    </p:spTree>
    <p:extLst>
      <p:ext uri="{BB962C8B-B14F-4D97-AF65-F5344CB8AC3E}">
        <p14:creationId xmlns:p14="http://schemas.microsoft.com/office/powerpoint/2010/main" val="1339267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17E1D-9A6C-4A7C-AAF6-6829CF6C7117}"/>
              </a:ext>
            </a:extLst>
          </p:cNvPr>
          <p:cNvSpPr>
            <a:spLocks noGrp="1"/>
          </p:cNvSpPr>
          <p:nvPr>
            <p:ph type="title"/>
          </p:nvPr>
        </p:nvSpPr>
        <p:spPr/>
        <p:txBody>
          <a:bodyPr/>
          <a:lstStyle/>
          <a:p>
            <a:r>
              <a:rPr lang="en-US"/>
              <a:t>Supplementary Aids and Services </a:t>
            </a:r>
          </a:p>
        </p:txBody>
      </p:sp>
      <p:sp>
        <p:nvSpPr>
          <p:cNvPr id="3" name="Content Placeholder 2">
            <a:extLst>
              <a:ext uri="{FF2B5EF4-FFF2-40B4-BE49-F238E27FC236}">
                <a16:creationId xmlns:a16="http://schemas.microsoft.com/office/drawing/2014/main" id="{1751A779-EF1B-4B1D-AA04-62E32BFD252B}"/>
              </a:ext>
            </a:extLst>
          </p:cNvPr>
          <p:cNvSpPr>
            <a:spLocks noGrp="1"/>
          </p:cNvSpPr>
          <p:nvPr>
            <p:ph sz="quarter" idx="18"/>
          </p:nvPr>
        </p:nvSpPr>
        <p:spPr/>
        <p:txBody>
          <a:bodyPr>
            <a:normAutofit/>
          </a:bodyPr>
          <a:lstStyle/>
          <a:p>
            <a:pPr marL="0" indent="0">
              <a:buNone/>
            </a:pPr>
            <a:r>
              <a:rPr lang="en-US" sz="2800"/>
              <a:t>“Supplementary aids and services means aids, services, and other supports that are </a:t>
            </a:r>
            <a:r>
              <a:rPr lang="en-US" sz="2800" b="1"/>
              <a:t>provided in regular education classes</a:t>
            </a:r>
            <a:r>
              <a:rPr lang="en-US" sz="2800"/>
              <a:t>, other education-related settings, and in extracurricular and nonacademic settings, to enable children with disabilities to be educated with nondisabled children to the maximum extent appropriate...”</a:t>
            </a:r>
          </a:p>
        </p:txBody>
      </p:sp>
      <p:pic>
        <p:nvPicPr>
          <p:cNvPr id="8" name="Content Placeholder 7" descr="Supplementary Aids and Services Tip Sheet">
            <a:extLst>
              <a:ext uri="{FF2B5EF4-FFF2-40B4-BE49-F238E27FC236}">
                <a16:creationId xmlns:a16="http://schemas.microsoft.com/office/drawing/2014/main" id="{FF8BC969-DCD4-4099-A1C0-F63B87E76BCF}"/>
              </a:ext>
            </a:extLst>
          </p:cNvPr>
          <p:cNvPicPr>
            <a:picLocks noGrp="1" noChangeAspect="1"/>
          </p:cNvPicPr>
          <p:nvPr>
            <p:ph sz="quarter" idx="19"/>
          </p:nvPr>
        </p:nvPicPr>
        <p:blipFill>
          <a:blip r:embed="rId3"/>
          <a:stretch>
            <a:fillRect/>
          </a:stretch>
        </p:blipFill>
        <p:spPr>
          <a:xfrm>
            <a:off x="7320277" y="1279525"/>
            <a:ext cx="3382334" cy="4846638"/>
          </a:xfrm>
          <a:prstGeom prst="rect">
            <a:avLst/>
          </a:prstGeom>
        </p:spPr>
      </p:pic>
      <p:sp>
        <p:nvSpPr>
          <p:cNvPr id="4" name="Text Placeholder 3">
            <a:extLst>
              <a:ext uri="{FF2B5EF4-FFF2-40B4-BE49-F238E27FC236}">
                <a16:creationId xmlns:a16="http://schemas.microsoft.com/office/drawing/2014/main" id="{E0E32C75-9B80-4D20-AD54-5CC86A52EA96}"/>
              </a:ext>
            </a:extLst>
          </p:cNvPr>
          <p:cNvSpPr>
            <a:spLocks noGrp="1"/>
          </p:cNvSpPr>
          <p:nvPr>
            <p:ph type="body" sz="quarter" idx="16"/>
          </p:nvPr>
        </p:nvSpPr>
        <p:spPr/>
        <p:txBody>
          <a:bodyPr/>
          <a:lstStyle/>
          <a:p>
            <a:r>
              <a:rPr lang="en-US"/>
              <a:t>IDEA Sec. 300.42, emphasis Added. </a:t>
            </a:r>
          </a:p>
        </p:txBody>
      </p:sp>
      <p:sp>
        <p:nvSpPr>
          <p:cNvPr id="5" name="Slide Number Placeholder 4">
            <a:extLst>
              <a:ext uri="{FF2B5EF4-FFF2-40B4-BE49-F238E27FC236}">
                <a16:creationId xmlns:a16="http://schemas.microsoft.com/office/drawing/2014/main" id="{6B794ABD-6193-4EC1-A2D8-B565A0E7EBBE}"/>
              </a:ext>
            </a:extLst>
          </p:cNvPr>
          <p:cNvSpPr>
            <a:spLocks noGrp="1"/>
          </p:cNvSpPr>
          <p:nvPr>
            <p:ph type="sldNum" sz="quarter" idx="20"/>
          </p:nvPr>
        </p:nvSpPr>
        <p:spPr/>
        <p:txBody>
          <a:bodyPr/>
          <a:lstStyle/>
          <a:p>
            <a:fld id="{99A20822-4A49-4D36-86E3-300BA48D3F00}" type="slidenum">
              <a:rPr lang="en-US" smtClean="0"/>
              <a:pPr/>
              <a:t>58</a:t>
            </a:fld>
            <a:endParaRPr lang="en-US"/>
          </a:p>
        </p:txBody>
      </p:sp>
    </p:spTree>
    <p:extLst>
      <p:ext uri="{BB962C8B-B14F-4D97-AF65-F5344CB8AC3E}">
        <p14:creationId xmlns:p14="http://schemas.microsoft.com/office/powerpoint/2010/main" val="4146804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4B1C-57B8-46A5-A52D-48046F73359B}"/>
              </a:ext>
            </a:extLst>
          </p:cNvPr>
          <p:cNvSpPr>
            <a:spLocks noGrp="1"/>
          </p:cNvSpPr>
          <p:nvPr>
            <p:ph type="title"/>
          </p:nvPr>
        </p:nvSpPr>
        <p:spPr>
          <a:xfrm>
            <a:off x="457200" y="0"/>
            <a:ext cx="11338560" cy="1107996"/>
          </a:xfrm>
        </p:spPr>
        <p:txBody>
          <a:bodyPr anchor="b">
            <a:normAutofit/>
          </a:bodyPr>
          <a:lstStyle/>
          <a:p>
            <a:r>
              <a:rPr lang="en-US" dirty="0"/>
              <a:t>Did You Know?</a:t>
            </a:r>
          </a:p>
        </p:txBody>
      </p:sp>
      <p:graphicFrame>
        <p:nvGraphicFramePr>
          <p:cNvPr id="8" name="Content Placeholder 2" descr="The purpose of modifications or accommodations is to increase ACCESS to the general curriculum that a child, because of the disability, can not access alone. &#10;&#10;Under IDEA, an accommodation or modification is not sufficient for progress. These should be paired with specially designed instruction, to the extend appropriate, to reduce the need for these supplementary aids and services. ">
            <a:extLst>
              <a:ext uri="{FF2B5EF4-FFF2-40B4-BE49-F238E27FC236}">
                <a16:creationId xmlns:a16="http://schemas.microsoft.com/office/drawing/2014/main" id="{FDF61516-416A-3AA2-BA4F-D96AA7BCB2B3}"/>
              </a:ext>
            </a:extLst>
          </p:cNvPr>
          <p:cNvGraphicFramePr>
            <a:graphicFrameLocks noGrp="1"/>
          </p:cNvGraphicFramePr>
          <p:nvPr>
            <p:ph sz="quarter" idx="15"/>
            <p:extLst>
              <p:ext uri="{D42A27DB-BD31-4B8C-83A1-F6EECF244321}">
                <p14:modId xmlns:p14="http://schemas.microsoft.com/office/powerpoint/2010/main" val="1593972781"/>
              </p:ext>
            </p:extLst>
          </p:nvPr>
        </p:nvGraphicFramePr>
        <p:xfrm>
          <a:off x="457200" y="1280160"/>
          <a:ext cx="1133856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 Placeholder 3">
            <a:extLst>
              <a:ext uri="{FF2B5EF4-FFF2-40B4-BE49-F238E27FC236}">
                <a16:creationId xmlns:a16="http://schemas.microsoft.com/office/drawing/2014/main" id="{5C50579B-D7C0-624F-9CC8-FDA752E835CC}"/>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16CFB085-58A7-48D5-9CFD-ACEAC8B43859}"/>
              </a:ext>
            </a:extLst>
          </p:cNvPr>
          <p:cNvSpPr>
            <a:spLocks noGrp="1"/>
          </p:cNvSpPr>
          <p:nvPr>
            <p:ph type="sldNum" sz="quarter" idx="14"/>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59</a:t>
            </a:fld>
            <a:endParaRPr lang="en-US"/>
          </a:p>
        </p:txBody>
      </p:sp>
    </p:spTree>
    <p:extLst>
      <p:ext uri="{BB962C8B-B14F-4D97-AF65-F5344CB8AC3E}">
        <p14:creationId xmlns:p14="http://schemas.microsoft.com/office/powerpoint/2010/main" val="1199757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4672D-80D2-4B7C-81A2-E9EA2D488464}"/>
              </a:ext>
            </a:extLst>
          </p:cNvPr>
          <p:cNvSpPr>
            <a:spLocks noGrp="1"/>
          </p:cNvSpPr>
          <p:nvPr>
            <p:ph type="title"/>
          </p:nvPr>
        </p:nvSpPr>
        <p:spPr>
          <a:xfrm>
            <a:off x="426720" y="307723"/>
            <a:ext cx="11338560" cy="1107996"/>
          </a:xfrm>
        </p:spPr>
        <p:txBody>
          <a:bodyPr/>
          <a:lstStyle/>
          <a:p>
            <a:r>
              <a:rPr lang="en-US"/>
              <a:t>Our beliefs and expectations often determine the path we take or provide for our students.  </a:t>
            </a:r>
          </a:p>
        </p:txBody>
      </p:sp>
      <p:pic>
        <p:nvPicPr>
          <p:cNvPr id="6" name="Content Placeholder 5" descr="Image of Billy Pickens in Stories from the Classroom: Appreciating High Expectations">
            <a:hlinkClick r:id="rId3"/>
            <a:extLst>
              <a:ext uri="{FF2B5EF4-FFF2-40B4-BE49-F238E27FC236}">
                <a16:creationId xmlns:a16="http://schemas.microsoft.com/office/drawing/2014/main" id="{DDEF3837-3F4A-6286-40A5-985EDED0A6CA}"/>
              </a:ext>
            </a:extLst>
          </p:cNvPr>
          <p:cNvPicPr>
            <a:picLocks noGrp="1" noChangeAspect="1"/>
          </p:cNvPicPr>
          <p:nvPr>
            <p:ph sz="quarter" idx="15"/>
          </p:nvPr>
        </p:nvPicPr>
        <p:blipFill>
          <a:blip r:embed="rId4"/>
          <a:stretch>
            <a:fillRect/>
          </a:stretch>
        </p:blipFill>
        <p:spPr>
          <a:xfrm>
            <a:off x="1677986" y="1415719"/>
            <a:ext cx="8294150" cy="4720126"/>
          </a:xfrm>
        </p:spPr>
      </p:pic>
      <p:sp>
        <p:nvSpPr>
          <p:cNvPr id="5" name="Slide Number Placeholder 4">
            <a:extLst>
              <a:ext uri="{FF2B5EF4-FFF2-40B4-BE49-F238E27FC236}">
                <a16:creationId xmlns:a16="http://schemas.microsoft.com/office/drawing/2014/main" id="{BA1C4781-7A9C-4921-9946-4DE0CD62544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9A20822-4A49-4D36-86E3-300BA48D3F00}" type="slidenum">
              <a:rPr kumimoji="0" lang="en-US" sz="1000" b="0" i="0" u="none" strike="noStrike" kern="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000" b="0" i="0" u="none" strike="noStrike" kern="0" cap="none" spc="0" normalizeH="0" baseline="0" noProof="0">
              <a:ln>
                <a:noFill/>
              </a:ln>
              <a:solidFill>
                <a:srgbClr val="59565A"/>
              </a:solidFill>
              <a:effectLst/>
              <a:uLnTx/>
              <a:uFillTx/>
              <a:latin typeface="Calibri"/>
              <a:cs typeface="Calibri"/>
              <a:sym typeface="Arial"/>
            </a:endParaRPr>
          </a:p>
        </p:txBody>
      </p:sp>
    </p:spTree>
    <p:extLst>
      <p:ext uri="{BB962C8B-B14F-4D97-AF65-F5344CB8AC3E}">
        <p14:creationId xmlns:p14="http://schemas.microsoft.com/office/powerpoint/2010/main" val="2021980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2C140-8668-421D-A0E4-16F65979F676}"/>
              </a:ext>
            </a:extLst>
          </p:cNvPr>
          <p:cNvSpPr>
            <a:spLocks noGrp="1"/>
          </p:cNvSpPr>
          <p:nvPr>
            <p:ph type="title"/>
          </p:nvPr>
        </p:nvSpPr>
        <p:spPr/>
        <p:txBody>
          <a:bodyPr/>
          <a:lstStyle/>
          <a:p>
            <a:r>
              <a:rPr lang="en-US" sz="3600"/>
              <a:t>Program Modifications &amp; Supports</a:t>
            </a:r>
          </a:p>
        </p:txBody>
      </p:sp>
      <p:sp>
        <p:nvSpPr>
          <p:cNvPr id="3" name="Content Placeholder 2">
            <a:extLst>
              <a:ext uri="{FF2B5EF4-FFF2-40B4-BE49-F238E27FC236}">
                <a16:creationId xmlns:a16="http://schemas.microsoft.com/office/drawing/2014/main" id="{32E593DB-A552-4C31-92C6-0390AF5989AD}"/>
              </a:ext>
            </a:extLst>
          </p:cNvPr>
          <p:cNvSpPr>
            <a:spLocks noGrp="1"/>
          </p:cNvSpPr>
          <p:nvPr>
            <p:ph idx="1"/>
          </p:nvPr>
        </p:nvSpPr>
        <p:spPr>
          <a:xfrm>
            <a:off x="457200" y="1280160"/>
            <a:ext cx="6939643" cy="4846320"/>
          </a:xfrm>
        </p:spPr>
        <p:txBody>
          <a:bodyPr>
            <a:normAutofit/>
          </a:bodyPr>
          <a:lstStyle/>
          <a:p>
            <a:pPr marL="0" indent="0">
              <a:buNone/>
            </a:pPr>
            <a:r>
              <a:rPr lang="en-US" sz="2400"/>
              <a:t>(4) . . . a statement of the program modifications or </a:t>
            </a:r>
            <a:r>
              <a:rPr lang="en-US" sz="2400" b="1"/>
              <a:t>supports for school personnel </a:t>
            </a:r>
            <a:r>
              <a:rPr lang="en-US" sz="2400"/>
              <a:t>that will be provided to enable the child— </a:t>
            </a:r>
          </a:p>
          <a:p>
            <a:pPr marL="320040" lvl="1" indent="0">
              <a:buNone/>
            </a:pPr>
            <a:r>
              <a:rPr lang="en-US" sz="2400"/>
              <a:t>(</a:t>
            </a:r>
            <a:r>
              <a:rPr lang="en-US" sz="2400" err="1"/>
              <a:t>i</a:t>
            </a:r>
            <a:r>
              <a:rPr lang="en-US" sz="2400"/>
              <a:t>) To advance appropriately toward attaining the annual goals; </a:t>
            </a:r>
          </a:p>
          <a:p>
            <a:pPr marL="320040" lvl="1" indent="0">
              <a:buNone/>
            </a:pPr>
            <a:r>
              <a:rPr lang="en-US" sz="2400"/>
              <a:t>(ii) To be involved in and make progress in the general education curriculum in accordance with paragraph (a) (1) of this section, and to participate in extracurricular and other nonacademic activities; and </a:t>
            </a:r>
          </a:p>
          <a:p>
            <a:pPr marL="320040" lvl="1" indent="0">
              <a:buNone/>
            </a:pPr>
            <a:r>
              <a:rPr lang="en-US" sz="2400"/>
              <a:t>(iii) To be educated and participate with other children with disabilities and nondisabled children in the activities described in this section.” </a:t>
            </a:r>
          </a:p>
        </p:txBody>
      </p:sp>
      <p:pic>
        <p:nvPicPr>
          <p:cNvPr id="8" name="Content Placeholder 7" descr="Program Modifications and Supports tip sheet">
            <a:extLst>
              <a:ext uri="{FF2B5EF4-FFF2-40B4-BE49-F238E27FC236}">
                <a16:creationId xmlns:a16="http://schemas.microsoft.com/office/drawing/2014/main" id="{1C96FAFF-E027-664A-9BBF-2F03D925BA41}"/>
              </a:ext>
            </a:extLst>
          </p:cNvPr>
          <p:cNvPicPr>
            <a:picLocks noGrp="1" noChangeAspect="1"/>
          </p:cNvPicPr>
          <p:nvPr>
            <p:ph sz="quarter" idx="17"/>
          </p:nvPr>
        </p:nvPicPr>
        <p:blipFill>
          <a:blip r:embed="rId3"/>
          <a:stretch>
            <a:fillRect/>
          </a:stretch>
        </p:blipFill>
        <p:spPr>
          <a:xfrm>
            <a:off x="7748646" y="460359"/>
            <a:ext cx="3986154" cy="5665804"/>
          </a:xfrm>
          <a:prstGeom prst="rect">
            <a:avLst/>
          </a:prstGeom>
        </p:spPr>
      </p:pic>
      <p:sp>
        <p:nvSpPr>
          <p:cNvPr id="4" name="Text Placeholder 3">
            <a:extLst>
              <a:ext uri="{FF2B5EF4-FFF2-40B4-BE49-F238E27FC236}">
                <a16:creationId xmlns:a16="http://schemas.microsoft.com/office/drawing/2014/main" id="{CE9139DC-3039-4DD4-AFF1-F7B411E82AAA}"/>
              </a:ext>
            </a:extLst>
          </p:cNvPr>
          <p:cNvSpPr>
            <a:spLocks noGrp="1"/>
          </p:cNvSpPr>
          <p:nvPr>
            <p:ph type="body" sz="quarter" idx="16"/>
          </p:nvPr>
        </p:nvSpPr>
        <p:spPr/>
        <p:txBody>
          <a:bodyPr/>
          <a:lstStyle/>
          <a:p>
            <a:r>
              <a:rPr lang="en-US"/>
              <a:t>IDEA Sec. 300.320 (a), emphasis Added </a:t>
            </a:r>
          </a:p>
        </p:txBody>
      </p:sp>
      <p:sp>
        <p:nvSpPr>
          <p:cNvPr id="5" name="Slide Number Placeholder 4">
            <a:extLst>
              <a:ext uri="{FF2B5EF4-FFF2-40B4-BE49-F238E27FC236}">
                <a16:creationId xmlns:a16="http://schemas.microsoft.com/office/drawing/2014/main" id="{4E3D33A5-632A-45EB-86BD-F93089A3FF0D}"/>
              </a:ext>
            </a:extLst>
          </p:cNvPr>
          <p:cNvSpPr>
            <a:spLocks noGrp="1"/>
          </p:cNvSpPr>
          <p:nvPr>
            <p:ph type="sldNum" sz="quarter" idx="12"/>
          </p:nvPr>
        </p:nvSpPr>
        <p:spPr/>
        <p:txBody>
          <a:bodyPr/>
          <a:lstStyle/>
          <a:p>
            <a:fld id="{99A20822-4A49-4D36-86E3-300BA48D3F00}" type="slidenum">
              <a:rPr lang="en-US" smtClean="0"/>
              <a:pPr/>
              <a:t>60</a:t>
            </a:fld>
            <a:endParaRPr lang="en-US"/>
          </a:p>
        </p:txBody>
      </p:sp>
    </p:spTree>
    <p:extLst>
      <p:ext uri="{BB962C8B-B14F-4D97-AF65-F5344CB8AC3E}">
        <p14:creationId xmlns:p14="http://schemas.microsoft.com/office/powerpoint/2010/main" val="4030806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4F5BD-27DB-455D-86BC-3FB94C4A7B1F}"/>
              </a:ext>
            </a:extLst>
          </p:cNvPr>
          <p:cNvSpPr>
            <a:spLocks noGrp="1"/>
          </p:cNvSpPr>
          <p:nvPr>
            <p:ph type="title"/>
          </p:nvPr>
        </p:nvSpPr>
        <p:spPr/>
        <p:txBody>
          <a:bodyPr/>
          <a:lstStyle/>
          <a:p>
            <a:r>
              <a:rPr lang="en-US"/>
              <a:t>Same Need, Same Goal, Different Aids and Services </a:t>
            </a:r>
          </a:p>
        </p:txBody>
      </p:sp>
      <p:sp>
        <p:nvSpPr>
          <p:cNvPr id="3" name="Content Placeholder 2">
            <a:extLst>
              <a:ext uri="{FF2B5EF4-FFF2-40B4-BE49-F238E27FC236}">
                <a16:creationId xmlns:a16="http://schemas.microsoft.com/office/drawing/2014/main" id="{CD2AE4CE-04A4-499A-B0BF-3387EE8D6BAD}"/>
              </a:ext>
            </a:extLst>
          </p:cNvPr>
          <p:cNvSpPr>
            <a:spLocks noGrp="1"/>
          </p:cNvSpPr>
          <p:nvPr>
            <p:ph sz="quarter" idx="14"/>
          </p:nvPr>
        </p:nvSpPr>
        <p:spPr>
          <a:xfrm>
            <a:off x="457199" y="1080005"/>
            <a:ext cx="11338560" cy="723822"/>
          </a:xfrm>
        </p:spPr>
        <p:txBody>
          <a:bodyPr/>
          <a:lstStyle/>
          <a:p>
            <a:r>
              <a:rPr lang="en-US"/>
              <a:t>6th grade student with a learning disability that impacts the student’s ability to decode and fluently read connected text.</a:t>
            </a:r>
          </a:p>
        </p:txBody>
      </p:sp>
      <p:graphicFrame>
        <p:nvGraphicFramePr>
          <p:cNvPr id="6" name="Table 16">
            <a:extLst>
              <a:ext uri="{FF2B5EF4-FFF2-40B4-BE49-F238E27FC236}">
                <a16:creationId xmlns:a16="http://schemas.microsoft.com/office/drawing/2014/main" id="{B522385B-276B-4315-B02B-C3221959C673}"/>
              </a:ext>
            </a:extLst>
          </p:cNvPr>
          <p:cNvGraphicFramePr>
            <a:graphicFrameLocks noGrp="1"/>
          </p:cNvGraphicFramePr>
          <p:nvPr>
            <p:extLst>
              <p:ext uri="{D42A27DB-BD31-4B8C-83A1-F6EECF244321}">
                <p14:modId xmlns:p14="http://schemas.microsoft.com/office/powerpoint/2010/main" val="922527507"/>
              </p:ext>
            </p:extLst>
          </p:nvPr>
        </p:nvGraphicFramePr>
        <p:xfrm>
          <a:off x="457199" y="1979043"/>
          <a:ext cx="11157857" cy="4089307"/>
        </p:xfrm>
        <a:graphic>
          <a:graphicData uri="http://schemas.openxmlformats.org/drawingml/2006/table">
            <a:tbl>
              <a:tblPr firstRow="1" bandRow="1"/>
              <a:tblGrid>
                <a:gridCol w="2405744">
                  <a:extLst>
                    <a:ext uri="{9D8B030D-6E8A-4147-A177-3AD203B41FA5}">
                      <a16:colId xmlns:a16="http://schemas.microsoft.com/office/drawing/2014/main" val="3403964821"/>
                    </a:ext>
                  </a:extLst>
                </a:gridCol>
                <a:gridCol w="8752113">
                  <a:extLst>
                    <a:ext uri="{9D8B030D-6E8A-4147-A177-3AD203B41FA5}">
                      <a16:colId xmlns:a16="http://schemas.microsoft.com/office/drawing/2014/main" val="3394892348"/>
                    </a:ext>
                  </a:extLst>
                </a:gridCol>
              </a:tblGrid>
              <a:tr h="577121">
                <a:tc>
                  <a:txBody>
                    <a:bodyPr/>
                    <a:lstStyle/>
                    <a:p>
                      <a:r>
                        <a:rPr lang="en-US" sz="2400"/>
                        <a:t>Type of Service</a:t>
                      </a:r>
                    </a:p>
                  </a:txBody>
                  <a:tcPr>
                    <a:solidFill>
                      <a:schemeClr val="bg2">
                        <a:lumMod val="90000"/>
                      </a:schemeClr>
                    </a:solidFill>
                  </a:tcPr>
                </a:tc>
                <a:tc>
                  <a:txBody>
                    <a:bodyPr/>
                    <a:lstStyle/>
                    <a:p>
                      <a:r>
                        <a:rPr lang="en-US" sz="2400"/>
                        <a:t>Sample Proposed Services </a:t>
                      </a:r>
                    </a:p>
                  </a:txBody>
                  <a:tcPr>
                    <a:solidFill>
                      <a:schemeClr val="bg2">
                        <a:lumMod val="90000"/>
                      </a:schemeClr>
                    </a:solidFill>
                  </a:tcPr>
                </a:tc>
                <a:extLst>
                  <a:ext uri="{0D108BD9-81ED-4DB2-BD59-A6C34878D82A}">
                    <a16:rowId xmlns:a16="http://schemas.microsoft.com/office/drawing/2014/main" val="1445206025"/>
                  </a:ext>
                </a:extLst>
              </a:tr>
              <a:tr h="964611">
                <a:tc>
                  <a:txBody>
                    <a:bodyPr/>
                    <a:lstStyle/>
                    <a:p>
                      <a:r>
                        <a:rPr lang="en-US" sz="2400"/>
                        <a:t>SDI</a:t>
                      </a:r>
                    </a:p>
                  </a:txBody>
                  <a:tcPr/>
                </a:tc>
                <a:tc>
                  <a:txBody>
                    <a:bodyPr/>
                    <a:lstStyle/>
                    <a:p>
                      <a:r>
                        <a:rPr lang="en-US" sz="2400"/>
                        <a:t>Daily 30-minute direct instruction in phonics and reading fluency taught by the special education teacher</a:t>
                      </a:r>
                    </a:p>
                  </a:txBody>
                  <a:tcPr/>
                </a:tc>
                <a:extLst>
                  <a:ext uri="{0D108BD9-81ED-4DB2-BD59-A6C34878D82A}">
                    <a16:rowId xmlns:a16="http://schemas.microsoft.com/office/drawing/2014/main" val="592428475"/>
                  </a:ext>
                </a:extLst>
              </a:tr>
              <a:tr h="762642">
                <a:tc>
                  <a:txBody>
                    <a:bodyPr/>
                    <a:lstStyle/>
                    <a:p>
                      <a:r>
                        <a:rPr lang="en-US" sz="2400"/>
                        <a:t>Related Service</a:t>
                      </a:r>
                    </a:p>
                  </a:txBody>
                  <a:tcPr/>
                </a:tc>
                <a:tc>
                  <a:txBody>
                    <a:bodyPr/>
                    <a:lstStyle/>
                    <a:p>
                      <a:r>
                        <a:rPr lang="en-US" sz="2400"/>
                        <a:t>Speech services to address disfluency/stutter impacting fluent reading of connected text</a:t>
                      </a:r>
                    </a:p>
                  </a:txBody>
                  <a:tcPr/>
                </a:tc>
                <a:extLst>
                  <a:ext uri="{0D108BD9-81ED-4DB2-BD59-A6C34878D82A}">
                    <a16:rowId xmlns:a16="http://schemas.microsoft.com/office/drawing/2014/main" val="3024640817"/>
                  </a:ext>
                </a:extLst>
              </a:tr>
              <a:tr h="535895">
                <a:tc>
                  <a:txBody>
                    <a:bodyPr/>
                    <a:lstStyle/>
                    <a:p>
                      <a:r>
                        <a:rPr lang="en-US" sz="2400"/>
                        <a:t>Supplementary </a:t>
                      </a:r>
                    </a:p>
                  </a:txBody>
                  <a:tcPr/>
                </a:tc>
                <a:tc>
                  <a:txBody>
                    <a:bodyPr/>
                    <a:lstStyle/>
                    <a:p>
                      <a:r>
                        <a:rPr lang="en-US" sz="2400"/>
                        <a:t>Access to audio books or peer reader in the classroom</a:t>
                      </a:r>
                    </a:p>
                  </a:txBody>
                  <a:tcPr/>
                </a:tc>
                <a:extLst>
                  <a:ext uri="{0D108BD9-81ED-4DB2-BD59-A6C34878D82A}">
                    <a16:rowId xmlns:a16="http://schemas.microsoft.com/office/drawing/2014/main" val="1740152542"/>
                  </a:ext>
                </a:extLst>
              </a:tr>
              <a:tr h="964611">
                <a:tc>
                  <a:txBody>
                    <a:bodyPr/>
                    <a:lstStyle/>
                    <a:p>
                      <a:r>
                        <a:rPr lang="en-US" sz="2400"/>
                        <a:t>Program modifications and supports for staff</a:t>
                      </a:r>
                    </a:p>
                  </a:txBody>
                  <a:tcPr/>
                </a:tc>
                <a:tc>
                  <a:txBody>
                    <a:bodyPr/>
                    <a:lstStyle/>
                    <a:p>
                      <a:r>
                        <a:rPr lang="en-US" sz="2400" dirty="0"/>
                        <a:t>Special education teacher’s participation in training on a specific reading program required for implementation of SDI</a:t>
                      </a:r>
                    </a:p>
                  </a:txBody>
                  <a:tcPr/>
                </a:tc>
                <a:extLst>
                  <a:ext uri="{0D108BD9-81ED-4DB2-BD59-A6C34878D82A}">
                    <a16:rowId xmlns:a16="http://schemas.microsoft.com/office/drawing/2014/main" val="692287046"/>
                  </a:ext>
                </a:extLst>
              </a:tr>
            </a:tbl>
          </a:graphicData>
        </a:graphic>
      </p:graphicFrame>
      <p:sp>
        <p:nvSpPr>
          <p:cNvPr id="4" name="Text Placeholder 3">
            <a:extLst>
              <a:ext uri="{FF2B5EF4-FFF2-40B4-BE49-F238E27FC236}">
                <a16:creationId xmlns:a16="http://schemas.microsoft.com/office/drawing/2014/main" id="{2D6EC631-83BB-4C85-AA19-72F79B6DC03F}"/>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61687C52-7582-46E0-AAD7-2EECC53175E2}"/>
              </a:ext>
            </a:extLst>
          </p:cNvPr>
          <p:cNvSpPr>
            <a:spLocks noGrp="1"/>
          </p:cNvSpPr>
          <p:nvPr>
            <p:ph type="sldNum" sz="quarter" idx="12"/>
          </p:nvPr>
        </p:nvSpPr>
        <p:spPr/>
        <p:txBody>
          <a:bodyPr/>
          <a:lstStyle/>
          <a:p>
            <a:fld id="{99A20822-4A49-4D36-86E3-300BA48D3F00}" type="slidenum">
              <a:rPr lang="en-US" smtClean="0"/>
              <a:t>61</a:t>
            </a:fld>
            <a:endParaRPr lang="en-US"/>
          </a:p>
        </p:txBody>
      </p:sp>
    </p:spTree>
    <p:extLst>
      <p:ext uri="{BB962C8B-B14F-4D97-AF65-F5344CB8AC3E}">
        <p14:creationId xmlns:p14="http://schemas.microsoft.com/office/powerpoint/2010/main" val="17172023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4F5BD-27DB-455D-86BC-3FB94C4A7B1F}"/>
              </a:ext>
            </a:extLst>
          </p:cNvPr>
          <p:cNvSpPr>
            <a:spLocks noGrp="1"/>
          </p:cNvSpPr>
          <p:nvPr>
            <p:ph type="title"/>
          </p:nvPr>
        </p:nvSpPr>
        <p:spPr/>
        <p:txBody>
          <a:bodyPr/>
          <a:lstStyle/>
          <a:p>
            <a:r>
              <a:rPr lang="en-US"/>
              <a:t>Same Need, Same Goal, Different Services </a:t>
            </a:r>
          </a:p>
        </p:txBody>
      </p:sp>
      <p:sp>
        <p:nvSpPr>
          <p:cNvPr id="3" name="Content Placeholder 2">
            <a:extLst>
              <a:ext uri="{FF2B5EF4-FFF2-40B4-BE49-F238E27FC236}">
                <a16:creationId xmlns:a16="http://schemas.microsoft.com/office/drawing/2014/main" id="{CD2AE4CE-04A4-499A-B0BF-3387EE8D6BAD}"/>
              </a:ext>
            </a:extLst>
          </p:cNvPr>
          <p:cNvSpPr>
            <a:spLocks noGrp="1"/>
          </p:cNvSpPr>
          <p:nvPr>
            <p:ph sz="quarter" idx="14"/>
          </p:nvPr>
        </p:nvSpPr>
        <p:spPr>
          <a:xfrm>
            <a:off x="457199" y="1080005"/>
            <a:ext cx="11338560" cy="723822"/>
          </a:xfrm>
        </p:spPr>
        <p:txBody>
          <a:bodyPr/>
          <a:lstStyle/>
          <a:p>
            <a:r>
              <a:rPr lang="en-US" dirty="0"/>
              <a:t>9th grade student with an other health impairment that impacts the student’s ability to attend and to manage sensory input.  </a:t>
            </a:r>
          </a:p>
        </p:txBody>
      </p:sp>
      <p:graphicFrame>
        <p:nvGraphicFramePr>
          <p:cNvPr id="6" name="Table 16">
            <a:extLst>
              <a:ext uri="{FF2B5EF4-FFF2-40B4-BE49-F238E27FC236}">
                <a16:creationId xmlns:a16="http://schemas.microsoft.com/office/drawing/2014/main" id="{B522385B-276B-4315-B02B-C3221959C673}"/>
              </a:ext>
            </a:extLst>
          </p:cNvPr>
          <p:cNvGraphicFramePr>
            <a:graphicFrameLocks noGrp="1"/>
          </p:cNvGraphicFramePr>
          <p:nvPr>
            <p:extLst>
              <p:ext uri="{D42A27DB-BD31-4B8C-83A1-F6EECF244321}">
                <p14:modId xmlns:p14="http://schemas.microsoft.com/office/powerpoint/2010/main" val="466478031"/>
              </p:ext>
            </p:extLst>
          </p:nvPr>
        </p:nvGraphicFramePr>
        <p:xfrm>
          <a:off x="457199" y="1979043"/>
          <a:ext cx="11157857" cy="4194134"/>
        </p:xfrm>
        <a:graphic>
          <a:graphicData uri="http://schemas.openxmlformats.org/drawingml/2006/table">
            <a:tbl>
              <a:tblPr firstRow="1" bandRow="1"/>
              <a:tblGrid>
                <a:gridCol w="2453149">
                  <a:extLst>
                    <a:ext uri="{9D8B030D-6E8A-4147-A177-3AD203B41FA5}">
                      <a16:colId xmlns:a16="http://schemas.microsoft.com/office/drawing/2014/main" val="3403964821"/>
                    </a:ext>
                  </a:extLst>
                </a:gridCol>
                <a:gridCol w="8704708">
                  <a:extLst>
                    <a:ext uri="{9D8B030D-6E8A-4147-A177-3AD203B41FA5}">
                      <a16:colId xmlns:a16="http://schemas.microsoft.com/office/drawing/2014/main" val="3394892348"/>
                    </a:ext>
                  </a:extLst>
                </a:gridCol>
              </a:tblGrid>
              <a:tr h="577121">
                <a:tc>
                  <a:txBody>
                    <a:bodyPr/>
                    <a:lstStyle/>
                    <a:p>
                      <a:r>
                        <a:rPr lang="en-US" sz="2400"/>
                        <a:t>Type of Service</a:t>
                      </a:r>
                    </a:p>
                  </a:txBody>
                  <a:tcPr>
                    <a:solidFill>
                      <a:schemeClr val="bg2">
                        <a:lumMod val="90000"/>
                      </a:schemeClr>
                    </a:solidFill>
                  </a:tcPr>
                </a:tc>
                <a:tc>
                  <a:txBody>
                    <a:bodyPr/>
                    <a:lstStyle/>
                    <a:p>
                      <a:r>
                        <a:rPr lang="en-US" sz="2400"/>
                        <a:t>Sample Proposed Services </a:t>
                      </a:r>
                    </a:p>
                  </a:txBody>
                  <a:tcPr>
                    <a:solidFill>
                      <a:schemeClr val="bg2">
                        <a:lumMod val="90000"/>
                      </a:schemeClr>
                    </a:solidFill>
                  </a:tcPr>
                </a:tc>
                <a:extLst>
                  <a:ext uri="{0D108BD9-81ED-4DB2-BD59-A6C34878D82A}">
                    <a16:rowId xmlns:a16="http://schemas.microsoft.com/office/drawing/2014/main" val="1445206025"/>
                  </a:ext>
                </a:extLst>
              </a:tr>
              <a:tr h="964611">
                <a:tc>
                  <a:txBody>
                    <a:bodyPr/>
                    <a:lstStyle/>
                    <a:p>
                      <a:r>
                        <a:rPr lang="en-US" sz="2400"/>
                        <a:t>SDI</a:t>
                      </a:r>
                    </a:p>
                  </a:txBody>
                  <a:tcPr/>
                </a:tc>
                <a:tc>
                  <a:txBody>
                    <a:bodyPr/>
                    <a:lstStyle/>
                    <a:p>
                      <a:r>
                        <a:rPr lang="en-US" sz="2000"/>
                        <a:t>Daily, 15-min explicit instruction on cognitive and metacognitive strategies to increase stamina and ability to independently regulate behaviors.</a:t>
                      </a:r>
                    </a:p>
                  </a:txBody>
                  <a:tcPr/>
                </a:tc>
                <a:extLst>
                  <a:ext uri="{0D108BD9-81ED-4DB2-BD59-A6C34878D82A}">
                    <a16:rowId xmlns:a16="http://schemas.microsoft.com/office/drawing/2014/main" val="592428475"/>
                  </a:ext>
                </a:extLst>
              </a:tr>
              <a:tr h="762642">
                <a:tc>
                  <a:txBody>
                    <a:bodyPr/>
                    <a:lstStyle/>
                    <a:p>
                      <a:r>
                        <a:rPr lang="en-US" sz="2400"/>
                        <a:t>Related Service</a:t>
                      </a:r>
                    </a:p>
                  </a:txBody>
                  <a:tcPr/>
                </a:tc>
                <a:tc>
                  <a:txBody>
                    <a:bodyPr/>
                    <a:lstStyle/>
                    <a:p>
                      <a:r>
                        <a:rPr lang="en-US" sz="2000"/>
                        <a:t>Occupational therapy (OT) to provide sensory integration therapy 30-minutes weekly. </a:t>
                      </a:r>
                    </a:p>
                  </a:txBody>
                  <a:tcPr/>
                </a:tc>
                <a:extLst>
                  <a:ext uri="{0D108BD9-81ED-4DB2-BD59-A6C34878D82A}">
                    <a16:rowId xmlns:a16="http://schemas.microsoft.com/office/drawing/2014/main" val="3024640817"/>
                  </a:ext>
                </a:extLst>
              </a:tr>
              <a:tr h="535895">
                <a:tc>
                  <a:txBody>
                    <a:bodyPr/>
                    <a:lstStyle/>
                    <a:p>
                      <a:r>
                        <a:rPr lang="en-US" sz="2400"/>
                        <a:t>Supplementary </a:t>
                      </a:r>
                    </a:p>
                  </a:txBody>
                  <a:tcPr/>
                </a:tc>
                <a:tc>
                  <a:txBody>
                    <a:bodyPr/>
                    <a:lstStyle/>
                    <a:p>
                      <a:r>
                        <a:rPr lang="en-US" sz="2000"/>
                        <a:t>Use of noise canceling headphones, wobble cushion for seat, shortened assignments</a:t>
                      </a:r>
                    </a:p>
                  </a:txBody>
                  <a:tcPr/>
                </a:tc>
                <a:extLst>
                  <a:ext uri="{0D108BD9-81ED-4DB2-BD59-A6C34878D82A}">
                    <a16:rowId xmlns:a16="http://schemas.microsoft.com/office/drawing/2014/main" val="1740152542"/>
                  </a:ext>
                </a:extLst>
              </a:tr>
              <a:tr h="964611">
                <a:tc>
                  <a:txBody>
                    <a:bodyPr/>
                    <a:lstStyle/>
                    <a:p>
                      <a:r>
                        <a:rPr lang="en-US" sz="2400"/>
                        <a:t>Program modifications and supports for staff</a:t>
                      </a:r>
                    </a:p>
                  </a:txBody>
                  <a:tcPr/>
                </a:tc>
                <a:tc>
                  <a:txBody>
                    <a:bodyPr/>
                    <a:lstStyle/>
                    <a:p>
                      <a:r>
                        <a:rPr lang="en-US" sz="2000" dirty="0"/>
                        <a:t>Collaborative planning time for OT, general education teacher, and special education teacher to plan appropriate sensory activities in special and general education environments. </a:t>
                      </a:r>
                    </a:p>
                  </a:txBody>
                  <a:tcPr/>
                </a:tc>
                <a:extLst>
                  <a:ext uri="{0D108BD9-81ED-4DB2-BD59-A6C34878D82A}">
                    <a16:rowId xmlns:a16="http://schemas.microsoft.com/office/drawing/2014/main" val="692287046"/>
                  </a:ext>
                </a:extLst>
              </a:tr>
            </a:tbl>
          </a:graphicData>
        </a:graphic>
      </p:graphicFrame>
      <p:sp>
        <p:nvSpPr>
          <p:cNvPr id="4" name="Text Placeholder 3">
            <a:extLst>
              <a:ext uri="{FF2B5EF4-FFF2-40B4-BE49-F238E27FC236}">
                <a16:creationId xmlns:a16="http://schemas.microsoft.com/office/drawing/2014/main" id="{2D6EC631-83BB-4C85-AA19-72F79B6DC03F}"/>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61687C52-7582-46E0-AAD7-2EECC53175E2}"/>
              </a:ext>
            </a:extLst>
          </p:cNvPr>
          <p:cNvSpPr>
            <a:spLocks noGrp="1"/>
          </p:cNvSpPr>
          <p:nvPr>
            <p:ph type="sldNum" sz="quarter" idx="12"/>
          </p:nvPr>
        </p:nvSpPr>
        <p:spPr/>
        <p:txBody>
          <a:bodyPr/>
          <a:lstStyle/>
          <a:p>
            <a:fld id="{99A20822-4A49-4D36-86E3-300BA48D3F00}" type="slidenum">
              <a:rPr lang="en-US" smtClean="0"/>
              <a:t>62</a:t>
            </a:fld>
            <a:endParaRPr lang="en-US"/>
          </a:p>
        </p:txBody>
      </p:sp>
    </p:spTree>
    <p:extLst>
      <p:ext uri="{BB962C8B-B14F-4D97-AF65-F5344CB8AC3E}">
        <p14:creationId xmlns:p14="http://schemas.microsoft.com/office/powerpoint/2010/main" val="1986869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335" y="225258"/>
            <a:ext cx="11338560" cy="974181"/>
          </a:xfrm>
        </p:spPr>
        <p:txBody>
          <a:bodyPr/>
          <a:lstStyle/>
          <a:p>
            <a:r>
              <a:rPr lang="en-US"/>
              <a:t>Connecting the Statement of Services and Aids to the Parts of the IEP</a:t>
            </a:r>
          </a:p>
        </p:txBody>
      </p:sp>
      <p:graphicFrame>
        <p:nvGraphicFramePr>
          <p:cNvPr id="5" name="Content Placeholder 2" descr="Sequence that reads: &#10;&#10;PLAAFP - Annual Goals - Measuring Progress Toward Annual Goals - Statement of Special Education and Aids and Services - Participation Outside Regular Education and in State and Districtwide Assessments - Date, Frequency, Duration, and Location of Services. &#10;&#10;The last three are grouped together within a red box. &#10;&#10;Arrows connect the following: &#10;PLAAFP to Annual Goals&#10;Annual Goals to the box, Statement of Special Education and Aids and Services - Participation Outside Regular Education and in State and Districtwide Assessments - Date, Frequency, Duration, and Location of Services. &#10;&#10;The box with Statement of Special Education and Aids and Services - Participation Outside Regular Education and in State and Districtwide Assessments - Date, Frequency, Duration, and Location of Services back to Annual Goals&#10;&#10;PLAAFP to the box with Statement of Special Education and Aids and Services - Participation Outside Regular Education and in State and Districtwide Assessments - Date, Frequency, Duration, and Location of Services. &#10;&#10;">
            <a:extLst>
              <a:ext uri="{FF2B5EF4-FFF2-40B4-BE49-F238E27FC236}">
                <a16:creationId xmlns:a16="http://schemas.microsoft.com/office/drawing/2014/main" id="{A9F1A3DA-7F22-4916-8ABA-6745824D8C10}"/>
              </a:ext>
            </a:extLst>
          </p:cNvPr>
          <p:cNvGraphicFramePr>
            <a:graphicFrameLocks/>
          </p:cNvGraphicFramePr>
          <p:nvPr>
            <p:extLst>
              <p:ext uri="{D42A27DB-BD31-4B8C-83A1-F6EECF244321}">
                <p14:modId xmlns:p14="http://schemas.microsoft.com/office/powerpoint/2010/main" val="1243370499"/>
              </p:ext>
            </p:extLst>
          </p:nvPr>
        </p:nvGraphicFramePr>
        <p:xfrm>
          <a:off x="335067" y="976592"/>
          <a:ext cx="11274425" cy="4020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Curved Down 2">
            <a:extLst>
              <a:ext uri="{FF2B5EF4-FFF2-40B4-BE49-F238E27FC236}">
                <a16:creationId xmlns:a16="http://schemas.microsoft.com/office/drawing/2014/main" id="{73A4475A-9D7A-4D84-BC02-860F5EBD04F3}"/>
              </a:ext>
              <a:ext uri="{C183D7F6-B498-43B3-948B-1728B52AA6E4}">
                <adec:decorative xmlns:adec="http://schemas.microsoft.com/office/drawing/2017/decorative" val="1"/>
              </a:ext>
            </a:extLst>
          </p:cNvPr>
          <p:cNvSpPr/>
          <p:nvPr/>
        </p:nvSpPr>
        <p:spPr>
          <a:xfrm>
            <a:off x="1087655" y="1290344"/>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7" name="Arrow: Curved Up 6">
            <a:extLst>
              <a:ext uri="{FF2B5EF4-FFF2-40B4-BE49-F238E27FC236}">
                <a16:creationId xmlns:a16="http://schemas.microsoft.com/office/drawing/2014/main" id="{8918E79E-3CA7-41EF-B909-EB940B4B08B8}"/>
              </a:ext>
              <a:ext uri="{C183D7F6-B498-43B3-948B-1728B52AA6E4}">
                <adec:decorative xmlns:adec="http://schemas.microsoft.com/office/drawing/2017/decorative" val="1"/>
              </a:ext>
            </a:extLst>
          </p:cNvPr>
          <p:cNvSpPr/>
          <p:nvPr/>
        </p:nvSpPr>
        <p:spPr>
          <a:xfrm>
            <a:off x="770092" y="3999759"/>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460085" y="4026141"/>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9" name="Arrow: Right 8" descr="arrow">
            <a:extLst>
              <a:ext uri="{FF2B5EF4-FFF2-40B4-BE49-F238E27FC236}">
                <a16:creationId xmlns:a16="http://schemas.microsoft.com/office/drawing/2014/main" id="{183F09F9-2D49-4B4E-A284-B3E0B86654A7}"/>
              </a:ext>
            </a:extLst>
          </p:cNvPr>
          <p:cNvSpPr/>
          <p:nvPr/>
        </p:nvSpPr>
        <p:spPr>
          <a:xfrm>
            <a:off x="3994484" y="2983455"/>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104485" y="1574649"/>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187884"/>
            <a:ext cx="5637212" cy="16860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 name="Slide Number Placeholder 1"/>
          <p:cNvSpPr>
            <a:spLocks noGrp="1"/>
          </p:cNvSpPr>
          <p:nvPr>
            <p:ph type="sldNum" sz="quarter" idx="12"/>
          </p:nvPr>
        </p:nvSpPr>
        <p:spPr/>
        <p:txBody>
          <a:bodyPr/>
          <a:lstStyle/>
          <a:p>
            <a:fld id="{99A20822-4A49-4D36-86E3-300BA48D3F00}" type="slidenum">
              <a:rPr lang="en-US" smtClean="0"/>
              <a:pPr/>
              <a:t>63</a:t>
            </a:fld>
            <a:endParaRPr lang="en-US"/>
          </a:p>
        </p:txBody>
      </p:sp>
    </p:spTree>
    <p:extLst>
      <p:ext uri="{BB962C8B-B14F-4D97-AF65-F5344CB8AC3E}">
        <p14:creationId xmlns:p14="http://schemas.microsoft.com/office/powerpoint/2010/main" val="3678985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939D7F-71EE-4CFC-826E-3BD2DBA5B0F1}"/>
              </a:ext>
            </a:extLst>
          </p:cNvPr>
          <p:cNvSpPr>
            <a:spLocks noGrp="1"/>
          </p:cNvSpPr>
          <p:nvPr>
            <p:ph type="title"/>
          </p:nvPr>
        </p:nvSpPr>
        <p:spPr/>
        <p:txBody>
          <a:bodyPr/>
          <a:lstStyle/>
          <a:p>
            <a:r>
              <a:rPr lang="en-US" dirty="0"/>
              <a:t>What Is On Your Mind? </a:t>
            </a:r>
            <a:r>
              <a:rPr lang="en-US" dirty="0">
                <a:solidFill>
                  <a:schemeClr val="bg1"/>
                </a:solidFill>
              </a:rPr>
              <a:t>2</a:t>
            </a:r>
            <a:r>
              <a:rPr lang="en-US" dirty="0"/>
              <a:t> </a:t>
            </a:r>
          </a:p>
        </p:txBody>
      </p:sp>
      <p:pic>
        <p:nvPicPr>
          <p:cNvPr id="11" name="Content Placeholder 10" descr="Thought with solid fill">
            <a:extLst>
              <a:ext uri="{FF2B5EF4-FFF2-40B4-BE49-F238E27FC236}">
                <a16:creationId xmlns:a16="http://schemas.microsoft.com/office/drawing/2014/main" id="{2BA20C2A-1FBE-4503-8409-E87963276134}"/>
              </a:ext>
            </a:extLst>
          </p:cNvPr>
          <p:cNvPicPr>
            <a:picLocks noGrp="1" noChangeAspect="1"/>
          </p:cNvPicPr>
          <p:nvPr>
            <p:ph sz="quarter" idx="15"/>
          </p:nvPr>
        </p:nvPicPr>
        <p:blipFill>
          <a:blip r:embed="rId2">
            <a:extLst>
              <a:ext uri="{96DAC541-7B7A-43D3-8B79-37D633B846F1}">
                <asvg:svgBlip xmlns:asvg="http://schemas.microsoft.com/office/drawing/2016/SVG/main" r:embed="rId3"/>
              </a:ext>
            </a:extLst>
          </a:blip>
          <a:stretch>
            <a:fillRect/>
          </a:stretch>
        </p:blipFill>
        <p:spPr>
          <a:xfrm>
            <a:off x="3807912" y="1393144"/>
            <a:ext cx="4296427" cy="4296427"/>
          </a:xfrm>
        </p:spPr>
      </p:pic>
      <p:sp>
        <p:nvSpPr>
          <p:cNvPr id="9" name="Text Placeholder 8">
            <a:extLst>
              <a:ext uri="{FF2B5EF4-FFF2-40B4-BE49-F238E27FC236}">
                <a16:creationId xmlns:a16="http://schemas.microsoft.com/office/drawing/2014/main" id="{9225A84A-14A3-4F59-9C65-B3ACF6E9CE47}"/>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98860F2B-DCFE-43A5-9E00-5564FA1281CF}"/>
              </a:ext>
            </a:extLst>
          </p:cNvPr>
          <p:cNvSpPr>
            <a:spLocks noGrp="1"/>
          </p:cNvSpPr>
          <p:nvPr>
            <p:ph type="sldNum" sz="quarter" idx="14"/>
          </p:nvPr>
        </p:nvSpPr>
        <p:spPr/>
        <p:txBody>
          <a:bodyPr/>
          <a:lstStyle/>
          <a:p>
            <a:fld id="{99A20822-4A49-4D36-86E3-300BA48D3F00}" type="slidenum">
              <a:rPr lang="en-US" smtClean="0"/>
              <a:pPr/>
              <a:t>64</a:t>
            </a:fld>
            <a:endParaRPr lang="en-US"/>
          </a:p>
        </p:txBody>
      </p:sp>
    </p:spTree>
    <p:extLst>
      <p:ext uri="{BB962C8B-B14F-4D97-AF65-F5344CB8AC3E}">
        <p14:creationId xmlns:p14="http://schemas.microsoft.com/office/powerpoint/2010/main" val="22711427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8CF5A0-B85E-46B4-162A-F37AFA018157}"/>
              </a:ext>
            </a:extLst>
          </p:cNvPr>
          <p:cNvSpPr>
            <a:spLocks noGrp="1"/>
          </p:cNvSpPr>
          <p:nvPr>
            <p:ph type="ctrTitle"/>
          </p:nvPr>
        </p:nvSpPr>
        <p:spPr/>
        <p:txBody>
          <a:bodyPr/>
          <a:lstStyle/>
          <a:p>
            <a:r>
              <a:rPr lang="en-US" dirty="0"/>
              <a:t>Break! </a:t>
            </a:r>
            <a:r>
              <a:rPr lang="en-US" dirty="0">
                <a:solidFill>
                  <a:schemeClr val="bg1"/>
                </a:solidFill>
              </a:rPr>
              <a:t>2</a:t>
            </a:r>
          </a:p>
        </p:txBody>
      </p:sp>
      <p:sp>
        <p:nvSpPr>
          <p:cNvPr id="7" name="Subtitle 6">
            <a:extLst>
              <a:ext uri="{FF2B5EF4-FFF2-40B4-BE49-F238E27FC236}">
                <a16:creationId xmlns:a16="http://schemas.microsoft.com/office/drawing/2014/main" id="{00B9C124-4055-14D6-8AD9-64BE416EF672}"/>
              </a:ext>
            </a:extLst>
          </p:cNvPr>
          <p:cNvSpPr>
            <a:spLocks noGrp="1"/>
          </p:cNvSpPr>
          <p:nvPr>
            <p:ph type="subTitle" idx="1"/>
          </p:nvPr>
        </p:nvSpPr>
        <p:spPr/>
        <p:txBody>
          <a:bodyPr/>
          <a:lstStyle/>
          <a:p>
            <a:r>
              <a:rPr lang="en-US"/>
              <a:t>5 minutes</a:t>
            </a:r>
          </a:p>
        </p:txBody>
      </p:sp>
      <p:pic>
        <p:nvPicPr>
          <p:cNvPr id="10" name="Picture Placeholder 9" descr="Man napping on deck chair">
            <a:extLst>
              <a:ext uri="{FF2B5EF4-FFF2-40B4-BE49-F238E27FC236}">
                <a16:creationId xmlns:a16="http://schemas.microsoft.com/office/drawing/2014/main" id="{E7744031-B6C8-4F61-D9DA-5B5A52D30945}"/>
              </a:ext>
            </a:extLst>
          </p:cNvPr>
          <p:cNvPicPr>
            <a:picLocks noGrp="1" noChangeAspect="1"/>
          </p:cNvPicPr>
          <p:nvPr>
            <p:ph type="pic" sz="quarter" idx="20"/>
          </p:nvPr>
        </p:nvPicPr>
        <p:blipFill>
          <a:blip r:embed="rId3"/>
          <a:srcRect l="12791" r="12791"/>
          <a:stretch>
            <a:fillRect/>
          </a:stretch>
        </p:blipFill>
        <p:spPr/>
      </p:pic>
      <p:sp>
        <p:nvSpPr>
          <p:cNvPr id="5" name="Slide Number Placeholder 4">
            <a:extLst>
              <a:ext uri="{FF2B5EF4-FFF2-40B4-BE49-F238E27FC236}">
                <a16:creationId xmlns:a16="http://schemas.microsoft.com/office/drawing/2014/main" id="{ADFA777E-6F15-B331-9497-9299119A7045}"/>
              </a:ext>
            </a:extLst>
          </p:cNvPr>
          <p:cNvSpPr>
            <a:spLocks noGrp="1"/>
          </p:cNvSpPr>
          <p:nvPr>
            <p:ph type="sldNum" sz="quarter" idx="11"/>
          </p:nvPr>
        </p:nvSpPr>
        <p:spPr/>
        <p:txBody>
          <a:bodyPr/>
          <a:lstStyle/>
          <a:p>
            <a:fld id="{99A20822-4A49-4D36-86E3-300BA48D3F00}" type="slidenum">
              <a:rPr lang="en-US" smtClean="0"/>
              <a:pPr/>
              <a:t>65</a:t>
            </a:fld>
            <a:endParaRPr lang="en-US"/>
          </a:p>
        </p:txBody>
      </p:sp>
    </p:spTree>
    <p:extLst>
      <p:ext uri="{BB962C8B-B14F-4D97-AF65-F5344CB8AC3E}">
        <p14:creationId xmlns:p14="http://schemas.microsoft.com/office/powerpoint/2010/main" val="42129962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6324DA-7C3F-4C4C-AF2E-7FF6E87C2194}"/>
              </a:ext>
            </a:extLst>
          </p:cNvPr>
          <p:cNvSpPr>
            <a:spLocks noGrp="1"/>
          </p:cNvSpPr>
          <p:nvPr>
            <p:ph type="ctrTitle"/>
          </p:nvPr>
        </p:nvSpPr>
        <p:spPr/>
        <p:txBody>
          <a:bodyPr/>
          <a:lstStyle/>
          <a:p>
            <a:r>
              <a:rPr lang="en-US" sz="4400">
                <a:effectLst/>
              </a:rPr>
              <a:t>Measurable Annual Goals</a:t>
            </a:r>
            <a:endParaRPr lang="en-US"/>
          </a:p>
        </p:txBody>
      </p:sp>
      <p:sp>
        <p:nvSpPr>
          <p:cNvPr id="7" name="Subtitle 6">
            <a:extLst>
              <a:ext uri="{FF2B5EF4-FFF2-40B4-BE49-F238E27FC236}">
                <a16:creationId xmlns:a16="http://schemas.microsoft.com/office/drawing/2014/main" id="{832CA690-1F9F-4B7F-85F4-41F79A700B99}"/>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394F9B9B-91B1-49A3-97CB-DB814CCF3640}"/>
              </a:ext>
            </a:extLst>
          </p:cNvPr>
          <p:cNvSpPr>
            <a:spLocks noGrp="1"/>
          </p:cNvSpPr>
          <p:nvPr>
            <p:ph type="sldNum" sz="quarter" idx="11"/>
          </p:nvPr>
        </p:nvSpPr>
        <p:spPr/>
        <p:txBody>
          <a:bodyPr/>
          <a:lstStyle/>
          <a:p>
            <a:fld id="{99A20822-4A49-4D36-86E3-300BA48D3F00}" type="slidenum">
              <a:rPr lang="en-US" smtClean="0"/>
              <a:t>66</a:t>
            </a:fld>
            <a:endParaRPr lang="en-US"/>
          </a:p>
        </p:txBody>
      </p:sp>
    </p:spTree>
    <p:extLst>
      <p:ext uri="{BB962C8B-B14F-4D97-AF65-F5344CB8AC3E}">
        <p14:creationId xmlns:p14="http://schemas.microsoft.com/office/powerpoint/2010/main" val="1505132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B342-8BEF-44BC-A3E1-9C9B50065603}"/>
              </a:ext>
            </a:extLst>
          </p:cNvPr>
          <p:cNvSpPr>
            <a:spLocks noGrp="1"/>
          </p:cNvSpPr>
          <p:nvPr>
            <p:ph type="title"/>
          </p:nvPr>
        </p:nvSpPr>
        <p:spPr/>
        <p:txBody>
          <a:bodyPr anchor="b">
            <a:normAutofit/>
          </a:bodyPr>
          <a:lstStyle/>
          <a:p>
            <a:r>
              <a:rPr lang="en-US"/>
              <a:t>Measurable Annual Goals &amp; Goal Setting</a:t>
            </a:r>
          </a:p>
        </p:txBody>
      </p:sp>
      <p:sp>
        <p:nvSpPr>
          <p:cNvPr id="11" name="Content Placeholder 2">
            <a:extLst>
              <a:ext uri="{FF2B5EF4-FFF2-40B4-BE49-F238E27FC236}">
                <a16:creationId xmlns:a16="http://schemas.microsoft.com/office/drawing/2014/main" id="{636F50F9-2149-4BF5-BBEB-807CD2CCB9E4}"/>
              </a:ext>
            </a:extLst>
          </p:cNvPr>
          <p:cNvSpPr>
            <a:spLocks noGrp="1"/>
          </p:cNvSpPr>
          <p:nvPr>
            <p:ph idx="1"/>
          </p:nvPr>
        </p:nvSpPr>
        <p:spPr/>
        <p:txBody>
          <a:bodyPr/>
          <a:lstStyle/>
          <a:p>
            <a:pPr algn="l" fontAlgn="base"/>
            <a:r>
              <a:rPr lang="en-US" sz="2400" b="0" i="0">
                <a:effectLst/>
              </a:rPr>
              <a:t>(</a:t>
            </a:r>
            <a:r>
              <a:rPr lang="en-US" sz="2400" b="0" i="0" err="1">
                <a:effectLst/>
              </a:rPr>
              <a:t>i</a:t>
            </a:r>
            <a:r>
              <a:rPr lang="en-US" sz="2400" b="0" i="0">
                <a:effectLst/>
              </a:rPr>
              <a:t>) A statement of measurable annual goals, including academic and functional goals designed to—</a:t>
            </a:r>
          </a:p>
          <a:p>
            <a:pPr marL="228600" lvl="2" indent="0" fontAlgn="base">
              <a:buNone/>
            </a:pPr>
            <a:r>
              <a:rPr lang="en-US" sz="2400" b="0" i="0">
                <a:effectLst/>
              </a:rPr>
              <a:t>(A) Meet the child’s needs that result from the child’s disability to enable the child to be involved in and make progress in the general education curriculum; and</a:t>
            </a:r>
          </a:p>
          <a:p>
            <a:pPr marL="228600" lvl="2" indent="0" fontAlgn="base">
              <a:buNone/>
            </a:pPr>
            <a:r>
              <a:rPr lang="en-US" sz="2400" b="0" i="0">
                <a:effectLst/>
              </a:rPr>
              <a:t>(B) Meet each of the child’s other educational needs that result from the child’s disability;</a:t>
            </a:r>
          </a:p>
          <a:p>
            <a:pPr algn="l" fontAlgn="base"/>
            <a:r>
              <a:rPr lang="en-US" sz="2400" b="0" i="0">
                <a:effectLst/>
              </a:rPr>
              <a:t>(ii) For children with disabilities who take alternate assessments aligned to alternate academic achievement standards, a description of benchmarks or short-term objectives;</a:t>
            </a:r>
          </a:p>
          <a:p>
            <a:endParaRPr lang="en-US"/>
          </a:p>
        </p:txBody>
      </p:sp>
      <p:pic>
        <p:nvPicPr>
          <p:cNvPr id="4" name="Content Placeholder 3" descr="Measurable annual goals tip sheet">
            <a:extLst>
              <a:ext uri="{FF2B5EF4-FFF2-40B4-BE49-F238E27FC236}">
                <a16:creationId xmlns:a16="http://schemas.microsoft.com/office/drawing/2014/main" id="{F0C5B183-3DB3-0068-7069-0B438D0A12C3}"/>
              </a:ext>
            </a:extLst>
          </p:cNvPr>
          <p:cNvPicPr>
            <a:picLocks noGrp="1" noChangeAspect="1"/>
          </p:cNvPicPr>
          <p:nvPr>
            <p:ph sz="quarter" idx="17"/>
          </p:nvPr>
        </p:nvPicPr>
        <p:blipFill>
          <a:blip r:embed="rId3">
            <a:extLst>
              <a:ext uri="{28A0092B-C50C-407E-A947-70E740481C1C}">
                <a14:useLocalDpi xmlns:a14="http://schemas.microsoft.com/office/drawing/2010/main" val="0"/>
              </a:ext>
            </a:extLst>
          </a:blip>
          <a:stretch>
            <a:fillRect/>
          </a:stretch>
        </p:blipFill>
        <p:spPr>
          <a:xfrm>
            <a:off x="7747846" y="1279525"/>
            <a:ext cx="3411432" cy="4846638"/>
          </a:xfrm>
          <a:prstGeom prst="rect">
            <a:avLst/>
          </a:prstGeom>
        </p:spPr>
      </p:pic>
      <p:sp>
        <p:nvSpPr>
          <p:cNvPr id="13" name="Text Placeholder 4">
            <a:extLst>
              <a:ext uri="{FF2B5EF4-FFF2-40B4-BE49-F238E27FC236}">
                <a16:creationId xmlns:a16="http://schemas.microsoft.com/office/drawing/2014/main" id="{F7F62479-96DC-4EF9-B6C9-843E67D33458}"/>
              </a:ext>
            </a:extLst>
          </p:cNvPr>
          <p:cNvSpPr>
            <a:spLocks noGrp="1"/>
          </p:cNvSpPr>
          <p:nvPr>
            <p:ph type="body" sz="quarter" idx="16"/>
          </p:nvPr>
        </p:nvSpPr>
        <p:spPr/>
        <p:txBody>
          <a:bodyPr/>
          <a:lstStyle/>
          <a:p>
            <a:r>
              <a:rPr lang="en-US"/>
              <a:t>IDEA Section </a:t>
            </a:r>
            <a:r>
              <a:rPr lang="en-US" b="0" i="0">
                <a:solidFill>
                  <a:srgbClr val="343C47"/>
                </a:solidFill>
                <a:effectLst/>
                <a:latin typeface="Open Sans" panose="020B0606030504020204" pitchFamily="34" charset="0"/>
              </a:rPr>
              <a:t>300.320(a)(2)</a:t>
            </a:r>
            <a:endParaRPr lang="en-US"/>
          </a:p>
        </p:txBody>
      </p:sp>
      <p:sp>
        <p:nvSpPr>
          <p:cNvPr id="5" name="Slide Number Placeholder 4">
            <a:extLst>
              <a:ext uri="{FF2B5EF4-FFF2-40B4-BE49-F238E27FC236}">
                <a16:creationId xmlns:a16="http://schemas.microsoft.com/office/drawing/2014/main" id="{F68DD77D-1850-4BA4-ADE1-33162D1453C1}"/>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67</a:t>
            </a:fld>
            <a:endParaRPr lang="en-US"/>
          </a:p>
        </p:txBody>
      </p:sp>
    </p:spTree>
    <p:extLst>
      <p:ext uri="{BB962C8B-B14F-4D97-AF65-F5344CB8AC3E}">
        <p14:creationId xmlns:p14="http://schemas.microsoft.com/office/powerpoint/2010/main" val="716738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D023B-B071-4C82-85E7-C266AE467DBC}"/>
              </a:ext>
            </a:extLst>
          </p:cNvPr>
          <p:cNvSpPr>
            <a:spLocks noGrp="1"/>
          </p:cNvSpPr>
          <p:nvPr>
            <p:ph type="title"/>
          </p:nvPr>
        </p:nvSpPr>
        <p:spPr/>
        <p:txBody>
          <a:bodyPr/>
          <a:lstStyle/>
          <a:p>
            <a:r>
              <a:rPr lang="en-US"/>
              <a:t>Did You Know? </a:t>
            </a:r>
          </a:p>
        </p:txBody>
      </p:sp>
      <p:sp>
        <p:nvSpPr>
          <p:cNvPr id="7" name="Rectangle: Rounded Corners 6">
            <a:extLst>
              <a:ext uri="{FF2B5EF4-FFF2-40B4-BE49-F238E27FC236}">
                <a16:creationId xmlns:a16="http://schemas.microsoft.com/office/drawing/2014/main" id="{E8F9AC84-7195-46AC-A807-1FFF8E257CD4}"/>
              </a:ext>
            </a:extLst>
          </p:cNvPr>
          <p:cNvSpPr/>
          <p:nvPr/>
        </p:nvSpPr>
        <p:spPr>
          <a:xfrm>
            <a:off x="1924333" y="1965278"/>
            <a:ext cx="8407022" cy="3698543"/>
          </a:xfrm>
          <a:prstGeom prst="roundRect">
            <a:avLst/>
          </a:prstGeom>
          <a:solidFill>
            <a:srgbClr val="0076B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a:t>A single goal can address multiple needs!</a:t>
            </a:r>
          </a:p>
        </p:txBody>
      </p:sp>
      <p:sp>
        <p:nvSpPr>
          <p:cNvPr id="5" name="Slide Number Placeholder 4">
            <a:extLst>
              <a:ext uri="{FF2B5EF4-FFF2-40B4-BE49-F238E27FC236}">
                <a16:creationId xmlns:a16="http://schemas.microsoft.com/office/drawing/2014/main" id="{EB74F796-5DED-45F7-B3A9-CC9083516AB8}"/>
              </a:ext>
            </a:extLst>
          </p:cNvPr>
          <p:cNvSpPr>
            <a:spLocks noGrp="1"/>
          </p:cNvSpPr>
          <p:nvPr>
            <p:ph type="sldNum" sz="quarter" idx="14"/>
          </p:nvPr>
        </p:nvSpPr>
        <p:spPr/>
        <p:txBody>
          <a:bodyPr/>
          <a:lstStyle/>
          <a:p>
            <a:fld id="{99A20822-4A49-4D36-86E3-300BA48D3F00}" type="slidenum">
              <a:rPr lang="en-US" smtClean="0"/>
              <a:pPr/>
              <a:t>68</a:t>
            </a:fld>
            <a:endParaRPr lang="en-US"/>
          </a:p>
        </p:txBody>
      </p:sp>
    </p:spTree>
    <p:extLst>
      <p:ext uri="{BB962C8B-B14F-4D97-AF65-F5344CB8AC3E}">
        <p14:creationId xmlns:p14="http://schemas.microsoft.com/office/powerpoint/2010/main" val="1119410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BEDC5-8DB7-4E41-AD4E-8EB4F64DFD3E}"/>
              </a:ext>
            </a:extLst>
          </p:cNvPr>
          <p:cNvSpPr>
            <a:spLocks noGrp="1"/>
          </p:cNvSpPr>
          <p:nvPr>
            <p:ph type="title"/>
          </p:nvPr>
        </p:nvSpPr>
        <p:spPr/>
        <p:txBody>
          <a:bodyPr anchor="b">
            <a:normAutofit/>
          </a:bodyPr>
          <a:lstStyle/>
          <a:p>
            <a:r>
              <a:rPr lang="en-US"/>
              <a:t>How Should Our Team Start Writing a Goal? </a:t>
            </a:r>
          </a:p>
        </p:txBody>
      </p:sp>
      <p:graphicFrame>
        <p:nvGraphicFramePr>
          <p:cNvPr id="13" name="Content Placeholder 2" descr="1. Start with academic and functional needs identified in the PLAAFP statement&#10;2. Identify the needed skills to access and progress in grade level standards&#10;3. Discuss what the student should be able to achieve during the next 12 months&#10;4. Develop an individualized, ambitious, but attainable goal">
            <a:extLst>
              <a:ext uri="{FF2B5EF4-FFF2-40B4-BE49-F238E27FC236}">
                <a16:creationId xmlns:a16="http://schemas.microsoft.com/office/drawing/2014/main" id="{9E85E48B-2E84-42B8-BD04-3D6F7666DB89}"/>
              </a:ext>
            </a:extLst>
          </p:cNvPr>
          <p:cNvGraphicFramePr>
            <a:graphicFrameLocks noGrp="1"/>
          </p:cNvGraphicFramePr>
          <p:nvPr>
            <p:ph sz="quarter" idx="15"/>
            <p:extLst>
              <p:ext uri="{D42A27DB-BD31-4B8C-83A1-F6EECF244321}">
                <p14:modId xmlns:p14="http://schemas.microsoft.com/office/powerpoint/2010/main" val="3495578278"/>
              </p:ext>
            </p:extLst>
          </p:nvPr>
        </p:nvGraphicFramePr>
        <p:xfrm>
          <a:off x="457200" y="1279525"/>
          <a:ext cx="11337925"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ACE61690-F7AB-4C90-AF96-B58F5BB96DAE}"/>
              </a:ext>
            </a:extLst>
          </p:cNvPr>
          <p:cNvSpPr>
            <a:spLocks noGrp="1"/>
          </p:cNvSpPr>
          <p:nvPr>
            <p:ph type="sldNum" sz="quarter" idx="14"/>
          </p:nvPr>
        </p:nvSpPr>
        <p:spPr/>
        <p:txBody>
          <a:bodyPr wrap="none" anchor="b">
            <a:normAutofit/>
          </a:bodyPr>
          <a:lstStyle/>
          <a:p>
            <a:pPr>
              <a:spcAft>
                <a:spcPts val="600"/>
              </a:spcAft>
            </a:pPr>
            <a:fld id="{99A20822-4A49-4D36-86E3-300BA48D3F00}" type="slidenum">
              <a:rPr lang="en-US" smtClean="0"/>
              <a:pPr>
                <a:spcAft>
                  <a:spcPts val="600"/>
                </a:spcAft>
              </a:pPr>
              <a:t>69</a:t>
            </a:fld>
            <a:endParaRPr lang="en-US"/>
          </a:p>
        </p:txBody>
      </p:sp>
    </p:spTree>
    <p:extLst>
      <p:ext uri="{BB962C8B-B14F-4D97-AF65-F5344CB8AC3E}">
        <p14:creationId xmlns:p14="http://schemas.microsoft.com/office/powerpoint/2010/main" val="392885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E4EA-7A79-4F35-827E-1BE37783FE89}"/>
              </a:ext>
            </a:extLst>
          </p:cNvPr>
          <p:cNvSpPr>
            <a:spLocks noGrp="1"/>
          </p:cNvSpPr>
          <p:nvPr>
            <p:ph type="title"/>
          </p:nvPr>
        </p:nvSpPr>
        <p:spPr>
          <a:xfrm>
            <a:off x="457200" y="14514"/>
            <a:ext cx="11338560" cy="1107996"/>
          </a:xfrm>
        </p:spPr>
        <p:txBody>
          <a:bodyPr anchor="b">
            <a:normAutofit/>
          </a:bodyPr>
          <a:lstStyle/>
          <a:p>
            <a:r>
              <a:rPr lang="en-US" sz="4400"/>
              <a:t>Why We Do What We Do</a:t>
            </a:r>
          </a:p>
        </p:txBody>
      </p:sp>
      <p:sp>
        <p:nvSpPr>
          <p:cNvPr id="3" name="Content Placeholder 2">
            <a:extLst>
              <a:ext uri="{FF2B5EF4-FFF2-40B4-BE49-F238E27FC236}">
                <a16:creationId xmlns:a16="http://schemas.microsoft.com/office/drawing/2014/main" id="{335C46E7-6123-46F5-BA44-12BA6CC31450}"/>
              </a:ext>
            </a:extLst>
          </p:cNvPr>
          <p:cNvSpPr>
            <a:spLocks noGrp="1"/>
          </p:cNvSpPr>
          <p:nvPr>
            <p:ph sz="half" idx="1"/>
          </p:nvPr>
        </p:nvSpPr>
        <p:spPr>
          <a:xfrm>
            <a:off x="457200" y="1360716"/>
            <a:ext cx="6291944" cy="4678680"/>
          </a:xfrm>
        </p:spPr>
        <p:txBody>
          <a:bodyPr>
            <a:normAutofit/>
          </a:bodyPr>
          <a:lstStyle/>
          <a:p>
            <a:pPr marL="0" indent="0">
              <a:buNone/>
            </a:pPr>
            <a:r>
              <a:rPr lang="en-US" i="1"/>
              <a:t>Endrew F. v. Douglas County School District RE-1 (2017)</a:t>
            </a:r>
          </a:p>
          <a:p>
            <a:r>
              <a:rPr lang="en-US"/>
              <a:t>“To meet its substantive obligation under the IDEA, a school must offer an IEP </a:t>
            </a:r>
            <a:r>
              <a:rPr lang="en-US" b="1"/>
              <a:t>reasonably calculated</a:t>
            </a:r>
            <a:r>
              <a:rPr lang="en-US"/>
              <a:t> to enable a child to </a:t>
            </a:r>
            <a:r>
              <a:rPr lang="en-US" b="1"/>
              <a:t>make progress </a:t>
            </a:r>
            <a:r>
              <a:rPr lang="en-US"/>
              <a:t>appropriate </a:t>
            </a:r>
            <a:r>
              <a:rPr lang="en-US" b="1"/>
              <a:t>in light of the child’s circumstances.</a:t>
            </a:r>
            <a:r>
              <a:rPr lang="en-US"/>
              <a:t>” (emphasis added)  </a:t>
            </a:r>
          </a:p>
          <a:p>
            <a:endParaRPr lang="en-US"/>
          </a:p>
        </p:txBody>
      </p:sp>
      <p:pic>
        <p:nvPicPr>
          <p:cNvPr id="7" name="Graphic 6" descr="Gavel">
            <a:extLst>
              <a:ext uri="{FF2B5EF4-FFF2-40B4-BE49-F238E27FC236}">
                <a16:creationId xmlns:a16="http://schemas.microsoft.com/office/drawing/2014/main" id="{F3E6F4C4-DBCD-4893-B017-D4F1C7F51A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8805" y="1280160"/>
            <a:ext cx="4846320" cy="4846320"/>
          </a:xfrm>
          <a:prstGeom prst="rect">
            <a:avLst/>
          </a:prstGeom>
        </p:spPr>
      </p:pic>
      <p:sp>
        <p:nvSpPr>
          <p:cNvPr id="6" name="Text Placeholder 5">
            <a:extLst>
              <a:ext uri="{FF2B5EF4-FFF2-40B4-BE49-F238E27FC236}">
                <a16:creationId xmlns:a16="http://schemas.microsoft.com/office/drawing/2014/main" id="{2D08F48F-FDEE-4DD3-9883-92559673029B}"/>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71EE6527-2701-4791-949B-6BBFCA58A667}"/>
              </a:ext>
            </a:extLst>
          </p:cNvPr>
          <p:cNvSpPr>
            <a:spLocks noGrp="1"/>
          </p:cNvSpPr>
          <p:nvPr>
            <p:ph type="sldNum" sz="quarter" idx="12"/>
          </p:nvPr>
        </p:nvSpPr>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21522766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65" y="524125"/>
            <a:ext cx="11338560" cy="1107996"/>
          </a:xfrm>
        </p:spPr>
        <p:txBody>
          <a:bodyPr/>
          <a:lstStyle/>
          <a:p>
            <a:r>
              <a:rPr lang="en-US"/>
              <a:t>What Are the Three Essential Elements of Measurable Annual Goals?</a:t>
            </a:r>
          </a:p>
        </p:txBody>
      </p:sp>
      <p:pic>
        <p:nvPicPr>
          <p:cNvPr id="16" name="Picture 15" descr="target behavior">
            <a:extLst>
              <a:ext uri="{FF2B5EF4-FFF2-40B4-BE49-F238E27FC236}">
                <a16:creationId xmlns:a16="http://schemas.microsoft.com/office/drawing/2014/main" id="{2EEAAFB3-811B-4AB9-9187-730C9B78D898}"/>
              </a:ext>
            </a:extLst>
          </p:cNvPr>
          <p:cNvPicPr>
            <a:picLocks noChangeAspect="1"/>
          </p:cNvPicPr>
          <p:nvPr/>
        </p:nvPicPr>
        <p:blipFill>
          <a:blip r:embed="rId3"/>
          <a:stretch>
            <a:fillRect/>
          </a:stretch>
        </p:blipFill>
        <p:spPr>
          <a:xfrm>
            <a:off x="1092291" y="2289262"/>
            <a:ext cx="1790700" cy="1781175"/>
          </a:xfrm>
          <a:prstGeom prst="rect">
            <a:avLst/>
          </a:prstGeom>
          <a:ln>
            <a:solidFill>
              <a:srgbClr val="000000"/>
            </a:solidFill>
          </a:ln>
        </p:spPr>
      </p:pic>
      <p:pic>
        <p:nvPicPr>
          <p:cNvPr id="14" name="Picture 13" descr="condition">
            <a:extLst>
              <a:ext uri="{FF2B5EF4-FFF2-40B4-BE49-F238E27FC236}">
                <a16:creationId xmlns:a16="http://schemas.microsoft.com/office/drawing/2014/main" id="{C6286021-2BA1-49E6-B110-FE179A175317}"/>
              </a:ext>
            </a:extLst>
          </p:cNvPr>
          <p:cNvPicPr>
            <a:picLocks noChangeAspect="1"/>
          </p:cNvPicPr>
          <p:nvPr/>
        </p:nvPicPr>
        <p:blipFill>
          <a:blip r:embed="rId4"/>
          <a:stretch>
            <a:fillRect/>
          </a:stretch>
        </p:blipFill>
        <p:spPr>
          <a:xfrm>
            <a:off x="3337842" y="2289261"/>
            <a:ext cx="1790700" cy="1781175"/>
          </a:xfrm>
          <a:prstGeom prst="rect">
            <a:avLst/>
          </a:prstGeom>
          <a:ln>
            <a:solidFill>
              <a:srgbClr val="000000"/>
            </a:solidFill>
          </a:ln>
        </p:spPr>
      </p:pic>
      <p:pic>
        <p:nvPicPr>
          <p:cNvPr id="18" name="Picture 17" descr="level of proficiency/timeline">
            <a:extLst>
              <a:ext uri="{FF2B5EF4-FFF2-40B4-BE49-F238E27FC236}">
                <a16:creationId xmlns:a16="http://schemas.microsoft.com/office/drawing/2014/main" id="{031CED78-E6AC-4303-B7CE-0AA20A17A966}"/>
              </a:ext>
            </a:extLst>
          </p:cNvPr>
          <p:cNvPicPr>
            <a:picLocks noChangeAspect="1"/>
          </p:cNvPicPr>
          <p:nvPr/>
        </p:nvPicPr>
        <p:blipFill>
          <a:blip r:embed="rId5"/>
          <a:stretch>
            <a:fillRect/>
          </a:stretch>
        </p:blipFill>
        <p:spPr>
          <a:xfrm>
            <a:off x="5583394" y="2289263"/>
            <a:ext cx="1823787" cy="1781175"/>
          </a:xfrm>
          <a:prstGeom prst="rect">
            <a:avLst/>
          </a:prstGeom>
          <a:ln>
            <a:solidFill>
              <a:srgbClr val="000000"/>
            </a:solidFill>
          </a:ln>
        </p:spPr>
      </p:pic>
      <p:sp>
        <p:nvSpPr>
          <p:cNvPr id="3" name="Equal 2" descr="equal sign"/>
          <p:cNvSpPr/>
          <p:nvPr/>
        </p:nvSpPr>
        <p:spPr>
          <a:xfrm>
            <a:off x="7941900" y="2718764"/>
            <a:ext cx="1082577" cy="832852"/>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solidFill>
                <a:schemeClr val="tx1"/>
              </a:solidFill>
            </a:endParaRPr>
          </a:p>
        </p:txBody>
      </p:sp>
      <p:sp>
        <p:nvSpPr>
          <p:cNvPr id="10" name="Rectangle 9"/>
          <p:cNvSpPr/>
          <p:nvPr/>
        </p:nvSpPr>
        <p:spPr>
          <a:xfrm>
            <a:off x="9294153" y="2625852"/>
            <a:ext cx="2310486" cy="1107996"/>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a:t>Measurable</a:t>
            </a:r>
          </a:p>
        </p:txBody>
      </p:sp>
      <p:sp>
        <p:nvSpPr>
          <p:cNvPr id="11" name="Text Placeholder 10">
            <a:extLst>
              <a:ext uri="{FF2B5EF4-FFF2-40B4-BE49-F238E27FC236}">
                <a16:creationId xmlns:a16="http://schemas.microsoft.com/office/drawing/2014/main" id="{734E84FD-EFAF-4099-8750-512FEC35DBD8}"/>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B6AB6F89-0F61-4CFF-B7A9-1436C90CEC88}"/>
              </a:ext>
            </a:extLst>
          </p:cNvPr>
          <p:cNvSpPr>
            <a:spLocks noGrp="1"/>
          </p:cNvSpPr>
          <p:nvPr>
            <p:ph type="sldNum" sz="quarter" idx="14"/>
          </p:nvPr>
        </p:nvSpPr>
        <p:spPr>
          <a:xfrm>
            <a:off x="11938991" y="7688454"/>
            <a:ext cx="131092" cy="154004"/>
          </a:xfrm>
        </p:spPr>
        <p:txBody>
          <a:bodyPr/>
          <a:lstStyle/>
          <a:p>
            <a:fld id="{99A20822-4A49-4D36-86E3-300BA48D3F00}" type="slidenum">
              <a:rPr lang="en-US" smtClean="0"/>
              <a:pPr/>
              <a:t>70</a:t>
            </a:fld>
            <a:endParaRPr lang="en-US"/>
          </a:p>
        </p:txBody>
      </p:sp>
    </p:spTree>
    <p:extLst>
      <p:ext uri="{BB962C8B-B14F-4D97-AF65-F5344CB8AC3E}">
        <p14:creationId xmlns:p14="http://schemas.microsoft.com/office/powerpoint/2010/main" val="17098247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What’s Missing?: Academic Goal</a:t>
            </a:r>
          </a:p>
        </p:txBody>
      </p:sp>
      <p:sp>
        <p:nvSpPr>
          <p:cNvPr id="3" name="Content Placeholder 2"/>
          <p:cNvSpPr>
            <a:spLocks noGrp="1"/>
          </p:cNvSpPr>
          <p:nvPr>
            <p:ph sz="quarter" idx="15"/>
          </p:nvPr>
        </p:nvSpPr>
        <p:spPr>
          <a:xfrm>
            <a:off x="457206" y="1280161"/>
            <a:ext cx="11481785" cy="4846320"/>
          </a:xfrm>
        </p:spPr>
        <p:txBody>
          <a:bodyPr vert="horz" lIns="0" tIns="0" rIns="0" bIns="0" rtlCol="0" anchor="t">
            <a:normAutofit/>
          </a:bodyPr>
          <a:lstStyle/>
          <a:p>
            <a:pPr marL="0" indent="0">
              <a:lnSpc>
                <a:spcPct val="110000"/>
              </a:lnSpc>
              <a:spcBef>
                <a:spcPts val="601"/>
              </a:spcBef>
              <a:buNone/>
            </a:pPr>
            <a:r>
              <a:rPr lang="en-US" dirty="0"/>
              <a:t>Academic goals should focus on skills necessary for the students to access and benefit from general education instruction that is aligned with state standards.</a:t>
            </a:r>
          </a:p>
        </p:txBody>
      </p:sp>
      <p:sp>
        <p:nvSpPr>
          <p:cNvPr id="8" name="Rectangle: Rounded Corners 8">
            <a:extLst>
              <a:ext uri="{FF2B5EF4-FFF2-40B4-BE49-F238E27FC236}">
                <a16:creationId xmlns:a16="http://schemas.microsoft.com/office/drawing/2014/main" id="{1BFBC0C0-9DDD-4588-A663-5B8CDC21AC2A}"/>
              </a:ext>
            </a:extLst>
          </p:cNvPr>
          <p:cNvSpPr/>
          <p:nvPr/>
        </p:nvSpPr>
        <p:spPr>
          <a:xfrm>
            <a:off x="253009" y="2716306"/>
            <a:ext cx="3157993" cy="2861533"/>
          </a:xfrm>
          <a:prstGeom prst="roundRect">
            <a:avLst>
              <a:gd name="adj" fmla="val 19313"/>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Draft Goal: </a:t>
            </a:r>
            <a:r>
              <a:rPr lang="en-US" sz="2400" dirty="0">
                <a:solidFill>
                  <a:schemeClr val="bg1"/>
                </a:solidFill>
              </a:rPr>
              <a:t>Given a third-grade reading passage, Doug will read 90 words read correctly per minute. </a:t>
            </a:r>
          </a:p>
        </p:txBody>
      </p:sp>
      <p:sp>
        <p:nvSpPr>
          <p:cNvPr id="10" name="TextBox 9">
            <a:extLst>
              <a:ext uri="{FF2B5EF4-FFF2-40B4-BE49-F238E27FC236}">
                <a16:creationId xmlns:a16="http://schemas.microsoft.com/office/drawing/2014/main" id="{31017F5B-15C7-4BCD-B77D-A4F5AFCAAF3E}"/>
              </a:ext>
            </a:extLst>
          </p:cNvPr>
          <p:cNvSpPr txBox="1"/>
          <p:nvPr/>
        </p:nvSpPr>
        <p:spPr>
          <a:xfrm>
            <a:off x="3567168" y="2957720"/>
            <a:ext cx="4151933" cy="2246769"/>
          </a:xfrm>
          <a:prstGeom prst="rect">
            <a:avLst/>
          </a:prstGeom>
          <a:solidFill>
            <a:srgbClr val="FFFF00"/>
          </a:solidFill>
          <a:ln>
            <a:solidFill>
              <a:schemeClr val="tx2"/>
            </a:solidFill>
          </a:ln>
        </p:spPr>
        <p:txBody>
          <a:bodyPr wrap="square" rtlCol="0">
            <a:spAutoFit/>
          </a:bodyPr>
          <a:lstStyle/>
          <a:p>
            <a:r>
              <a:rPr lang="en-US" sz="2800" u="sng">
                <a:solidFill>
                  <a:schemeClr val="tx2"/>
                </a:solidFill>
                <a:latin typeface="+mn-lt"/>
              </a:rPr>
              <a:t>Essential Element of Goals</a:t>
            </a:r>
          </a:p>
          <a:p>
            <a:pPr marL="285750" indent="-285750">
              <a:buFont typeface="Wingdings" pitchFamily="2" charset="2"/>
              <a:buChar char="q"/>
            </a:pPr>
            <a:r>
              <a:rPr lang="en-US" sz="2800">
                <a:solidFill>
                  <a:schemeClr val="tx2"/>
                </a:solidFill>
                <a:latin typeface="+mn-lt"/>
              </a:rPr>
              <a:t> Condition </a:t>
            </a:r>
          </a:p>
          <a:p>
            <a:pPr marL="285750" indent="-285750">
              <a:buFont typeface="Wingdings" pitchFamily="2" charset="2"/>
              <a:buChar char="q"/>
            </a:pPr>
            <a:r>
              <a:rPr lang="en-US" sz="2800">
                <a:solidFill>
                  <a:schemeClr val="tx2"/>
                </a:solidFill>
                <a:latin typeface="+mn-lt"/>
              </a:rPr>
              <a:t> Target Behavior</a:t>
            </a:r>
          </a:p>
          <a:p>
            <a:pPr marL="285750" indent="-285750">
              <a:buFont typeface="Wingdings" pitchFamily="2" charset="2"/>
              <a:buChar char="q"/>
            </a:pPr>
            <a:r>
              <a:rPr lang="en-US" sz="2800">
                <a:solidFill>
                  <a:schemeClr val="tx2"/>
                </a:solidFill>
                <a:latin typeface="+mn-lt"/>
              </a:rPr>
              <a:t> Level of proficiency/ timeline</a:t>
            </a:r>
          </a:p>
        </p:txBody>
      </p:sp>
      <p:pic>
        <p:nvPicPr>
          <p:cNvPr id="13" name="Graphic 12" descr="Checkmark with solid fill">
            <a:extLst>
              <a:ext uri="{FF2B5EF4-FFF2-40B4-BE49-F238E27FC236}">
                <a16:creationId xmlns:a16="http://schemas.microsoft.com/office/drawing/2014/main" id="{7FFEF45C-422B-41A7-8395-59C6A88CF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0762" y="3248211"/>
            <a:ext cx="581206" cy="581206"/>
          </a:xfrm>
          <a:prstGeom prst="rect">
            <a:avLst/>
          </a:prstGeom>
        </p:spPr>
      </p:pic>
      <p:sp>
        <p:nvSpPr>
          <p:cNvPr id="14" name="Multiply 8">
            <a:extLst>
              <a:ext uri="{FF2B5EF4-FFF2-40B4-BE49-F238E27FC236}">
                <a16:creationId xmlns:a16="http://schemas.microsoft.com/office/drawing/2014/main" id="{EA78A9AC-7FE2-4974-9303-3E1C8CA4F6B6}"/>
              </a:ext>
              <a:ext uri="{C183D7F6-B498-43B3-948B-1728B52AA6E4}">
                <adec:decorative xmlns:adec="http://schemas.microsoft.com/office/drawing/2017/decorative" val="1"/>
              </a:ext>
            </a:extLst>
          </p:cNvPr>
          <p:cNvSpPr/>
          <p:nvPr/>
        </p:nvSpPr>
        <p:spPr>
          <a:xfrm>
            <a:off x="3527343" y="4163733"/>
            <a:ext cx="581206" cy="66268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7" name="Rectangle: Rounded Corners 7">
            <a:extLst>
              <a:ext uri="{FF2B5EF4-FFF2-40B4-BE49-F238E27FC236}">
                <a16:creationId xmlns:a16="http://schemas.microsoft.com/office/drawing/2014/main" id="{1B31FE39-1FD7-453A-B030-0B227AFD65BE}"/>
              </a:ext>
            </a:extLst>
          </p:cNvPr>
          <p:cNvSpPr/>
          <p:nvPr/>
        </p:nvSpPr>
        <p:spPr>
          <a:xfrm>
            <a:off x="7873166" y="2232731"/>
            <a:ext cx="4065825" cy="3696745"/>
          </a:xfrm>
          <a:prstGeom prst="roundRect">
            <a:avLst>
              <a:gd name="adj" fmla="val 13863"/>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FFFF"/>
                </a:solidFill>
              </a:rPr>
              <a:t>Revised Goal</a:t>
            </a:r>
            <a:r>
              <a:rPr lang="en-US" sz="2800" dirty="0">
                <a:solidFill>
                  <a:srgbClr val="FFFFFF"/>
                </a:solidFill>
              </a:rPr>
              <a:t>: Given a third-grade reading passage, Doug will read 90 words read correctly in 1 minute with 95% accuracy on three consecutive probes. </a:t>
            </a:r>
          </a:p>
        </p:txBody>
      </p:sp>
      <p:sp>
        <p:nvSpPr>
          <p:cNvPr id="6" name="Text Placeholder 5">
            <a:extLst>
              <a:ext uri="{FF2B5EF4-FFF2-40B4-BE49-F238E27FC236}">
                <a16:creationId xmlns:a16="http://schemas.microsoft.com/office/drawing/2014/main" id="{D1B5B7E3-1F03-4739-A1C6-950E279F6DA0}"/>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FC7B0C78-F8F3-469E-B9BC-D0D6F09FCE08}"/>
              </a:ext>
            </a:extLst>
          </p:cNvPr>
          <p:cNvSpPr>
            <a:spLocks noGrp="1"/>
          </p:cNvSpPr>
          <p:nvPr>
            <p:ph type="sldNum" sz="quarter" idx="14"/>
          </p:nvPr>
        </p:nvSpPr>
        <p:spPr>
          <a:xfrm>
            <a:off x="11938991" y="7688454"/>
            <a:ext cx="131092" cy="154004"/>
          </a:xfrm>
        </p:spPr>
        <p:txBody>
          <a:bodyPr/>
          <a:lstStyle/>
          <a:p>
            <a:fld id="{99A20822-4A49-4D36-86E3-300BA48D3F00}" type="slidenum">
              <a:rPr lang="en-US" smtClean="0"/>
              <a:pPr/>
              <a:t>71</a:t>
            </a:fld>
            <a:endParaRPr lang="en-US"/>
          </a:p>
        </p:txBody>
      </p:sp>
      <p:pic>
        <p:nvPicPr>
          <p:cNvPr id="5" name="Graphic 4" descr="Checkmark with solid fill">
            <a:extLst>
              <a:ext uri="{FF2B5EF4-FFF2-40B4-BE49-F238E27FC236}">
                <a16:creationId xmlns:a16="http://schemas.microsoft.com/office/drawing/2014/main" id="{057B4080-9E35-0AC6-E6F8-A5D196A24B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9247" y="3645769"/>
            <a:ext cx="580789" cy="580789"/>
          </a:xfrm>
          <a:prstGeom prst="rect">
            <a:avLst/>
          </a:prstGeom>
        </p:spPr>
      </p:pic>
    </p:spTree>
    <p:extLst>
      <p:ext uri="{BB962C8B-B14F-4D97-AF65-F5344CB8AC3E}">
        <p14:creationId xmlns:p14="http://schemas.microsoft.com/office/powerpoint/2010/main" val="81020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What’s Missing? Functional Goal</a:t>
            </a:r>
          </a:p>
        </p:txBody>
      </p:sp>
      <p:sp>
        <p:nvSpPr>
          <p:cNvPr id="3" name="Content Placeholder 2"/>
          <p:cNvSpPr>
            <a:spLocks noGrp="1"/>
          </p:cNvSpPr>
          <p:nvPr>
            <p:ph sz="quarter" idx="15"/>
          </p:nvPr>
        </p:nvSpPr>
        <p:spPr>
          <a:xfrm>
            <a:off x="457200" y="1283175"/>
            <a:ext cx="11337925" cy="4477716"/>
          </a:xfrm>
        </p:spPr>
        <p:txBody>
          <a:bodyPr/>
          <a:lstStyle/>
          <a:p>
            <a:pPr marL="0" indent="0">
              <a:lnSpc>
                <a:spcPct val="110000"/>
              </a:lnSpc>
              <a:spcBef>
                <a:spcPts val="601"/>
              </a:spcBef>
              <a:buNone/>
            </a:pPr>
            <a:r>
              <a:rPr lang="en-US">
                <a:solidFill>
                  <a:schemeClr val="tx1"/>
                </a:solidFill>
              </a:rPr>
              <a:t>Functional goals should </a:t>
            </a:r>
            <a:r>
              <a:rPr lang="en-US" b="1">
                <a:solidFill>
                  <a:schemeClr val="tx1"/>
                </a:solidFill>
              </a:rPr>
              <a:t>increase access, participation, and/or independence </a:t>
            </a:r>
            <a:r>
              <a:rPr lang="en-US">
                <a:solidFill>
                  <a:schemeClr val="tx1"/>
                </a:solidFill>
              </a:rPr>
              <a:t>in the general education curriculum or setting.</a:t>
            </a:r>
          </a:p>
          <a:p>
            <a:pPr marL="0" indent="0">
              <a:buNone/>
            </a:pPr>
            <a:endParaRPr lang="en-US"/>
          </a:p>
        </p:txBody>
      </p:sp>
      <p:sp>
        <p:nvSpPr>
          <p:cNvPr id="7" name="Rectangle: Rounded Corners 6">
            <a:extLst>
              <a:ext uri="{FF2B5EF4-FFF2-40B4-BE49-F238E27FC236}">
                <a16:creationId xmlns:a16="http://schemas.microsoft.com/office/drawing/2014/main" id="{74F2B5B7-6EA6-4934-8334-2304AAA99F70}"/>
              </a:ext>
            </a:extLst>
          </p:cNvPr>
          <p:cNvSpPr/>
          <p:nvPr/>
        </p:nvSpPr>
        <p:spPr>
          <a:xfrm>
            <a:off x="190627" y="2530291"/>
            <a:ext cx="2999991" cy="3034827"/>
          </a:xfrm>
          <a:prstGeom prst="roundRect">
            <a:avLst>
              <a:gd name="adj" fmla="val 14824"/>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rPr>
              <a:t>Draft:</a:t>
            </a:r>
            <a:r>
              <a:rPr lang="en-US" sz="2800">
                <a:solidFill>
                  <a:schemeClr val="bg1"/>
                </a:solidFill>
              </a:rPr>
              <a:t> José will pay attention and be engaged.</a:t>
            </a:r>
          </a:p>
        </p:txBody>
      </p:sp>
      <p:sp>
        <p:nvSpPr>
          <p:cNvPr id="10" name="TextBox 9">
            <a:extLst>
              <a:ext uri="{FF2B5EF4-FFF2-40B4-BE49-F238E27FC236}">
                <a16:creationId xmlns:a16="http://schemas.microsoft.com/office/drawing/2014/main" id="{4555A6D1-D66C-4CF9-90F5-AB1DED5FE613}"/>
              </a:ext>
            </a:extLst>
          </p:cNvPr>
          <p:cNvSpPr txBox="1"/>
          <p:nvPr/>
        </p:nvSpPr>
        <p:spPr>
          <a:xfrm>
            <a:off x="3372439" y="3139324"/>
            <a:ext cx="4085001" cy="2246769"/>
          </a:xfrm>
          <a:prstGeom prst="rect">
            <a:avLst/>
          </a:prstGeom>
          <a:solidFill>
            <a:srgbClr val="FFFF00"/>
          </a:solidFill>
          <a:ln>
            <a:solidFill>
              <a:schemeClr val="tx2"/>
            </a:solidFill>
          </a:ln>
        </p:spPr>
        <p:txBody>
          <a:bodyPr wrap="square" rtlCol="0">
            <a:spAutoFit/>
          </a:bodyPr>
          <a:lstStyle/>
          <a:p>
            <a:r>
              <a:rPr lang="en-US" sz="2800" u="sng">
                <a:solidFill>
                  <a:schemeClr val="tx2"/>
                </a:solidFill>
                <a:latin typeface="+mn-lt"/>
              </a:rPr>
              <a:t>Essential Element of Goals</a:t>
            </a:r>
          </a:p>
          <a:p>
            <a:pPr marL="285750" indent="-285750">
              <a:buFont typeface="Wingdings" pitchFamily="2" charset="2"/>
              <a:buChar char="q"/>
            </a:pPr>
            <a:r>
              <a:rPr lang="en-US" sz="2800">
                <a:solidFill>
                  <a:schemeClr val="tx2"/>
                </a:solidFill>
                <a:latin typeface="+mn-lt"/>
              </a:rPr>
              <a:t> Condition </a:t>
            </a:r>
          </a:p>
          <a:p>
            <a:pPr marL="285750" indent="-285750">
              <a:buFont typeface="Wingdings" pitchFamily="2" charset="2"/>
              <a:buChar char="q"/>
            </a:pPr>
            <a:r>
              <a:rPr lang="en-US" sz="2800">
                <a:solidFill>
                  <a:schemeClr val="tx2"/>
                </a:solidFill>
                <a:latin typeface="+mn-lt"/>
              </a:rPr>
              <a:t> Target Behavior</a:t>
            </a:r>
          </a:p>
          <a:p>
            <a:pPr marL="285750" indent="-285750">
              <a:buFont typeface="Wingdings" pitchFamily="2" charset="2"/>
              <a:buChar char="q"/>
            </a:pPr>
            <a:r>
              <a:rPr lang="en-US" sz="2800">
                <a:solidFill>
                  <a:schemeClr val="tx2"/>
                </a:solidFill>
                <a:latin typeface="+mn-lt"/>
              </a:rPr>
              <a:t> Level of proficiency/ timeline</a:t>
            </a:r>
          </a:p>
        </p:txBody>
      </p:sp>
      <p:pic>
        <p:nvPicPr>
          <p:cNvPr id="12" name="Graphic 11" descr="Checkmark with solid fill">
            <a:extLst>
              <a:ext uri="{FF2B5EF4-FFF2-40B4-BE49-F238E27FC236}">
                <a16:creationId xmlns:a16="http://schemas.microsoft.com/office/drawing/2014/main" id="{B92E3EFA-52DA-4808-B539-6A9F45A8D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36474" y="3897043"/>
            <a:ext cx="581206" cy="581206"/>
          </a:xfrm>
          <a:prstGeom prst="rect">
            <a:avLst/>
          </a:prstGeom>
        </p:spPr>
      </p:pic>
      <p:sp>
        <p:nvSpPr>
          <p:cNvPr id="13" name="Multiply 8">
            <a:extLst>
              <a:ext uri="{FF2B5EF4-FFF2-40B4-BE49-F238E27FC236}">
                <a16:creationId xmlns:a16="http://schemas.microsoft.com/office/drawing/2014/main" id="{CB83FBE7-92A3-4AF6-B451-5E4F730B1208}"/>
              </a:ext>
              <a:ext uri="{C183D7F6-B498-43B3-948B-1728B52AA6E4}">
                <adec:decorative xmlns:adec="http://schemas.microsoft.com/office/drawing/2017/decorative" val="1"/>
              </a:ext>
            </a:extLst>
          </p:cNvPr>
          <p:cNvSpPr/>
          <p:nvPr/>
        </p:nvSpPr>
        <p:spPr>
          <a:xfrm>
            <a:off x="3190618" y="4424581"/>
            <a:ext cx="808075" cy="64858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6" name="Rectangle: Rounded Corners 5">
            <a:extLst>
              <a:ext uri="{FF2B5EF4-FFF2-40B4-BE49-F238E27FC236}">
                <a16:creationId xmlns:a16="http://schemas.microsoft.com/office/drawing/2014/main" id="{BD70D17E-8C01-4CB4-B2EF-A14FFB5061F0}"/>
              </a:ext>
            </a:extLst>
          </p:cNvPr>
          <p:cNvSpPr/>
          <p:nvPr/>
        </p:nvSpPr>
        <p:spPr>
          <a:xfrm>
            <a:off x="7612116" y="2063207"/>
            <a:ext cx="4389257" cy="3970654"/>
          </a:xfrm>
          <a:prstGeom prst="round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rPr>
              <a:t>Revised Goal: </a:t>
            </a:r>
            <a:r>
              <a:rPr lang="en-US" sz="2800">
                <a:solidFill>
                  <a:schemeClr val="bg1"/>
                </a:solidFill>
              </a:rPr>
              <a:t>During each 40-minute class period, José will remain academically engaged at least 70% of the class for five consecutive days as monitored by Direct Behavior Ratings. </a:t>
            </a:r>
            <a:r>
              <a:rPr lang="en-US" sz="2800" b="1">
                <a:solidFill>
                  <a:schemeClr val="bg1"/>
                </a:solidFill>
              </a:rPr>
              <a:t>​</a:t>
            </a:r>
            <a:endParaRPr lang="en-US" sz="2800">
              <a:solidFill>
                <a:schemeClr val="bg1"/>
              </a:solidFill>
            </a:endParaRPr>
          </a:p>
        </p:txBody>
      </p:sp>
      <p:sp>
        <p:nvSpPr>
          <p:cNvPr id="4" name="Text Placeholder 3"/>
          <p:cNvSpPr>
            <a:spLocks noGrp="1"/>
          </p:cNvSpPr>
          <p:nvPr>
            <p:ph type="body" sz="quarter" idx="16"/>
          </p:nvPr>
        </p:nvSpPr>
        <p:spPr>
          <a:xfrm>
            <a:off x="427037" y="6104150"/>
            <a:ext cx="11337925" cy="192087"/>
          </a:xfrm>
        </p:spPr>
        <p:txBody>
          <a:bodyPr/>
          <a:lstStyle/>
          <a:p>
            <a:endParaRPr lang="en-US"/>
          </a:p>
        </p:txBody>
      </p:sp>
      <p:sp>
        <p:nvSpPr>
          <p:cNvPr id="9" name="Slide Number Placeholder 8">
            <a:extLst>
              <a:ext uri="{FF2B5EF4-FFF2-40B4-BE49-F238E27FC236}">
                <a16:creationId xmlns:a16="http://schemas.microsoft.com/office/drawing/2014/main" id="{204AEFBF-D86A-4A1A-AC78-874EF4015CCD}"/>
              </a:ext>
            </a:extLst>
          </p:cNvPr>
          <p:cNvSpPr>
            <a:spLocks noGrp="1"/>
          </p:cNvSpPr>
          <p:nvPr>
            <p:ph type="sldNum" sz="quarter" idx="14"/>
          </p:nvPr>
        </p:nvSpPr>
        <p:spPr>
          <a:xfrm>
            <a:off x="11938991" y="7688454"/>
            <a:ext cx="131092" cy="154004"/>
          </a:xfrm>
        </p:spPr>
        <p:txBody>
          <a:bodyPr/>
          <a:lstStyle/>
          <a:p>
            <a:fld id="{99A20822-4A49-4D36-86E3-300BA48D3F00}" type="slidenum">
              <a:rPr lang="en-US" smtClean="0"/>
              <a:pPr/>
              <a:t>72</a:t>
            </a:fld>
            <a:endParaRPr lang="en-US"/>
          </a:p>
        </p:txBody>
      </p:sp>
      <p:sp>
        <p:nvSpPr>
          <p:cNvPr id="5" name="Multiply 8">
            <a:extLst>
              <a:ext uri="{FF2B5EF4-FFF2-40B4-BE49-F238E27FC236}">
                <a16:creationId xmlns:a16="http://schemas.microsoft.com/office/drawing/2014/main" id="{5C973BE9-314B-B911-A628-A33D09101AAF}"/>
              </a:ext>
              <a:ext uri="{C183D7F6-B498-43B3-948B-1728B52AA6E4}">
                <adec:decorative xmlns:adec="http://schemas.microsoft.com/office/drawing/2017/decorative" val="1"/>
              </a:ext>
            </a:extLst>
          </p:cNvPr>
          <p:cNvSpPr/>
          <p:nvPr/>
        </p:nvSpPr>
        <p:spPr>
          <a:xfrm>
            <a:off x="3226583" y="3485802"/>
            <a:ext cx="808075" cy="64858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Tree>
    <p:extLst>
      <p:ext uri="{BB962C8B-B14F-4D97-AF65-F5344CB8AC3E}">
        <p14:creationId xmlns:p14="http://schemas.microsoft.com/office/powerpoint/2010/main" val="77613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4769E5-09BD-58BF-6840-7F9A3128672E}"/>
              </a:ext>
            </a:extLst>
          </p:cNvPr>
          <p:cNvSpPr>
            <a:spLocks noGrp="1"/>
          </p:cNvSpPr>
          <p:nvPr>
            <p:ph type="title"/>
          </p:nvPr>
        </p:nvSpPr>
        <p:spPr>
          <a:xfrm>
            <a:off x="1600200" y="0"/>
            <a:ext cx="10195560" cy="1107996"/>
          </a:xfrm>
        </p:spPr>
        <p:txBody>
          <a:bodyPr/>
          <a:lstStyle/>
          <a:p>
            <a:r>
              <a:rPr lang="en-US"/>
              <a:t>Caution: Goals That Are Not Measurable </a:t>
            </a:r>
            <a:r>
              <a:rPr lang="en-US">
                <a:solidFill>
                  <a:schemeClr val="bg1"/>
                </a:solidFill>
              </a:rPr>
              <a:t>Cont.</a:t>
            </a:r>
          </a:p>
        </p:txBody>
      </p:sp>
      <p:sp>
        <p:nvSpPr>
          <p:cNvPr id="13" name="Content Placeholder 12">
            <a:extLst>
              <a:ext uri="{FF2B5EF4-FFF2-40B4-BE49-F238E27FC236}">
                <a16:creationId xmlns:a16="http://schemas.microsoft.com/office/drawing/2014/main" id="{857D72DA-6DA8-A78B-D44F-19CE785E60BA}"/>
              </a:ext>
            </a:extLst>
          </p:cNvPr>
          <p:cNvSpPr>
            <a:spLocks noGrp="1"/>
          </p:cNvSpPr>
          <p:nvPr>
            <p:ph sz="quarter" idx="15"/>
          </p:nvPr>
        </p:nvSpPr>
        <p:spPr/>
        <p:txBody>
          <a:bodyPr>
            <a:normAutofit/>
          </a:bodyPr>
          <a:lstStyle/>
          <a:p>
            <a:pPr marL="0" indent="0">
              <a:buNone/>
            </a:pPr>
            <a:r>
              <a:rPr lang="en-US" sz="3200"/>
              <a:t>Is it measurable?</a:t>
            </a:r>
          </a:p>
          <a:p>
            <a:r>
              <a:rPr lang="en-US" sz="3200"/>
              <a:t>Carefully consider the words you use in goals and make sure they can be measured.</a:t>
            </a:r>
          </a:p>
          <a:p>
            <a:r>
              <a:rPr lang="en-US" sz="3200"/>
              <a:t>If you can’t graph it, it is not measurable.</a:t>
            </a:r>
          </a:p>
          <a:p>
            <a:r>
              <a:rPr lang="en-US" sz="3200"/>
              <a:t>Can it pass the stranger test? Could </a:t>
            </a:r>
            <a:r>
              <a:rPr lang="en-US" sz="3200">
                <a:ea typeface="ＭＳ Ｐゴシック"/>
              </a:rPr>
              <a:t>other educators, the parent, or the student know </a:t>
            </a:r>
            <a:r>
              <a:rPr lang="en-US" altLang="en-US" sz="3200">
                <a:ea typeface="ＭＳ Ｐゴシック"/>
              </a:rPr>
              <a:t>if the goal has been achieved.</a:t>
            </a:r>
            <a:endParaRPr lang="en-US" sz="3200"/>
          </a:p>
          <a:p>
            <a:r>
              <a:rPr lang="en-US" sz="3200"/>
              <a:t>Percentages by themselves are meaningless.</a:t>
            </a:r>
          </a:p>
          <a:p>
            <a:pPr lvl="1"/>
            <a:endParaRPr lang="en-US"/>
          </a:p>
        </p:txBody>
      </p:sp>
      <p:sp>
        <p:nvSpPr>
          <p:cNvPr id="7" name="Text Placeholder 6">
            <a:extLst>
              <a:ext uri="{FF2B5EF4-FFF2-40B4-BE49-F238E27FC236}">
                <a16:creationId xmlns:a16="http://schemas.microsoft.com/office/drawing/2014/main" id="{04CC3B86-B420-23A4-0274-320400E37D2D}"/>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BE7C23D3-6BE3-6B85-C18E-DF595CFF9302}"/>
              </a:ext>
            </a:extLst>
          </p:cNvPr>
          <p:cNvSpPr>
            <a:spLocks noGrp="1"/>
          </p:cNvSpPr>
          <p:nvPr>
            <p:ph type="sldNum" sz="quarter" idx="14"/>
          </p:nvPr>
        </p:nvSpPr>
        <p:spPr/>
        <p:txBody>
          <a:bodyPr/>
          <a:lstStyle/>
          <a:p>
            <a:fld id="{99A20822-4A49-4D36-86E3-300BA48D3F00}" type="slidenum">
              <a:rPr lang="en-US" smtClean="0"/>
              <a:pPr/>
              <a:t>73</a:t>
            </a:fld>
            <a:endParaRPr lang="en-US"/>
          </a:p>
        </p:txBody>
      </p:sp>
      <p:pic>
        <p:nvPicPr>
          <p:cNvPr id="14" name="Picture 5">
            <a:extLst>
              <a:ext uri="{FF2B5EF4-FFF2-40B4-BE49-F238E27FC236}">
                <a16:creationId xmlns:a16="http://schemas.microsoft.com/office/drawing/2014/main" id="{95D1CD91-BBF3-8447-D107-B82E91EE110A}"/>
              </a:ext>
              <a:ext uri="{C183D7F6-B498-43B3-948B-1728B52AA6E4}">
                <adec:decorative xmlns:adec="http://schemas.microsoft.com/office/drawing/2017/decorative" val="1"/>
              </a:ext>
            </a:extLst>
          </p:cNvPr>
          <p:cNvPicPr>
            <a:picLocks noChangeAspect="1"/>
          </p:cNvPicPr>
          <p:nvPr/>
        </p:nvPicPr>
        <p:blipFill rotWithShape="1">
          <a:blip r:embed="rId3"/>
          <a:srcRect r="35365" b="-1"/>
          <a:stretch/>
        </p:blipFill>
        <p:spPr>
          <a:xfrm>
            <a:off x="263676" y="186797"/>
            <a:ext cx="1070639" cy="9213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974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A16-4802-4940-B5F8-BAEA37A42510}"/>
              </a:ext>
            </a:extLst>
          </p:cNvPr>
          <p:cNvSpPr>
            <a:spLocks noGrp="1"/>
          </p:cNvSpPr>
          <p:nvPr>
            <p:ph type="title"/>
          </p:nvPr>
        </p:nvSpPr>
        <p:spPr/>
        <p:txBody>
          <a:bodyPr/>
          <a:lstStyle/>
          <a:p>
            <a:r>
              <a:rPr lang="en-US" dirty="0"/>
              <a:t>Most Importantly, Keep Your Annual IEP Goals FAIR</a:t>
            </a:r>
          </a:p>
        </p:txBody>
      </p:sp>
      <p:graphicFrame>
        <p:nvGraphicFramePr>
          <p:cNvPr id="5" name="Table 5">
            <a:extLst>
              <a:ext uri="{FF2B5EF4-FFF2-40B4-BE49-F238E27FC236}">
                <a16:creationId xmlns:a16="http://schemas.microsoft.com/office/drawing/2014/main" id="{D6879442-A757-4D9F-86FE-FA3893A1A5B5}"/>
              </a:ext>
            </a:extLst>
          </p:cNvPr>
          <p:cNvGraphicFramePr>
            <a:graphicFrameLocks noGrp="1"/>
          </p:cNvGraphicFramePr>
          <p:nvPr>
            <p:ph sz="quarter" idx="15"/>
            <p:extLst>
              <p:ext uri="{D42A27DB-BD31-4B8C-83A1-F6EECF244321}">
                <p14:modId xmlns:p14="http://schemas.microsoft.com/office/powerpoint/2010/main" val="1577247615"/>
              </p:ext>
            </p:extLst>
          </p:nvPr>
        </p:nvGraphicFramePr>
        <p:xfrm>
          <a:off x="457200" y="1279525"/>
          <a:ext cx="11337924" cy="4598762"/>
        </p:xfrm>
        <a:graphic>
          <a:graphicData uri="http://schemas.openxmlformats.org/drawingml/2006/table">
            <a:tbl>
              <a:tblPr firstRow="1" bandRow="1"/>
              <a:tblGrid>
                <a:gridCol w="3352673">
                  <a:extLst>
                    <a:ext uri="{9D8B030D-6E8A-4147-A177-3AD203B41FA5}">
                      <a16:colId xmlns:a16="http://schemas.microsoft.com/office/drawing/2014/main" val="1989232805"/>
                    </a:ext>
                  </a:extLst>
                </a:gridCol>
                <a:gridCol w="7985251">
                  <a:extLst>
                    <a:ext uri="{9D8B030D-6E8A-4147-A177-3AD203B41FA5}">
                      <a16:colId xmlns:a16="http://schemas.microsoft.com/office/drawing/2014/main" val="1822695905"/>
                    </a:ext>
                  </a:extLst>
                </a:gridCol>
              </a:tblGrid>
              <a:tr h="1628728">
                <a:tc>
                  <a:txBody>
                    <a:bodyPr/>
                    <a:lstStyle/>
                    <a:p>
                      <a:r>
                        <a:rPr lang="en-US" sz="4400" b="1"/>
                        <a:t>F</a:t>
                      </a:r>
                      <a:r>
                        <a:rPr lang="en-US" sz="4400"/>
                        <a:t>easible</a:t>
                      </a:r>
                    </a:p>
                  </a:txBody>
                  <a:tcPr/>
                </a:tc>
                <a:tc>
                  <a:txBody>
                    <a:bodyPr/>
                    <a:lstStyle/>
                    <a:p>
                      <a:pPr marL="285750" indent="-285750">
                        <a:buFont typeface="Arial" panose="020B0604020202020204" pitchFamily="34" charset="0"/>
                        <a:buChar char="•"/>
                      </a:pPr>
                      <a:r>
                        <a:rPr lang="en-US" sz="2400"/>
                        <a:t>Is the goal appropriately ambitious given the students unique circumstances?</a:t>
                      </a:r>
                    </a:p>
                    <a:p>
                      <a:pPr marL="285750" indent="-285750">
                        <a:buFont typeface="Arial" panose="020B0604020202020204" pitchFamily="34" charset="0"/>
                        <a:buChar char="•"/>
                      </a:pPr>
                      <a:r>
                        <a:rPr lang="en-US" sz="2400"/>
                        <a:t>Can the goal realistically be achieved during the school year reflected in the IEP?</a:t>
                      </a:r>
                    </a:p>
                  </a:txBody>
                  <a:tcPr/>
                </a:tc>
                <a:extLst>
                  <a:ext uri="{0D108BD9-81ED-4DB2-BD59-A6C34878D82A}">
                    <a16:rowId xmlns:a16="http://schemas.microsoft.com/office/drawing/2014/main" val="91945160"/>
                  </a:ext>
                </a:extLst>
              </a:tr>
              <a:tr h="862268">
                <a:tc>
                  <a:txBody>
                    <a:bodyPr/>
                    <a:lstStyle/>
                    <a:p>
                      <a:r>
                        <a:rPr lang="en-US" sz="4400" b="1"/>
                        <a:t>A</a:t>
                      </a:r>
                      <a:r>
                        <a:rPr lang="en-US" sz="4400"/>
                        <a:t>cceptable</a:t>
                      </a:r>
                    </a:p>
                  </a:txBody>
                  <a:tcPr/>
                </a:tc>
                <a:tc>
                  <a:txBody>
                    <a:bodyPr/>
                    <a:lstStyle/>
                    <a:p>
                      <a:pPr marL="285750" indent="-285750">
                        <a:buFont typeface="Arial" panose="020B0604020202020204" pitchFamily="34" charset="0"/>
                        <a:buChar char="•"/>
                      </a:pPr>
                      <a:r>
                        <a:rPr lang="en-US" sz="2400"/>
                        <a:t>Is the goal acceptable to the student, family, and educators on the IEP team? </a:t>
                      </a:r>
                    </a:p>
                  </a:txBody>
                  <a:tcPr/>
                </a:tc>
                <a:extLst>
                  <a:ext uri="{0D108BD9-81ED-4DB2-BD59-A6C34878D82A}">
                    <a16:rowId xmlns:a16="http://schemas.microsoft.com/office/drawing/2014/main" val="1906321354"/>
                  </a:ext>
                </a:extLst>
              </a:tr>
              <a:tr h="1245498">
                <a:tc>
                  <a:txBody>
                    <a:bodyPr/>
                    <a:lstStyle/>
                    <a:p>
                      <a:r>
                        <a:rPr lang="en-US" sz="4400" b="1"/>
                        <a:t>I</a:t>
                      </a:r>
                      <a:r>
                        <a:rPr lang="en-US" sz="4400"/>
                        <a:t>mpactful</a:t>
                      </a:r>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t>Will achieving the goal, positively impact the student access and benefit from the general curriculum and other educational outcomes?  </a:t>
                      </a:r>
                    </a:p>
                  </a:txBody>
                  <a:tcPr/>
                </a:tc>
                <a:extLst>
                  <a:ext uri="{0D108BD9-81ED-4DB2-BD59-A6C34878D82A}">
                    <a16:rowId xmlns:a16="http://schemas.microsoft.com/office/drawing/2014/main" val="468351648"/>
                  </a:ext>
                </a:extLst>
              </a:tr>
              <a:tr h="862268">
                <a:tc>
                  <a:txBody>
                    <a:bodyPr/>
                    <a:lstStyle/>
                    <a:p>
                      <a:r>
                        <a:rPr lang="en-US" sz="4400" b="1"/>
                        <a:t>R</a:t>
                      </a:r>
                      <a:r>
                        <a:rPr lang="en-US" sz="4400"/>
                        <a:t>elevant</a:t>
                      </a:r>
                    </a:p>
                  </a:txBody>
                  <a:tcPr/>
                </a:tc>
                <a:tc>
                  <a:txBody>
                    <a:bodyPr/>
                    <a:lstStyle/>
                    <a:p>
                      <a:pPr marL="285750" indent="-285750">
                        <a:buFont typeface="Arial" panose="020B0604020202020204" pitchFamily="34" charset="0"/>
                        <a:buChar char="•"/>
                      </a:pPr>
                      <a:r>
                        <a:rPr lang="en-US" sz="2400"/>
                        <a:t>Does the goal connect to a meaningful outcome for the student and his or her family? </a:t>
                      </a:r>
                    </a:p>
                  </a:txBody>
                  <a:tcPr/>
                </a:tc>
                <a:extLst>
                  <a:ext uri="{0D108BD9-81ED-4DB2-BD59-A6C34878D82A}">
                    <a16:rowId xmlns:a16="http://schemas.microsoft.com/office/drawing/2014/main" val="3177638146"/>
                  </a:ext>
                </a:extLst>
              </a:tr>
            </a:tbl>
          </a:graphicData>
        </a:graphic>
      </p:graphicFrame>
      <p:sp>
        <p:nvSpPr>
          <p:cNvPr id="3" name="Text Placeholder 2">
            <a:extLst>
              <a:ext uri="{FF2B5EF4-FFF2-40B4-BE49-F238E27FC236}">
                <a16:creationId xmlns:a16="http://schemas.microsoft.com/office/drawing/2014/main" id="{C206CC34-2CB8-1C42-745D-595CC524C648}"/>
              </a:ext>
            </a:extLst>
          </p:cNvPr>
          <p:cNvSpPr>
            <a:spLocks noGrp="1"/>
          </p:cNvSpPr>
          <p:nvPr>
            <p:ph type="body" sz="quarter" idx="16"/>
          </p:nvPr>
        </p:nvSpPr>
        <p:spPr/>
        <p:txBody>
          <a:bodyPr/>
          <a:lstStyle/>
          <a:p>
            <a:r>
              <a:rPr lang="en-US"/>
              <a:t>Adapted from the National Center for Systemic Improvement </a:t>
            </a:r>
            <a:r>
              <a:rPr lang="en-US">
                <a:hlinkClick r:id="rId3"/>
              </a:rPr>
              <a:t>https://ncsi-library.wested.org/resources/732</a:t>
            </a:r>
            <a:r>
              <a:rPr lang="en-US"/>
              <a:t> </a:t>
            </a:r>
          </a:p>
        </p:txBody>
      </p:sp>
      <p:sp>
        <p:nvSpPr>
          <p:cNvPr id="4" name="Slide Number Placeholder 3">
            <a:extLst>
              <a:ext uri="{FF2B5EF4-FFF2-40B4-BE49-F238E27FC236}">
                <a16:creationId xmlns:a16="http://schemas.microsoft.com/office/drawing/2014/main" id="{7723EC6B-6CB0-4184-ACEB-0AD709CA22D9}"/>
              </a:ext>
            </a:extLst>
          </p:cNvPr>
          <p:cNvSpPr>
            <a:spLocks noGrp="1"/>
          </p:cNvSpPr>
          <p:nvPr>
            <p:ph type="sldNum" sz="quarter" idx="14"/>
          </p:nvPr>
        </p:nvSpPr>
        <p:spPr/>
        <p:txBody>
          <a:bodyPr/>
          <a:lstStyle/>
          <a:p>
            <a:fld id="{48F63A3B-78C7-47BE-AE5E-E10140E04643}" type="slidenum">
              <a:rPr lang="en-US" smtClean="0"/>
              <a:t>74</a:t>
            </a:fld>
            <a:endParaRPr lang="en-US"/>
          </a:p>
        </p:txBody>
      </p:sp>
    </p:spTree>
    <p:extLst>
      <p:ext uri="{BB962C8B-B14F-4D97-AF65-F5344CB8AC3E}">
        <p14:creationId xmlns:p14="http://schemas.microsoft.com/office/powerpoint/2010/main" val="39852492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3D4FAC-5D27-495B-82DA-C0AB6C067274}"/>
              </a:ext>
            </a:extLst>
          </p:cNvPr>
          <p:cNvSpPr>
            <a:spLocks noGrp="1"/>
          </p:cNvSpPr>
          <p:nvPr>
            <p:ph type="title"/>
          </p:nvPr>
        </p:nvSpPr>
        <p:spPr/>
        <p:txBody>
          <a:bodyPr/>
          <a:lstStyle/>
          <a:p>
            <a:r>
              <a:rPr lang="en-US" dirty="0"/>
              <a:t>We Must Continue to Ask Ourselves: </a:t>
            </a:r>
          </a:p>
        </p:txBody>
      </p:sp>
      <p:sp>
        <p:nvSpPr>
          <p:cNvPr id="3" name="Content Placeholder 2">
            <a:extLst>
              <a:ext uri="{FF2B5EF4-FFF2-40B4-BE49-F238E27FC236}">
                <a16:creationId xmlns:a16="http://schemas.microsoft.com/office/drawing/2014/main" id="{B845DB21-710D-4366-82CB-627B1F9CC47D}"/>
              </a:ext>
            </a:extLst>
          </p:cNvPr>
          <p:cNvSpPr>
            <a:spLocks noGrp="1"/>
          </p:cNvSpPr>
          <p:nvPr>
            <p:ph sz="half" idx="1"/>
          </p:nvPr>
        </p:nvSpPr>
        <p:spPr>
          <a:xfrm>
            <a:off x="1981201" y="1940560"/>
            <a:ext cx="8219440" cy="4185920"/>
          </a:xfrm>
        </p:spPr>
        <p:txBody>
          <a:bodyPr>
            <a:normAutofit/>
          </a:bodyPr>
          <a:lstStyle/>
          <a:p>
            <a:pPr marL="0" indent="0" algn="ctr">
              <a:buNone/>
            </a:pPr>
            <a:endParaRPr lang="en-US" sz="1400" b="1"/>
          </a:p>
          <a:p>
            <a:pPr marL="0" indent="0" algn="ctr">
              <a:buNone/>
            </a:pPr>
            <a:r>
              <a:rPr lang="en-US" sz="3600" b="1" i="1"/>
              <a:t>Are the goals we write adequate and appropriate to determine effectiveness of our special education services</a:t>
            </a:r>
            <a:r>
              <a:rPr lang="en-US" sz="3600" b="1"/>
              <a:t>?</a:t>
            </a:r>
          </a:p>
          <a:p>
            <a:pPr marL="0" indent="0">
              <a:buNone/>
            </a:pPr>
            <a:endParaRPr lang="en-US"/>
          </a:p>
          <a:p>
            <a:pPr lvl="1"/>
            <a:endParaRPr lang="en-US"/>
          </a:p>
        </p:txBody>
      </p:sp>
      <p:sp>
        <p:nvSpPr>
          <p:cNvPr id="6" name="Slide Number Placeholder 5">
            <a:extLst>
              <a:ext uri="{FF2B5EF4-FFF2-40B4-BE49-F238E27FC236}">
                <a16:creationId xmlns:a16="http://schemas.microsoft.com/office/drawing/2014/main" id="{AFBAFCD5-278A-4838-BC98-AD791D1DC669}"/>
              </a:ext>
            </a:extLst>
          </p:cNvPr>
          <p:cNvSpPr>
            <a:spLocks noGrp="1"/>
          </p:cNvSpPr>
          <p:nvPr>
            <p:ph type="sldNum" sz="quarter" idx="12"/>
          </p:nvPr>
        </p:nvSpPr>
        <p:spPr/>
        <p:txBody>
          <a:bodyPr/>
          <a:lstStyle/>
          <a:p>
            <a:fld id="{BABF4E83-61DB-418F-A99F-17BC9BB58EF6}" type="slidenum">
              <a:rPr lang="en-US" smtClean="0"/>
              <a:t>75</a:t>
            </a:fld>
            <a:endParaRPr lang="en-US"/>
          </a:p>
        </p:txBody>
      </p:sp>
    </p:spTree>
    <p:extLst>
      <p:ext uri="{BB962C8B-B14F-4D97-AF65-F5344CB8AC3E}">
        <p14:creationId xmlns:p14="http://schemas.microsoft.com/office/powerpoint/2010/main" val="25267731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335" y="225258"/>
            <a:ext cx="11338560" cy="974181"/>
          </a:xfrm>
        </p:spPr>
        <p:txBody>
          <a:bodyPr/>
          <a:lstStyle/>
          <a:p>
            <a:r>
              <a:rPr lang="en-US"/>
              <a:t>Connecting the Goals to the Parts of the IEP</a:t>
            </a:r>
          </a:p>
        </p:txBody>
      </p:sp>
      <p:graphicFrame>
        <p:nvGraphicFramePr>
          <p:cNvPr id="5" name="Content Placeholder 2" descr="Sequence that reads: &#10;&#10;PLAAFP - Annual Goals - Measuring Progress Toward Annual Goals - Statement of Special Education and Aids and Services - Participation Outside Regular Education and in State and Districtwide Assessments - Date, Frequency, Duration, and Location of Services. &#10;&#10;The last three are grouped together within a red box. &#10;&#10;Arrows connect the following: &#10;PLAAFP to Annual Goals&#10;Annual Goals to the box, Statement of Special Education and Aids and Services - Participation Outside Regular Education and in State and Districtwide Assessments - Date, Frequency, Duration, and Location of Services. &#10;&#10;The box with Statement of Special Education and Aids and Services - Participation Outside Regular Education and in State and Districtwide Assessments - Date, Frequency, Duration, and Location of Services back to Annual Goals&#10;&#10;PLAAFP to the box with Statement of Special Education and Aids and Services - Participation Outside Regular Education and in State and Districtwide Assessments - Date, Frequency, Duration, and Location of Services. &#10;&#10;">
            <a:extLst>
              <a:ext uri="{FF2B5EF4-FFF2-40B4-BE49-F238E27FC236}">
                <a16:creationId xmlns:a16="http://schemas.microsoft.com/office/drawing/2014/main" id="{A9F1A3DA-7F22-4916-8ABA-6745824D8C10}"/>
              </a:ext>
            </a:extLst>
          </p:cNvPr>
          <p:cNvGraphicFramePr>
            <a:graphicFrameLocks/>
          </p:cNvGraphicFramePr>
          <p:nvPr>
            <p:extLst>
              <p:ext uri="{D42A27DB-BD31-4B8C-83A1-F6EECF244321}">
                <p14:modId xmlns:p14="http://schemas.microsoft.com/office/powerpoint/2010/main" val="2718026889"/>
              </p:ext>
            </p:extLst>
          </p:nvPr>
        </p:nvGraphicFramePr>
        <p:xfrm>
          <a:off x="335068" y="13081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Curved Down 2">
            <a:extLst>
              <a:ext uri="{FF2B5EF4-FFF2-40B4-BE49-F238E27FC236}">
                <a16:creationId xmlns:a16="http://schemas.microsoft.com/office/drawing/2014/main" id="{73A4475A-9D7A-4D84-BC02-860F5EBD04F3}"/>
              </a:ext>
              <a:ext uri="{C183D7F6-B498-43B3-948B-1728B52AA6E4}">
                <adec:decorative xmlns:adec="http://schemas.microsoft.com/office/drawing/2017/decorative" val="1"/>
              </a:ext>
            </a:extLst>
          </p:cNvPr>
          <p:cNvSpPr/>
          <p:nvPr/>
        </p:nvSpPr>
        <p:spPr>
          <a:xfrm>
            <a:off x="1087655" y="1626669"/>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7" name="Arrow: Curved Up 6">
            <a:extLst>
              <a:ext uri="{FF2B5EF4-FFF2-40B4-BE49-F238E27FC236}">
                <a16:creationId xmlns:a16="http://schemas.microsoft.com/office/drawing/2014/main" id="{8918E79E-3CA7-41EF-B909-EB940B4B08B8}"/>
              </a:ext>
              <a:ext uri="{C183D7F6-B498-43B3-948B-1728B52AA6E4}">
                <adec:decorative xmlns:adec="http://schemas.microsoft.com/office/drawing/2017/decorative" val="1"/>
              </a:ext>
            </a:extLst>
          </p:cNvPr>
          <p:cNvSpPr/>
          <p:nvPr/>
        </p:nvSpPr>
        <p:spPr>
          <a:xfrm>
            <a:off x="818148" y="4551921"/>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460085" y="4568938"/>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9" name="Arrow: Right 8" descr="arrow">
            <a:extLst>
              <a:ext uri="{FF2B5EF4-FFF2-40B4-BE49-F238E27FC236}">
                <a16:creationId xmlns:a16="http://schemas.microsoft.com/office/drawing/2014/main" id="{183F09F9-2D49-4B4E-A284-B3E0B86654A7}"/>
              </a:ext>
            </a:extLst>
          </p:cNvPr>
          <p:cNvSpPr/>
          <p:nvPr/>
        </p:nvSpPr>
        <p:spPr>
          <a:xfrm>
            <a:off x="3994484" y="3319780"/>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104485" y="1960134"/>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573368"/>
            <a:ext cx="5637213" cy="19360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 name="Slide Number Placeholder 1"/>
          <p:cNvSpPr>
            <a:spLocks noGrp="1"/>
          </p:cNvSpPr>
          <p:nvPr>
            <p:ph type="sldNum" sz="quarter" idx="12"/>
          </p:nvPr>
        </p:nvSpPr>
        <p:spPr/>
        <p:txBody>
          <a:bodyPr/>
          <a:lstStyle/>
          <a:p>
            <a:fld id="{99A20822-4A49-4D36-86E3-300BA48D3F00}" type="slidenum">
              <a:rPr lang="en-US" smtClean="0"/>
              <a:pPr/>
              <a:t>76</a:t>
            </a:fld>
            <a:endParaRPr lang="en-US"/>
          </a:p>
        </p:txBody>
      </p:sp>
    </p:spTree>
    <p:extLst>
      <p:ext uri="{BB962C8B-B14F-4D97-AF65-F5344CB8AC3E}">
        <p14:creationId xmlns:p14="http://schemas.microsoft.com/office/powerpoint/2010/main" val="723167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939D7F-71EE-4CFC-826E-3BD2DBA5B0F1}"/>
              </a:ext>
            </a:extLst>
          </p:cNvPr>
          <p:cNvSpPr>
            <a:spLocks noGrp="1"/>
          </p:cNvSpPr>
          <p:nvPr>
            <p:ph type="title"/>
          </p:nvPr>
        </p:nvSpPr>
        <p:spPr/>
        <p:txBody>
          <a:bodyPr/>
          <a:lstStyle/>
          <a:p>
            <a:r>
              <a:rPr lang="en-US" dirty="0"/>
              <a:t>What Is On Your Mind? </a:t>
            </a:r>
            <a:r>
              <a:rPr lang="en-US" dirty="0">
                <a:solidFill>
                  <a:schemeClr val="bg1"/>
                </a:solidFill>
              </a:rPr>
              <a:t>3</a:t>
            </a:r>
          </a:p>
        </p:txBody>
      </p:sp>
      <p:pic>
        <p:nvPicPr>
          <p:cNvPr id="11" name="Content Placeholder 10" descr="Thought with solid fill">
            <a:extLst>
              <a:ext uri="{FF2B5EF4-FFF2-40B4-BE49-F238E27FC236}">
                <a16:creationId xmlns:a16="http://schemas.microsoft.com/office/drawing/2014/main" id="{2BA20C2A-1FBE-4503-8409-E87963276134}"/>
              </a:ext>
            </a:extLst>
          </p:cNvPr>
          <p:cNvPicPr>
            <a:picLocks noGrp="1" noChangeAspect="1"/>
          </p:cNvPicPr>
          <p:nvPr>
            <p:ph sz="quarter" idx="15"/>
          </p:nvPr>
        </p:nvPicPr>
        <p:blipFill>
          <a:blip r:embed="rId2">
            <a:extLst>
              <a:ext uri="{96DAC541-7B7A-43D3-8B79-37D633B846F1}">
                <asvg:svgBlip xmlns:asvg="http://schemas.microsoft.com/office/drawing/2016/SVG/main" r:embed="rId3"/>
              </a:ext>
            </a:extLst>
          </a:blip>
          <a:stretch>
            <a:fillRect/>
          </a:stretch>
        </p:blipFill>
        <p:spPr>
          <a:xfrm>
            <a:off x="3807912" y="1393144"/>
            <a:ext cx="4296427" cy="4296427"/>
          </a:xfrm>
        </p:spPr>
      </p:pic>
      <p:sp>
        <p:nvSpPr>
          <p:cNvPr id="9" name="Text Placeholder 8">
            <a:extLst>
              <a:ext uri="{FF2B5EF4-FFF2-40B4-BE49-F238E27FC236}">
                <a16:creationId xmlns:a16="http://schemas.microsoft.com/office/drawing/2014/main" id="{9225A84A-14A3-4F59-9C65-B3ACF6E9CE47}"/>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98860F2B-DCFE-43A5-9E00-5564FA1281CF}"/>
              </a:ext>
            </a:extLst>
          </p:cNvPr>
          <p:cNvSpPr>
            <a:spLocks noGrp="1"/>
          </p:cNvSpPr>
          <p:nvPr>
            <p:ph type="sldNum" sz="quarter" idx="14"/>
          </p:nvPr>
        </p:nvSpPr>
        <p:spPr/>
        <p:txBody>
          <a:bodyPr/>
          <a:lstStyle/>
          <a:p>
            <a:fld id="{99A20822-4A49-4D36-86E3-300BA48D3F00}" type="slidenum">
              <a:rPr lang="en-US" smtClean="0"/>
              <a:pPr/>
              <a:t>77</a:t>
            </a:fld>
            <a:endParaRPr lang="en-US"/>
          </a:p>
        </p:txBody>
      </p:sp>
    </p:spTree>
    <p:extLst>
      <p:ext uri="{BB962C8B-B14F-4D97-AF65-F5344CB8AC3E}">
        <p14:creationId xmlns:p14="http://schemas.microsoft.com/office/powerpoint/2010/main" val="3613876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6324DA-7C3F-4C4C-AF2E-7FF6E87C2194}"/>
              </a:ext>
            </a:extLst>
          </p:cNvPr>
          <p:cNvSpPr>
            <a:spLocks noGrp="1"/>
          </p:cNvSpPr>
          <p:nvPr>
            <p:ph type="ctrTitle"/>
          </p:nvPr>
        </p:nvSpPr>
        <p:spPr/>
        <p:txBody>
          <a:bodyPr/>
          <a:lstStyle/>
          <a:p>
            <a:r>
              <a:rPr lang="en-US" sz="4400" dirty="0">
                <a:effectLst/>
              </a:rPr>
              <a:t>Bringing It Together</a:t>
            </a:r>
            <a:endParaRPr lang="en-US" dirty="0"/>
          </a:p>
        </p:txBody>
      </p:sp>
      <p:sp>
        <p:nvSpPr>
          <p:cNvPr id="7" name="Subtitle 6">
            <a:extLst>
              <a:ext uri="{FF2B5EF4-FFF2-40B4-BE49-F238E27FC236}">
                <a16:creationId xmlns:a16="http://schemas.microsoft.com/office/drawing/2014/main" id="{832CA690-1F9F-4B7F-85F4-41F79A700B99}"/>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394F9B9B-91B1-49A3-97CB-DB814CCF3640}"/>
              </a:ext>
            </a:extLst>
          </p:cNvPr>
          <p:cNvSpPr>
            <a:spLocks noGrp="1"/>
          </p:cNvSpPr>
          <p:nvPr>
            <p:ph type="sldNum" sz="quarter" idx="11"/>
          </p:nvPr>
        </p:nvSpPr>
        <p:spPr/>
        <p:txBody>
          <a:bodyPr/>
          <a:lstStyle/>
          <a:p>
            <a:fld id="{99A20822-4A49-4D36-86E3-300BA48D3F00}" type="slidenum">
              <a:rPr lang="en-US" smtClean="0"/>
              <a:t>78</a:t>
            </a:fld>
            <a:endParaRPr lang="en-US"/>
          </a:p>
        </p:txBody>
      </p:sp>
    </p:spTree>
    <p:extLst>
      <p:ext uri="{BB962C8B-B14F-4D97-AF65-F5344CB8AC3E}">
        <p14:creationId xmlns:p14="http://schemas.microsoft.com/office/powerpoint/2010/main" val="22066689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D5DC-F529-F954-67F2-0826AC9D6E62}"/>
              </a:ext>
            </a:extLst>
          </p:cNvPr>
          <p:cNvSpPr>
            <a:spLocks noGrp="1"/>
          </p:cNvSpPr>
          <p:nvPr>
            <p:ph type="title"/>
          </p:nvPr>
        </p:nvSpPr>
        <p:spPr>
          <a:xfrm>
            <a:off x="457200" y="0"/>
            <a:ext cx="11338560" cy="1107996"/>
          </a:xfrm>
        </p:spPr>
        <p:txBody>
          <a:bodyPr anchor="b">
            <a:normAutofit/>
          </a:bodyPr>
          <a:lstStyle/>
          <a:p>
            <a:r>
              <a:rPr lang="en-US"/>
              <a:t>Bringing it Together Activity: Elevator Pitch</a:t>
            </a:r>
          </a:p>
        </p:txBody>
      </p:sp>
      <p:sp>
        <p:nvSpPr>
          <p:cNvPr id="6" name="Content Placeholder 5">
            <a:extLst>
              <a:ext uri="{FF2B5EF4-FFF2-40B4-BE49-F238E27FC236}">
                <a16:creationId xmlns:a16="http://schemas.microsoft.com/office/drawing/2014/main" id="{AFC80F4F-9C89-5CB9-D33E-516CE817BC67}"/>
              </a:ext>
            </a:extLst>
          </p:cNvPr>
          <p:cNvSpPr>
            <a:spLocks noGrp="1"/>
          </p:cNvSpPr>
          <p:nvPr>
            <p:ph sz="half" idx="1"/>
          </p:nvPr>
        </p:nvSpPr>
        <p:spPr>
          <a:xfrm>
            <a:off x="457200" y="1280160"/>
            <a:ext cx="5568696" cy="4846320"/>
          </a:xfrm>
        </p:spPr>
        <p:txBody>
          <a:bodyPr>
            <a:normAutofit/>
          </a:bodyPr>
          <a:lstStyle/>
          <a:p>
            <a:r>
              <a:rPr lang="en-US" sz="3200"/>
              <a:t>How would you explain to a co-worker in a minute or less how all parts of the IEP fit and work together?</a:t>
            </a:r>
          </a:p>
          <a:p>
            <a:r>
              <a:rPr lang="en-US" sz="3200"/>
              <a:t>Take turns in your small group sharing your elevator pitch.</a:t>
            </a:r>
          </a:p>
          <a:p>
            <a:r>
              <a:rPr lang="en-US" sz="3200"/>
              <a:t>Be prepared to share with the larger group.</a:t>
            </a:r>
          </a:p>
        </p:txBody>
      </p:sp>
      <p:pic>
        <p:nvPicPr>
          <p:cNvPr id="10" name="Content Placeholder 9" descr="Elevator with solid fill">
            <a:extLst>
              <a:ext uri="{FF2B5EF4-FFF2-40B4-BE49-F238E27FC236}">
                <a16:creationId xmlns:a16="http://schemas.microsoft.com/office/drawing/2014/main" id="{3C405F1B-2050-D12E-69CF-9B4113989B4E}"/>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6588252" y="1280160"/>
            <a:ext cx="4846320" cy="4846320"/>
          </a:xfrm>
        </p:spPr>
      </p:pic>
      <p:sp>
        <p:nvSpPr>
          <p:cNvPr id="15" name="Text Placeholder 4">
            <a:extLst>
              <a:ext uri="{FF2B5EF4-FFF2-40B4-BE49-F238E27FC236}">
                <a16:creationId xmlns:a16="http://schemas.microsoft.com/office/drawing/2014/main" id="{8363A9F3-ED6A-4812-1220-B83DDD0BE291}"/>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D8031C67-1327-8427-C0E7-5FE96CFF75F1}"/>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79</a:t>
            </a:fld>
            <a:endParaRPr lang="en-US"/>
          </a:p>
        </p:txBody>
      </p:sp>
    </p:spTree>
    <p:extLst>
      <p:ext uri="{BB962C8B-B14F-4D97-AF65-F5344CB8AC3E}">
        <p14:creationId xmlns:p14="http://schemas.microsoft.com/office/powerpoint/2010/main" val="3745296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22AB6-3841-4CFC-B487-B7AB0117B1FF}"/>
              </a:ext>
            </a:extLst>
          </p:cNvPr>
          <p:cNvSpPr>
            <a:spLocks noGrp="1"/>
          </p:cNvSpPr>
          <p:nvPr>
            <p:ph type="title"/>
          </p:nvPr>
        </p:nvSpPr>
        <p:spPr/>
        <p:txBody>
          <a:bodyPr/>
          <a:lstStyle/>
          <a:p>
            <a:r>
              <a:rPr lang="en-US" sz="4400"/>
              <a:t>Emphasis on Progress</a:t>
            </a:r>
          </a:p>
        </p:txBody>
      </p:sp>
      <p:sp>
        <p:nvSpPr>
          <p:cNvPr id="3" name="Content Placeholder 2">
            <a:extLst>
              <a:ext uri="{FF2B5EF4-FFF2-40B4-BE49-F238E27FC236}">
                <a16:creationId xmlns:a16="http://schemas.microsoft.com/office/drawing/2014/main" id="{E6892B11-5853-4927-B99B-2341EBDEA611}"/>
              </a:ext>
            </a:extLst>
          </p:cNvPr>
          <p:cNvSpPr>
            <a:spLocks noGrp="1"/>
          </p:cNvSpPr>
          <p:nvPr>
            <p:ph sz="quarter" idx="15"/>
          </p:nvPr>
        </p:nvSpPr>
        <p:spPr/>
        <p:txBody>
          <a:bodyPr>
            <a:normAutofit/>
          </a:bodyPr>
          <a:lstStyle/>
          <a:p>
            <a:pPr marL="0" indent="0" algn="ctr">
              <a:buNone/>
            </a:pPr>
            <a:r>
              <a:rPr lang="en-US" sz="3600"/>
              <a:t>“</a:t>
            </a:r>
            <a:r>
              <a:rPr lang="en-US" sz="4400"/>
              <a:t>The IEP must aim to enable the child to </a:t>
            </a:r>
            <a:r>
              <a:rPr lang="en-US" sz="4400" b="1"/>
              <a:t>make progress</a:t>
            </a:r>
            <a:r>
              <a:rPr lang="en-US" sz="4400"/>
              <a:t>. After all, the essential function of an IEP is to set out a plan for pursuing academic and functional advancement.” </a:t>
            </a:r>
            <a:br>
              <a:rPr lang="en-US" sz="4400"/>
            </a:br>
            <a:r>
              <a:rPr lang="en-US" sz="4400" i="1" err="1"/>
              <a:t>Endrew</a:t>
            </a:r>
            <a:r>
              <a:rPr lang="en-US" sz="4400" i="1"/>
              <a:t> F</a:t>
            </a:r>
            <a:r>
              <a:rPr lang="en-US" sz="4400"/>
              <a:t>., 2017, p. 11</a:t>
            </a:r>
          </a:p>
        </p:txBody>
      </p:sp>
      <p:sp>
        <p:nvSpPr>
          <p:cNvPr id="4" name="Text Placeholder 3">
            <a:extLst>
              <a:ext uri="{FF2B5EF4-FFF2-40B4-BE49-F238E27FC236}">
                <a16:creationId xmlns:a16="http://schemas.microsoft.com/office/drawing/2014/main" id="{7245FFB7-C379-4CBD-8CE9-7A7BADBED91C}"/>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CA8BA3E0-6B52-4411-9905-AD84F9A62513}"/>
              </a:ext>
            </a:extLst>
          </p:cNvPr>
          <p:cNvSpPr>
            <a:spLocks noGrp="1"/>
          </p:cNvSpPr>
          <p:nvPr>
            <p:ph type="sldNum" sz="quarter" idx="14"/>
          </p:nvPr>
        </p:nvSpPr>
        <p:spPr/>
        <p:txBody>
          <a:bodyPr/>
          <a:lstStyle/>
          <a:p>
            <a:fld id="{99A20822-4A49-4D36-86E3-300BA48D3F00}" type="slidenum">
              <a:rPr lang="en-US" smtClean="0"/>
              <a:pPr/>
              <a:t>8</a:t>
            </a:fld>
            <a:endParaRPr lang="en-US"/>
          </a:p>
        </p:txBody>
      </p:sp>
    </p:spTree>
    <p:extLst>
      <p:ext uri="{BB962C8B-B14F-4D97-AF65-F5344CB8AC3E}">
        <p14:creationId xmlns:p14="http://schemas.microsoft.com/office/powerpoint/2010/main" val="36518285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5336" y="154748"/>
            <a:ext cx="11338560" cy="1107996"/>
          </a:xfrm>
        </p:spPr>
        <p:txBody>
          <a:bodyPr/>
          <a:lstStyle/>
          <a:p>
            <a:r>
              <a:rPr lang="en-US" dirty="0"/>
              <a:t>Connecting the Parts of the IEP Revisited</a:t>
            </a:r>
          </a:p>
        </p:txBody>
      </p:sp>
      <p:graphicFrame>
        <p:nvGraphicFramePr>
          <p:cNvPr id="5" name="Content Placeholder 2" descr="Sequence that reads: &#10;&#10;PLAAFP - Annual Goals - Measuring Progress Toward Annual Goals - Statement of Special Education and Aids and Services - Participation Outside Regular Education and in State and Districtwide Assessments - Date, Frequency, Duration, and Location of Services. &#10;&#10;The last three are grouped together within a red box. &#10;&#10;Arrows connect the following: &#10;PLAAFP to Annual Goals&#10;Annual Goals to the box, Statement of Special Education and Aids and Services - Participation Outside Regular Education and in State and Districtwide Assessments - Date, Frequency, Duration, and Location of Services. &#10;&#10;The box with Statement of Special Education and Aids and Services - Participation Outside Regular Education and in State and Districtwide Assessments - Date, Frequency, Duration, and Location of Services back to Annual Goals&#10;&#10;PLAAFP to the box with Statement of Special Education and Aids and Services - Participation Outside Regular Education and in State and Districtwide Assessments - Date, Frequency, Duration, and Location of Services. &#10;">
            <a:extLst>
              <a:ext uri="{FF2B5EF4-FFF2-40B4-BE49-F238E27FC236}">
                <a16:creationId xmlns:a16="http://schemas.microsoft.com/office/drawing/2014/main" id="{A9F1A3DA-7F22-4916-8ABA-6745824D8C10}"/>
              </a:ext>
            </a:extLst>
          </p:cNvPr>
          <p:cNvGraphicFramePr>
            <a:graphicFrameLocks/>
          </p:cNvGraphicFramePr>
          <p:nvPr>
            <p:extLst>
              <p:ext uri="{D42A27DB-BD31-4B8C-83A1-F6EECF244321}">
                <p14:modId xmlns:p14="http://schemas.microsoft.com/office/powerpoint/2010/main" val="2432437328"/>
              </p:ext>
            </p:extLst>
          </p:nvPr>
        </p:nvGraphicFramePr>
        <p:xfrm>
          <a:off x="335068" y="13081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Rounded Corners 12" descr="box grouping together statement of special education and aids and services with participation outside regular education and in state and districtwide assessments and date, frequency, duration and location of services">
            <a:extLst>
              <a:ext uri="{FF2B5EF4-FFF2-40B4-BE49-F238E27FC236}">
                <a16:creationId xmlns:a16="http://schemas.microsoft.com/office/drawing/2014/main" id="{86EBA166-63F9-409A-BCBE-22036F0C799E}"/>
              </a:ext>
            </a:extLst>
          </p:cNvPr>
          <p:cNvSpPr/>
          <p:nvPr/>
        </p:nvSpPr>
        <p:spPr>
          <a:xfrm>
            <a:off x="5972280" y="2573368"/>
            <a:ext cx="5823480" cy="19360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3" name="Arrow: Curved Down 2" descr="Arrow pointing from PLAAF to box including statement of special education and aids and services, participation outside regular education and in state and districtwide assessments, date frequency, duration and location of services">
            <a:extLst>
              <a:ext uri="{FF2B5EF4-FFF2-40B4-BE49-F238E27FC236}">
                <a16:creationId xmlns:a16="http://schemas.microsoft.com/office/drawing/2014/main" id="{73A4475A-9D7A-4D84-BC02-860F5EBD04F3}"/>
              </a:ext>
            </a:extLst>
          </p:cNvPr>
          <p:cNvSpPr/>
          <p:nvPr/>
        </p:nvSpPr>
        <p:spPr>
          <a:xfrm>
            <a:off x="1087655" y="1626669"/>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7" name="Arrow: Curved Up 6" descr="arrow pointing between PLAAFP and annual goals">
            <a:extLst>
              <a:ext uri="{FF2B5EF4-FFF2-40B4-BE49-F238E27FC236}">
                <a16:creationId xmlns:a16="http://schemas.microsoft.com/office/drawing/2014/main" id="{8918E79E-3CA7-41EF-B909-EB940B4B08B8}"/>
              </a:ext>
            </a:extLst>
          </p:cNvPr>
          <p:cNvSpPr/>
          <p:nvPr/>
        </p:nvSpPr>
        <p:spPr>
          <a:xfrm>
            <a:off x="818148" y="4591249"/>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8" name="Arrow: Curved Up 7" descr="arrow between annual goals and box of including statement of special education and aids and services, participation outside regular education and in state and districtwide assessments, and date frequency, duration and location of services">
            <a:extLst>
              <a:ext uri="{FF2B5EF4-FFF2-40B4-BE49-F238E27FC236}">
                <a16:creationId xmlns:a16="http://schemas.microsoft.com/office/drawing/2014/main" id="{2EAD8EC1-C92C-4759-8D2E-C217CF17C03E}"/>
              </a:ext>
            </a:extLst>
          </p:cNvPr>
          <p:cNvSpPr/>
          <p:nvPr/>
        </p:nvSpPr>
        <p:spPr>
          <a:xfrm>
            <a:off x="3460085" y="4618098"/>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9" name="Arrow: Right 8" descr="arrow between annual goals and measuring progress toward annual goals">
            <a:extLst>
              <a:ext uri="{FF2B5EF4-FFF2-40B4-BE49-F238E27FC236}">
                <a16:creationId xmlns:a16="http://schemas.microsoft.com/office/drawing/2014/main" id="{183F09F9-2D49-4B4E-A284-B3E0B86654A7}"/>
              </a:ext>
            </a:extLst>
          </p:cNvPr>
          <p:cNvSpPr/>
          <p:nvPr/>
        </p:nvSpPr>
        <p:spPr>
          <a:xfrm>
            <a:off x="3994484" y="3319780"/>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12" name="Arrow: Curved Up 11" descr="Arrow from box including statement of special education and aids and services, participation outside regular education and in state and districtwide assessments, and date, frequency, duration and location of services to annual goals. ">
            <a:extLst>
              <a:ext uri="{FF2B5EF4-FFF2-40B4-BE49-F238E27FC236}">
                <a16:creationId xmlns:a16="http://schemas.microsoft.com/office/drawing/2014/main" id="{CB97CE29-8C20-4A99-BA0F-6794F42AAFEC}"/>
              </a:ext>
            </a:extLst>
          </p:cNvPr>
          <p:cNvSpPr/>
          <p:nvPr/>
        </p:nvSpPr>
        <p:spPr>
          <a:xfrm rot="10800000">
            <a:off x="3104485" y="1960134"/>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95240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7" grpId="0" animBg="1"/>
      <p:bldP spid="8" grpId="0" animBg="1"/>
      <p:bldP spid="9" grpId="0" animBg="1"/>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2CBA-ACA0-30F6-9E7C-626F85C262B7}"/>
              </a:ext>
            </a:extLst>
          </p:cNvPr>
          <p:cNvSpPr>
            <a:spLocks noGrp="1"/>
          </p:cNvSpPr>
          <p:nvPr>
            <p:ph type="title"/>
          </p:nvPr>
        </p:nvSpPr>
        <p:spPr>
          <a:xfrm>
            <a:off x="457200" y="0"/>
            <a:ext cx="11338560" cy="1107996"/>
          </a:xfrm>
        </p:spPr>
        <p:txBody>
          <a:bodyPr anchor="b">
            <a:normAutofit/>
          </a:bodyPr>
          <a:lstStyle/>
          <a:p>
            <a:r>
              <a:rPr lang="en-US"/>
              <a:t>Four Big Takeaways</a:t>
            </a:r>
          </a:p>
        </p:txBody>
      </p:sp>
      <p:graphicFrame>
        <p:nvGraphicFramePr>
          <p:cNvPr id="6" name="Content Placeholder 5" descr="1. IDEA outlines seven requirements in all IEPs&#10;2. Clarifying student needs in the PLAAFP statement is critical for the development of a high-quality IEP. &#10;3. Proposed services and aids should address all of the student needs in the PLAAFP statement. &#10;4. Goals should focus on knowledge or skills the student needs to develop to access and progress in the general curriculum. ">
            <a:extLst>
              <a:ext uri="{FF2B5EF4-FFF2-40B4-BE49-F238E27FC236}">
                <a16:creationId xmlns:a16="http://schemas.microsoft.com/office/drawing/2014/main" id="{4DF213D2-1A42-EEFC-7AFD-141ECAA12AD1}"/>
              </a:ext>
            </a:extLst>
          </p:cNvPr>
          <p:cNvGraphicFramePr>
            <a:graphicFrameLocks noGrp="1"/>
          </p:cNvGraphicFramePr>
          <p:nvPr>
            <p:ph sz="quarter" idx="15"/>
            <p:extLst>
              <p:ext uri="{D42A27DB-BD31-4B8C-83A1-F6EECF244321}">
                <p14:modId xmlns:p14="http://schemas.microsoft.com/office/powerpoint/2010/main" val="4157290807"/>
              </p:ext>
            </p:extLst>
          </p:nvPr>
        </p:nvGraphicFramePr>
        <p:xfrm>
          <a:off x="457200" y="1280160"/>
          <a:ext cx="11338560" cy="48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9" name="Text Placeholder 3">
            <a:extLst>
              <a:ext uri="{FF2B5EF4-FFF2-40B4-BE49-F238E27FC236}">
                <a16:creationId xmlns:a16="http://schemas.microsoft.com/office/drawing/2014/main" id="{58EB296C-D8BD-1179-4025-D76CBA043DE3}"/>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C2BA616E-0ADA-B802-88B5-24319678DA32}"/>
              </a:ext>
            </a:extLst>
          </p:cNvPr>
          <p:cNvSpPr>
            <a:spLocks noGrp="1"/>
          </p:cNvSpPr>
          <p:nvPr>
            <p:ph type="sldNum" sz="quarter" idx="14"/>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81</a:t>
            </a:fld>
            <a:endParaRPr lang="en-US"/>
          </a:p>
        </p:txBody>
      </p:sp>
    </p:spTree>
    <p:extLst>
      <p:ext uri="{BB962C8B-B14F-4D97-AF65-F5344CB8AC3E}">
        <p14:creationId xmlns:p14="http://schemas.microsoft.com/office/powerpoint/2010/main" val="10495509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2FA696-1957-394F-8FE5-6E2F6A91D585}"/>
              </a:ext>
            </a:extLst>
          </p:cNvPr>
          <p:cNvSpPr>
            <a:spLocks noGrp="1"/>
          </p:cNvSpPr>
          <p:nvPr>
            <p:ph type="ctrTitle"/>
          </p:nvPr>
        </p:nvSpPr>
        <p:spPr/>
        <p:txBody>
          <a:bodyPr/>
          <a:lstStyle/>
          <a:p>
            <a:r>
              <a:rPr lang="en-US"/>
              <a:t>Where Can I Learn More?</a:t>
            </a:r>
          </a:p>
        </p:txBody>
      </p:sp>
      <p:sp>
        <p:nvSpPr>
          <p:cNvPr id="7" name="Subtitle 6">
            <a:extLst>
              <a:ext uri="{FF2B5EF4-FFF2-40B4-BE49-F238E27FC236}">
                <a16:creationId xmlns:a16="http://schemas.microsoft.com/office/drawing/2014/main" id="{DBC94881-4DD9-9645-4610-0DD6CA662936}"/>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371CBF9E-9D85-5D42-94EE-800732C40BCB}"/>
              </a:ext>
            </a:extLst>
          </p:cNvPr>
          <p:cNvSpPr>
            <a:spLocks noGrp="1"/>
          </p:cNvSpPr>
          <p:nvPr>
            <p:ph type="sldNum" sz="quarter" idx="11"/>
          </p:nvPr>
        </p:nvSpPr>
        <p:spPr/>
        <p:txBody>
          <a:bodyPr/>
          <a:lstStyle/>
          <a:p>
            <a:fld id="{99A20822-4A49-4D36-86E3-300BA48D3F00}" type="slidenum">
              <a:rPr lang="en-US" smtClean="0"/>
              <a:t>82</a:t>
            </a:fld>
            <a:endParaRPr lang="en-US"/>
          </a:p>
        </p:txBody>
      </p:sp>
    </p:spTree>
    <p:extLst>
      <p:ext uri="{BB962C8B-B14F-4D97-AF65-F5344CB8AC3E}">
        <p14:creationId xmlns:p14="http://schemas.microsoft.com/office/powerpoint/2010/main" val="20442768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E1BA3-317E-4143-BA9E-2EFDE4077947}"/>
              </a:ext>
            </a:extLst>
          </p:cNvPr>
          <p:cNvSpPr>
            <a:spLocks noGrp="1"/>
          </p:cNvSpPr>
          <p:nvPr>
            <p:ph type="title"/>
          </p:nvPr>
        </p:nvSpPr>
        <p:spPr/>
        <p:txBody>
          <a:bodyPr/>
          <a:lstStyle/>
          <a:p>
            <a:r>
              <a:rPr lang="en-US"/>
              <a:t>Find Additional Resources and Connections with PROGRESS Center</a:t>
            </a:r>
          </a:p>
        </p:txBody>
      </p:sp>
      <p:pic>
        <p:nvPicPr>
          <p:cNvPr id="10" name="Picture 9" descr="screenshot from PROGRESS website - homepage">
            <a:extLst>
              <a:ext uri="{FF2B5EF4-FFF2-40B4-BE49-F238E27FC236}">
                <a16:creationId xmlns:a16="http://schemas.microsoft.com/office/drawing/2014/main" id="{9ABDF170-45D4-CB41-A314-267493CA8E3D}"/>
              </a:ext>
            </a:extLst>
          </p:cNvPr>
          <p:cNvPicPr>
            <a:picLocks noChangeAspect="1"/>
          </p:cNvPicPr>
          <p:nvPr/>
        </p:nvPicPr>
        <p:blipFill rotWithShape="1">
          <a:blip r:embed="rId3">
            <a:extLst>
              <a:ext uri="{28A0092B-C50C-407E-A947-70E740481C1C}">
                <a14:useLocalDpi xmlns:a14="http://schemas.microsoft.com/office/drawing/2010/main" val="0"/>
              </a:ext>
            </a:extLst>
          </a:blip>
          <a:srcRect t="1286" b="1"/>
          <a:stretch/>
        </p:blipFill>
        <p:spPr>
          <a:xfrm>
            <a:off x="402168" y="1500621"/>
            <a:ext cx="6992982" cy="4332157"/>
          </a:xfrm>
          <a:prstGeom prst="rect">
            <a:avLst/>
          </a:prstGeom>
          <a:ln>
            <a:solidFill>
              <a:schemeClr val="tx2"/>
            </a:solidFill>
          </a:ln>
        </p:spPr>
      </p:pic>
      <p:sp>
        <p:nvSpPr>
          <p:cNvPr id="7" name="Rectangle: Rounded Corners 6">
            <a:extLst>
              <a:ext uri="{FF2B5EF4-FFF2-40B4-BE49-F238E27FC236}">
                <a16:creationId xmlns:a16="http://schemas.microsoft.com/office/drawing/2014/main" id="{14FB299C-0AB6-4914-A8AD-4E58F5A0A5D9}"/>
              </a:ext>
            </a:extLst>
          </p:cNvPr>
          <p:cNvSpPr/>
          <p:nvPr/>
        </p:nvSpPr>
        <p:spPr>
          <a:xfrm>
            <a:off x="1066763" y="5357869"/>
            <a:ext cx="3730089" cy="7743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a:solidFill>
                  <a:schemeClr val="tx2"/>
                </a:solidFill>
              </a:rPr>
              <a:t>www.promotingPROGRESS.org</a:t>
            </a:r>
          </a:p>
        </p:txBody>
      </p:sp>
      <p:pic>
        <p:nvPicPr>
          <p:cNvPr id="13" name="Picture 12">
            <a:extLst>
              <a:ext uri="{FF2B5EF4-FFF2-40B4-BE49-F238E27FC236}">
                <a16:creationId xmlns:a16="http://schemas.microsoft.com/office/drawing/2014/main" id="{5F20E136-AAAF-49D3-81D9-FD553917AA41}"/>
              </a:ext>
              <a:ext uri="{C183D7F6-B498-43B3-948B-1728B52AA6E4}">
                <adec:decorative xmlns:adec="http://schemas.microsoft.com/office/drawing/2017/decorative" val="1"/>
              </a:ext>
            </a:extLst>
          </p:cNvPr>
          <p:cNvPicPr>
            <a:picLocks noChangeAspect="1"/>
          </p:cNvPicPr>
          <p:nvPr/>
        </p:nvPicPr>
        <p:blipFill rotWithShape="1">
          <a:blip r:embed="rId4"/>
          <a:srcRect r="88954"/>
          <a:stretch/>
        </p:blipFill>
        <p:spPr>
          <a:xfrm>
            <a:off x="7478213" y="2513116"/>
            <a:ext cx="509677" cy="1107996"/>
          </a:xfrm>
          <a:prstGeom prst="rect">
            <a:avLst/>
          </a:prstGeom>
        </p:spPr>
      </p:pic>
      <p:pic>
        <p:nvPicPr>
          <p:cNvPr id="16" name="Graphic 15">
            <a:extLst>
              <a:ext uri="{FF2B5EF4-FFF2-40B4-BE49-F238E27FC236}">
                <a16:creationId xmlns:a16="http://schemas.microsoft.com/office/drawing/2014/main" id="{F59914EB-F1BC-4440-965C-D76F6D4371D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78213" y="3643991"/>
            <a:ext cx="509677" cy="509677"/>
          </a:xfrm>
          <a:prstGeom prst="rect">
            <a:avLst/>
          </a:prstGeom>
        </p:spPr>
      </p:pic>
      <p:sp>
        <p:nvSpPr>
          <p:cNvPr id="6" name="TextBox 5">
            <a:extLst>
              <a:ext uri="{FF2B5EF4-FFF2-40B4-BE49-F238E27FC236}">
                <a16:creationId xmlns:a16="http://schemas.microsoft.com/office/drawing/2014/main" id="{2A83D805-190B-0B08-0776-28F7C94E73C3}"/>
              </a:ext>
            </a:extLst>
          </p:cNvPr>
          <p:cNvSpPr txBox="1"/>
          <p:nvPr/>
        </p:nvSpPr>
        <p:spPr>
          <a:xfrm>
            <a:off x="7987890" y="2697762"/>
            <a:ext cx="3928302" cy="307777"/>
          </a:xfrm>
          <a:prstGeom prst="rect">
            <a:avLst/>
          </a:prstGeom>
          <a:noFill/>
        </p:spPr>
        <p:txBody>
          <a:bodyPr wrap="square">
            <a:spAutoFit/>
          </a:bodyPr>
          <a:lstStyle/>
          <a:p>
            <a:r>
              <a:rPr lang="en-US" b="1">
                <a:hlinkClick r:id="rId7"/>
              </a:rPr>
              <a:t>https://www.facebook.com/k12PROGRESS/</a:t>
            </a:r>
            <a:r>
              <a:rPr lang="en-US" b="1"/>
              <a:t> </a:t>
            </a:r>
          </a:p>
        </p:txBody>
      </p:sp>
      <p:sp>
        <p:nvSpPr>
          <p:cNvPr id="3" name="TextBox 2">
            <a:extLst>
              <a:ext uri="{FF2B5EF4-FFF2-40B4-BE49-F238E27FC236}">
                <a16:creationId xmlns:a16="http://schemas.microsoft.com/office/drawing/2014/main" id="{16E193B7-7764-8F26-9F93-22A3A7E08AB1}"/>
              </a:ext>
            </a:extLst>
          </p:cNvPr>
          <p:cNvSpPr txBox="1"/>
          <p:nvPr/>
        </p:nvSpPr>
        <p:spPr>
          <a:xfrm>
            <a:off x="7987890" y="3134398"/>
            <a:ext cx="3123694" cy="307777"/>
          </a:xfrm>
          <a:prstGeom prst="rect">
            <a:avLst/>
          </a:prstGeom>
          <a:noFill/>
        </p:spPr>
        <p:txBody>
          <a:bodyPr wrap="square">
            <a:spAutoFit/>
          </a:bodyPr>
          <a:lstStyle/>
          <a:p>
            <a:r>
              <a:rPr lang="en-US" b="1" dirty="0">
                <a:hlinkClick r:id="rId8"/>
              </a:rPr>
              <a:t>https://twitter.com/K12PROGRESS</a:t>
            </a:r>
            <a:r>
              <a:rPr lang="en-US" b="1" dirty="0"/>
              <a:t> </a:t>
            </a:r>
          </a:p>
        </p:txBody>
      </p:sp>
      <p:sp>
        <p:nvSpPr>
          <p:cNvPr id="18" name="TextBox 17">
            <a:extLst>
              <a:ext uri="{FF2B5EF4-FFF2-40B4-BE49-F238E27FC236}">
                <a16:creationId xmlns:a16="http://schemas.microsoft.com/office/drawing/2014/main" id="{B63962BD-BE1C-4AE8-8A32-4ACD1AA53229}"/>
              </a:ext>
              <a:ext uri="{C183D7F6-B498-43B3-948B-1728B52AA6E4}">
                <adec:decorative xmlns:adec="http://schemas.microsoft.com/office/drawing/2017/decorative" val="0"/>
              </a:ext>
            </a:extLst>
          </p:cNvPr>
          <p:cNvSpPr txBox="1"/>
          <p:nvPr/>
        </p:nvSpPr>
        <p:spPr>
          <a:xfrm>
            <a:off x="7987890" y="3618933"/>
            <a:ext cx="4082190" cy="523220"/>
          </a:xfrm>
          <a:prstGeom prst="rect">
            <a:avLst/>
          </a:prstGeom>
          <a:noFill/>
        </p:spPr>
        <p:txBody>
          <a:bodyPr wrap="square">
            <a:spAutoFit/>
          </a:bodyPr>
          <a:lstStyle/>
          <a:p>
            <a:r>
              <a:rPr lang="en-US" b="1" dirty="0">
                <a:hlinkClick r:id="rId9"/>
              </a:rPr>
              <a:t>https://promotingprogress.org/news/connect-progress-center</a:t>
            </a:r>
            <a:r>
              <a:rPr lang="en-US" b="1" dirty="0"/>
              <a:t> </a:t>
            </a:r>
          </a:p>
        </p:txBody>
      </p:sp>
      <p:sp>
        <p:nvSpPr>
          <p:cNvPr id="5" name="Slide Number Placeholder 4">
            <a:extLst>
              <a:ext uri="{FF2B5EF4-FFF2-40B4-BE49-F238E27FC236}">
                <a16:creationId xmlns:a16="http://schemas.microsoft.com/office/drawing/2014/main" id="{DD29D403-6AE9-1B43-BD1D-E1D1A07861D7}"/>
              </a:ext>
            </a:extLst>
          </p:cNvPr>
          <p:cNvSpPr>
            <a:spLocks noGrp="1"/>
          </p:cNvSpPr>
          <p:nvPr>
            <p:ph type="sldNum" sz="quarter" idx="14"/>
          </p:nvPr>
        </p:nvSpPr>
        <p:spPr/>
        <p:txBody>
          <a:bodyPr/>
          <a:lstStyle/>
          <a:p>
            <a:fld id="{99A20822-4A49-4D36-86E3-300BA48D3F00}" type="slidenum">
              <a:rPr lang="en-US" smtClean="0"/>
              <a:pPr/>
              <a:t>83</a:t>
            </a:fld>
            <a:endParaRPr lang="en-US"/>
          </a:p>
        </p:txBody>
      </p:sp>
    </p:spTree>
    <p:extLst>
      <p:ext uri="{BB962C8B-B14F-4D97-AF65-F5344CB8AC3E}">
        <p14:creationId xmlns:p14="http://schemas.microsoft.com/office/powerpoint/2010/main" val="358554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B550B8-9BD5-41B2-B442-694BC8B2CEB8}"/>
              </a:ext>
            </a:extLst>
          </p:cNvPr>
          <p:cNvSpPr>
            <a:spLocks noGrp="1"/>
          </p:cNvSpPr>
          <p:nvPr>
            <p:ph type="title"/>
          </p:nvPr>
        </p:nvSpPr>
        <p:spPr>
          <a:xfrm>
            <a:off x="457200" y="0"/>
            <a:ext cx="11338560" cy="1107996"/>
          </a:xfrm>
        </p:spPr>
        <p:txBody>
          <a:bodyPr anchor="b">
            <a:normAutofit/>
          </a:bodyPr>
          <a:lstStyle/>
          <a:p>
            <a:r>
              <a:rPr lang="en-US"/>
              <a:t>Tip Sheet Series</a:t>
            </a:r>
          </a:p>
        </p:txBody>
      </p:sp>
      <p:sp>
        <p:nvSpPr>
          <p:cNvPr id="10" name="Content Placeholder 9">
            <a:extLst>
              <a:ext uri="{FF2B5EF4-FFF2-40B4-BE49-F238E27FC236}">
                <a16:creationId xmlns:a16="http://schemas.microsoft.com/office/drawing/2014/main" id="{DBD9057F-57FD-4606-8C3F-AEC7AC9CCFC3}"/>
              </a:ext>
            </a:extLst>
          </p:cNvPr>
          <p:cNvSpPr>
            <a:spLocks noGrp="1"/>
          </p:cNvSpPr>
          <p:nvPr>
            <p:ph sz="half" idx="1"/>
          </p:nvPr>
        </p:nvSpPr>
        <p:spPr>
          <a:xfrm>
            <a:off x="457200" y="1280160"/>
            <a:ext cx="5568696" cy="4846320"/>
          </a:xfrm>
        </p:spPr>
        <p:txBody>
          <a:bodyPr>
            <a:normAutofit/>
          </a:bodyPr>
          <a:lstStyle/>
          <a:p>
            <a:r>
              <a:rPr lang="en-US" dirty="0"/>
              <a:t>Includes Tip Sheets of all the required sections of the IEP.</a:t>
            </a:r>
          </a:p>
          <a:p>
            <a:r>
              <a:rPr lang="en-US" dirty="0"/>
              <a:t>They include—</a:t>
            </a:r>
          </a:p>
          <a:p>
            <a:pPr lvl="1">
              <a:buChar char="•"/>
            </a:pPr>
            <a:r>
              <a:rPr lang="en-US" dirty="0"/>
              <a:t>brief summaries of federal regulations</a:t>
            </a:r>
          </a:p>
          <a:p>
            <a:pPr lvl="1">
              <a:buChar char="•"/>
            </a:pPr>
            <a:r>
              <a:rPr lang="en-US" dirty="0"/>
              <a:t>tips for implementation</a:t>
            </a:r>
          </a:p>
          <a:p>
            <a:pPr lvl="1">
              <a:buChar char="•"/>
            </a:pPr>
            <a:r>
              <a:rPr lang="en-US" dirty="0"/>
              <a:t>resources</a:t>
            </a:r>
          </a:p>
          <a:p>
            <a:pPr marL="320040" lvl="1" indent="0">
              <a:buChar char="•"/>
            </a:pPr>
            <a:endParaRPr lang="en-US" dirty="0"/>
          </a:p>
        </p:txBody>
      </p:sp>
      <p:pic>
        <p:nvPicPr>
          <p:cNvPr id="9" name="Content Placeholder 8" descr="IEP Tip Sheet Examples">
            <a:extLst>
              <a:ext uri="{FF2B5EF4-FFF2-40B4-BE49-F238E27FC236}">
                <a16:creationId xmlns:a16="http://schemas.microsoft.com/office/drawing/2014/main" id="{E09C5022-D547-595C-6057-1EAB321F40AA}"/>
              </a:ext>
            </a:extLst>
          </p:cNvPr>
          <p:cNvPicPr>
            <a:picLocks noGrp="1" noChangeAspect="1"/>
          </p:cNvPicPr>
          <p:nvPr>
            <p:ph sz="half" idx="2"/>
          </p:nvPr>
        </p:nvPicPr>
        <p:blipFill>
          <a:blip r:embed="rId3"/>
          <a:stretch>
            <a:fillRect/>
          </a:stretch>
        </p:blipFill>
        <p:spPr>
          <a:xfrm>
            <a:off x="6550490" y="201500"/>
            <a:ext cx="4169249" cy="5913829"/>
          </a:xfrm>
          <a:noFill/>
        </p:spPr>
      </p:pic>
      <p:sp>
        <p:nvSpPr>
          <p:cNvPr id="15" name="Text Placeholder 4">
            <a:extLst>
              <a:ext uri="{FF2B5EF4-FFF2-40B4-BE49-F238E27FC236}">
                <a16:creationId xmlns:a16="http://schemas.microsoft.com/office/drawing/2014/main" id="{0A594E05-6EAD-5A79-4B7C-0A888C216CEB}"/>
              </a:ext>
            </a:extLst>
          </p:cNvPr>
          <p:cNvSpPr>
            <a:spLocks noGrp="1"/>
          </p:cNvSpPr>
          <p:nvPr>
            <p:ph type="body" sz="quarter" idx="16"/>
          </p:nvPr>
        </p:nvSpPr>
        <p:spPr>
          <a:xfrm>
            <a:off x="457200" y="6135688"/>
            <a:ext cx="11337925" cy="192087"/>
          </a:xfrm>
        </p:spPr>
        <p:txBody>
          <a:bodyPr/>
          <a:lstStyle/>
          <a:p>
            <a:endParaRPr lang="en-US"/>
          </a:p>
        </p:txBody>
      </p:sp>
      <p:sp>
        <p:nvSpPr>
          <p:cNvPr id="6" name="Slide Number Placeholder 5">
            <a:extLst>
              <a:ext uri="{FF2B5EF4-FFF2-40B4-BE49-F238E27FC236}">
                <a16:creationId xmlns:a16="http://schemas.microsoft.com/office/drawing/2014/main" id="{321F86A9-A102-4D8F-ABA2-8D4376E70A68}"/>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BABF4E83-61DB-418F-A99F-17BC9BB58EF6}" type="slidenum">
              <a:rPr lang="en-US" smtClean="0"/>
              <a:pPr>
                <a:spcAft>
                  <a:spcPts val="600"/>
                </a:spcAft>
              </a:pPr>
              <a:t>84</a:t>
            </a:fld>
            <a:endParaRPr lang="en-US"/>
          </a:p>
        </p:txBody>
      </p:sp>
    </p:spTree>
    <p:extLst>
      <p:ext uri="{BB962C8B-B14F-4D97-AF65-F5344CB8AC3E}">
        <p14:creationId xmlns:p14="http://schemas.microsoft.com/office/powerpoint/2010/main" val="2140740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72A3-9A27-4323-9E70-B53F554ABAA1}"/>
              </a:ext>
            </a:extLst>
          </p:cNvPr>
          <p:cNvSpPr>
            <a:spLocks noGrp="1"/>
          </p:cNvSpPr>
          <p:nvPr>
            <p:ph type="title"/>
          </p:nvPr>
        </p:nvSpPr>
        <p:spPr/>
        <p:txBody>
          <a:bodyPr/>
          <a:lstStyle/>
          <a:p>
            <a:r>
              <a:rPr lang="en-US"/>
              <a:t>Self-Paced Training Modules</a:t>
            </a:r>
          </a:p>
        </p:txBody>
      </p:sp>
      <p:pic>
        <p:nvPicPr>
          <p:cNvPr id="7" name="Picture 6" descr="Screenshot of PROGRESS's self-paced online modules">
            <a:extLst>
              <a:ext uri="{FF2B5EF4-FFF2-40B4-BE49-F238E27FC236}">
                <a16:creationId xmlns:a16="http://schemas.microsoft.com/office/drawing/2014/main" id="{DFA7C051-5A0A-4369-BCD8-C4752C389D22}"/>
              </a:ext>
            </a:extLst>
          </p:cNvPr>
          <p:cNvPicPr>
            <a:picLocks noChangeAspect="1"/>
          </p:cNvPicPr>
          <p:nvPr/>
        </p:nvPicPr>
        <p:blipFill>
          <a:blip r:embed="rId3"/>
          <a:stretch>
            <a:fillRect/>
          </a:stretch>
        </p:blipFill>
        <p:spPr>
          <a:xfrm>
            <a:off x="335280" y="1117204"/>
            <a:ext cx="6840887" cy="3624262"/>
          </a:xfrm>
          <a:prstGeom prst="rect">
            <a:avLst/>
          </a:prstGeom>
        </p:spPr>
      </p:pic>
      <p:pic>
        <p:nvPicPr>
          <p:cNvPr id="9" name="Picture 8" descr="Screenshot of PROGRESS's self-paced online modules">
            <a:extLst>
              <a:ext uri="{FF2B5EF4-FFF2-40B4-BE49-F238E27FC236}">
                <a16:creationId xmlns:a16="http://schemas.microsoft.com/office/drawing/2014/main" id="{E22E4ADA-BC0E-44E0-AC20-D3C14C1C3500}"/>
              </a:ext>
            </a:extLst>
          </p:cNvPr>
          <p:cNvPicPr>
            <a:picLocks noChangeAspect="1"/>
          </p:cNvPicPr>
          <p:nvPr/>
        </p:nvPicPr>
        <p:blipFill>
          <a:blip r:embed="rId4"/>
          <a:stretch>
            <a:fillRect/>
          </a:stretch>
        </p:blipFill>
        <p:spPr>
          <a:xfrm>
            <a:off x="6077903" y="2678803"/>
            <a:ext cx="5656897" cy="3552928"/>
          </a:xfrm>
          <a:prstGeom prst="rect">
            <a:avLst/>
          </a:prstGeom>
        </p:spPr>
      </p:pic>
      <p:sp>
        <p:nvSpPr>
          <p:cNvPr id="5" name="Slide Number Placeholder 4">
            <a:extLst>
              <a:ext uri="{FF2B5EF4-FFF2-40B4-BE49-F238E27FC236}">
                <a16:creationId xmlns:a16="http://schemas.microsoft.com/office/drawing/2014/main" id="{9AA08924-B5F2-4864-95D9-ADC1F896CF48}"/>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20853426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B83D-0688-441C-B5E5-CBA3D0F65EC6}"/>
              </a:ext>
            </a:extLst>
          </p:cNvPr>
          <p:cNvSpPr>
            <a:spLocks noGrp="1"/>
          </p:cNvSpPr>
          <p:nvPr>
            <p:ph type="title"/>
          </p:nvPr>
        </p:nvSpPr>
        <p:spPr/>
        <p:txBody>
          <a:bodyPr/>
          <a:lstStyle/>
          <a:p>
            <a:r>
              <a:rPr lang="en-US"/>
              <a:t>Dr. David Bateman, PROGRESS Center Advisor</a:t>
            </a:r>
          </a:p>
        </p:txBody>
      </p:sp>
      <p:pic>
        <p:nvPicPr>
          <p:cNvPr id="8" name="Content Placeholder 7" descr="Image of David Bateman in Stories from the Classroom: Hearing Parents’ Priorities">
            <a:hlinkClick r:id="rId3"/>
            <a:extLst>
              <a:ext uri="{FF2B5EF4-FFF2-40B4-BE49-F238E27FC236}">
                <a16:creationId xmlns:a16="http://schemas.microsoft.com/office/drawing/2014/main" id="{9D6C3F3D-5732-D076-655A-17C11DD35AD1}"/>
              </a:ext>
            </a:extLst>
          </p:cNvPr>
          <p:cNvPicPr>
            <a:picLocks noGrp="1" noChangeAspect="1"/>
          </p:cNvPicPr>
          <p:nvPr>
            <p:ph sz="quarter" idx="15"/>
          </p:nvPr>
        </p:nvPicPr>
        <p:blipFill>
          <a:blip r:embed="rId4"/>
          <a:stretch>
            <a:fillRect/>
          </a:stretch>
        </p:blipFill>
        <p:spPr>
          <a:xfrm>
            <a:off x="1670544" y="1107996"/>
            <a:ext cx="8850912" cy="5171510"/>
          </a:xfrm>
        </p:spPr>
      </p:pic>
      <p:sp>
        <p:nvSpPr>
          <p:cNvPr id="5" name="Slide Number Placeholder 4">
            <a:extLst>
              <a:ext uri="{FF2B5EF4-FFF2-40B4-BE49-F238E27FC236}">
                <a16:creationId xmlns:a16="http://schemas.microsoft.com/office/drawing/2014/main" id="{2B8ABD2F-B437-4FBD-A04E-5E1361C3A24F}"/>
              </a:ext>
            </a:extLst>
          </p:cNvPr>
          <p:cNvSpPr>
            <a:spLocks noGrp="1"/>
          </p:cNvSpPr>
          <p:nvPr>
            <p:ph type="sldNum" sz="quarter" idx="14"/>
          </p:nvPr>
        </p:nvSpPr>
        <p:spPr/>
        <p:txBody>
          <a:bodyPr/>
          <a:lstStyle/>
          <a:p>
            <a:fld id="{99A20822-4A49-4D36-86E3-300BA48D3F00}" type="slidenum">
              <a:rPr lang="en-US" smtClean="0"/>
              <a:pPr/>
              <a:t>86</a:t>
            </a:fld>
            <a:endParaRPr lang="en-US"/>
          </a:p>
        </p:txBody>
      </p:sp>
    </p:spTree>
    <p:extLst>
      <p:ext uri="{BB962C8B-B14F-4D97-AF65-F5344CB8AC3E}">
        <p14:creationId xmlns:p14="http://schemas.microsoft.com/office/powerpoint/2010/main" val="31609095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FAAA-2C0B-4355-81A5-166B81FCBBF2}"/>
              </a:ext>
            </a:extLst>
          </p:cNvPr>
          <p:cNvSpPr>
            <a:spLocks noGrp="1"/>
          </p:cNvSpPr>
          <p:nvPr>
            <p:ph type="title"/>
          </p:nvPr>
        </p:nvSpPr>
        <p:spPr>
          <a:xfrm>
            <a:off x="457200" y="350215"/>
            <a:ext cx="11338560" cy="1107996"/>
          </a:xfrm>
        </p:spPr>
        <p:txBody>
          <a:bodyPr/>
          <a:lstStyle/>
          <a:p>
            <a:r>
              <a:rPr lang="en-US"/>
              <a:t>Staying Connected With the </a:t>
            </a:r>
            <a:br>
              <a:rPr lang="en-US"/>
            </a:br>
            <a:r>
              <a:rPr lang="en-US"/>
              <a:t>PROGRESS Center</a:t>
            </a:r>
          </a:p>
        </p:txBody>
      </p:sp>
      <p:sp>
        <p:nvSpPr>
          <p:cNvPr id="18" name="Content Placeholder 17">
            <a:extLst>
              <a:ext uri="{FF2B5EF4-FFF2-40B4-BE49-F238E27FC236}">
                <a16:creationId xmlns:a16="http://schemas.microsoft.com/office/drawing/2014/main" id="{5BAF385E-BB16-46BD-9A58-1EFE980D0D0E}"/>
              </a:ext>
            </a:extLst>
          </p:cNvPr>
          <p:cNvSpPr>
            <a:spLocks noGrp="1"/>
          </p:cNvSpPr>
          <p:nvPr>
            <p:ph sz="quarter" idx="15"/>
          </p:nvPr>
        </p:nvSpPr>
        <p:spPr>
          <a:xfrm>
            <a:off x="457200" y="1338216"/>
            <a:ext cx="3613410" cy="1928081"/>
          </a:xfrm>
        </p:spPr>
        <p:txBody>
          <a:bodyPr/>
          <a:lstStyle/>
          <a:p>
            <a:pPr marL="0" indent="0">
              <a:buNone/>
            </a:pPr>
            <a:r>
              <a:rPr lang="en-US"/>
              <a:t>Connect to us on </a:t>
            </a:r>
            <a:r>
              <a:rPr lang="en-US">
                <a:hlinkClick r:id="rId3"/>
              </a:rPr>
              <a:t>Facebook</a:t>
            </a:r>
            <a:r>
              <a:rPr lang="en-US"/>
              <a:t> and </a:t>
            </a:r>
            <a:r>
              <a:rPr lang="en-US">
                <a:hlinkClick r:id="rId4"/>
              </a:rPr>
              <a:t>Twitter</a:t>
            </a:r>
            <a:r>
              <a:rPr lang="en-US" sz="2800" b="1"/>
              <a:t> @k12progress</a:t>
            </a:r>
            <a:endParaRPr lang="en-US" b="1"/>
          </a:p>
        </p:txBody>
      </p:sp>
      <p:pic>
        <p:nvPicPr>
          <p:cNvPr id="25" name="Picture 24" descr="Cover of PROGRESS' Twitter page with a picture of a student with his hand raised and the words promoting progress for students with disabilities and the title the PROGRESS Center and @k12progress. ">
            <a:extLst>
              <a:ext uri="{FF2B5EF4-FFF2-40B4-BE49-F238E27FC236}">
                <a16:creationId xmlns:a16="http://schemas.microsoft.com/office/drawing/2014/main" id="{2861C538-85A8-45E5-95DE-712629C006C8}"/>
              </a:ext>
            </a:extLst>
          </p:cNvPr>
          <p:cNvPicPr>
            <a:picLocks noChangeAspect="1"/>
          </p:cNvPicPr>
          <p:nvPr/>
        </p:nvPicPr>
        <p:blipFill>
          <a:blip r:embed="rId5"/>
          <a:stretch>
            <a:fillRect/>
          </a:stretch>
        </p:blipFill>
        <p:spPr>
          <a:xfrm>
            <a:off x="7224513" y="258380"/>
            <a:ext cx="4691680" cy="2804134"/>
          </a:xfrm>
          <a:prstGeom prst="rect">
            <a:avLst/>
          </a:prstGeom>
          <a:ln>
            <a:solidFill>
              <a:schemeClr val="bg1">
                <a:lumMod val="75000"/>
              </a:schemeClr>
            </a:solidFill>
          </a:ln>
        </p:spPr>
      </p:pic>
      <p:pic>
        <p:nvPicPr>
          <p:cNvPr id="27" name="Picture 26" descr="Cover from Facebook for the PROGRESS Center showing two cartoon students with backpacks and a pencil and color scribbling. The title PROGRES Center and @k12progress">
            <a:extLst>
              <a:ext uri="{FF2B5EF4-FFF2-40B4-BE49-F238E27FC236}">
                <a16:creationId xmlns:a16="http://schemas.microsoft.com/office/drawing/2014/main" id="{A5B5DFF9-BBCA-4D46-B083-E446A53B508F}"/>
              </a:ext>
            </a:extLst>
          </p:cNvPr>
          <p:cNvPicPr>
            <a:picLocks noChangeAspect="1"/>
          </p:cNvPicPr>
          <p:nvPr/>
        </p:nvPicPr>
        <p:blipFill rotWithShape="1">
          <a:blip r:embed="rId6"/>
          <a:srcRect t="29165"/>
          <a:stretch/>
        </p:blipFill>
        <p:spPr>
          <a:xfrm>
            <a:off x="3906216" y="1830401"/>
            <a:ext cx="5427035" cy="1928081"/>
          </a:xfrm>
          <a:prstGeom prst="rect">
            <a:avLst/>
          </a:prstGeom>
          <a:ln>
            <a:solidFill>
              <a:schemeClr val="bg1">
                <a:lumMod val="75000"/>
              </a:schemeClr>
            </a:solidFill>
          </a:ln>
        </p:spPr>
      </p:pic>
      <p:pic>
        <p:nvPicPr>
          <p:cNvPr id="21" name="Picture 20" descr="Image of the sign up for the newsletter from the PROGRESS homepage showing join our mailing list to get the latest updates, a space for first name, last name, and email and a button to join. ">
            <a:extLst>
              <a:ext uri="{FF2B5EF4-FFF2-40B4-BE49-F238E27FC236}">
                <a16:creationId xmlns:a16="http://schemas.microsoft.com/office/drawing/2014/main" id="{9A5E0E34-9AD5-4DDA-B9CE-E2750D7D62C7}"/>
              </a:ext>
            </a:extLst>
          </p:cNvPr>
          <p:cNvPicPr>
            <a:picLocks noChangeAspect="1"/>
          </p:cNvPicPr>
          <p:nvPr/>
        </p:nvPicPr>
        <p:blipFill>
          <a:blip r:embed="rId7"/>
          <a:stretch>
            <a:fillRect/>
          </a:stretch>
        </p:blipFill>
        <p:spPr>
          <a:xfrm>
            <a:off x="380256" y="3988702"/>
            <a:ext cx="11612880" cy="1424581"/>
          </a:xfrm>
          <a:prstGeom prst="rect">
            <a:avLst/>
          </a:prstGeom>
        </p:spPr>
      </p:pic>
      <p:sp>
        <p:nvSpPr>
          <p:cNvPr id="22" name="Rectangle: Rounded Corners 21">
            <a:extLst>
              <a:ext uri="{FF2B5EF4-FFF2-40B4-BE49-F238E27FC236}">
                <a16:creationId xmlns:a16="http://schemas.microsoft.com/office/drawing/2014/main" id="{699B9A1C-52D2-49E5-BFE7-2BAEF53CAF07}"/>
              </a:ext>
            </a:extLst>
          </p:cNvPr>
          <p:cNvSpPr/>
          <p:nvPr/>
        </p:nvSpPr>
        <p:spPr>
          <a:xfrm>
            <a:off x="1093694" y="5565851"/>
            <a:ext cx="10004611" cy="49003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hlinkClick r:id="rId8"/>
              </a:rPr>
              <a:t>https://promotingprogress.org/news/connect-progress-center</a:t>
            </a:r>
            <a:r>
              <a:rPr kumimoji="0" lang="en-US" sz="2000" b="0" i="0" u="none" strike="noStrike" kern="1200" cap="none" spc="0" normalizeH="0" baseline="0" noProof="0">
                <a:ln>
                  <a:noFill/>
                </a:ln>
                <a:solidFill>
                  <a:srgbClr val="FFFFFF"/>
                </a:solidFill>
                <a:effectLst/>
                <a:uLnTx/>
                <a:uFillTx/>
                <a:latin typeface="Calibri"/>
                <a:ea typeface="+mn-ea"/>
                <a:cs typeface="+mn-cs"/>
              </a:rPr>
              <a:t> </a:t>
            </a:r>
          </a:p>
        </p:txBody>
      </p:sp>
      <p:sp>
        <p:nvSpPr>
          <p:cNvPr id="3" name="Text Placeholder 2">
            <a:extLst>
              <a:ext uri="{FF2B5EF4-FFF2-40B4-BE49-F238E27FC236}">
                <a16:creationId xmlns:a16="http://schemas.microsoft.com/office/drawing/2014/main" id="{CE1F157A-9B68-46D4-AE47-9823BFEBB11B}"/>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1EF759E4-ED29-4F82-AC1F-1C511EAEBED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3578322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B352-C385-42AD-B5BB-9742A4873BB7}"/>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97316E42-8DD8-49FE-83DA-AB07D23951DD}"/>
              </a:ext>
            </a:extLst>
          </p:cNvPr>
          <p:cNvSpPr>
            <a:spLocks noGrp="1"/>
          </p:cNvSpPr>
          <p:nvPr>
            <p:ph sz="quarter" idx="14"/>
          </p:nvPr>
        </p:nvSpPr>
        <p:spPr/>
        <p:txBody>
          <a:bodyPr/>
          <a:lstStyle/>
          <a:p>
            <a:r>
              <a:rPr lang="en-US"/>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a:p>
            <a:pPr marL="0" indent="0">
              <a:buNone/>
            </a:pPr>
            <a:endParaRPr lang="en-US"/>
          </a:p>
        </p:txBody>
      </p:sp>
      <p:sp>
        <p:nvSpPr>
          <p:cNvPr id="5" name="Slide Number Placeholder 4">
            <a:extLst>
              <a:ext uri="{FF2B5EF4-FFF2-40B4-BE49-F238E27FC236}">
                <a16:creationId xmlns:a16="http://schemas.microsoft.com/office/drawing/2014/main" id="{B54EBDF2-65A8-4295-80FC-5E8929498C09}"/>
              </a:ext>
            </a:extLst>
          </p:cNvPr>
          <p:cNvSpPr>
            <a:spLocks noGrp="1"/>
          </p:cNvSpPr>
          <p:nvPr>
            <p:ph type="sldNum" sz="quarter" idx="12"/>
          </p:nvPr>
        </p:nvSpPr>
        <p:spPr/>
        <p:txBody>
          <a:bodyPr/>
          <a:lstStyle/>
          <a:p>
            <a:fld id="{99A20822-4A49-4D36-86E3-300BA48D3F00}" type="slidenum">
              <a:rPr lang="en-US" smtClean="0"/>
              <a:pPr/>
              <a:t>88</a:t>
            </a:fld>
            <a:endParaRPr lang="en-US"/>
          </a:p>
        </p:txBody>
      </p:sp>
    </p:spTree>
    <p:extLst>
      <p:ext uri="{BB962C8B-B14F-4D97-AF65-F5344CB8AC3E}">
        <p14:creationId xmlns:p14="http://schemas.microsoft.com/office/powerpoint/2010/main" val="3793335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0D0C-BE67-4114-8251-61ADEAFAE304}"/>
              </a:ext>
            </a:extLst>
          </p:cNvPr>
          <p:cNvSpPr>
            <a:spLocks noGrp="1"/>
          </p:cNvSpPr>
          <p:nvPr>
            <p:ph type="title"/>
          </p:nvPr>
        </p:nvSpPr>
        <p:spPr/>
        <p:txBody>
          <a:bodyPr/>
          <a:lstStyle/>
          <a:p>
            <a:r>
              <a:rPr lang="en-US">
                <a:solidFill>
                  <a:schemeClr val="bg1"/>
                </a:solidFill>
              </a:rPr>
              <a:t>Need for a Sustainable Ecosystem</a:t>
            </a:r>
          </a:p>
        </p:txBody>
      </p:sp>
      <p:sp>
        <p:nvSpPr>
          <p:cNvPr id="6" name="TextBox 5"/>
          <p:cNvSpPr txBox="1">
            <a:spLocks noChangeArrowheads="1"/>
          </p:cNvSpPr>
          <p:nvPr/>
        </p:nvSpPr>
        <p:spPr bwMode="auto">
          <a:xfrm>
            <a:off x="1155192" y="922939"/>
            <a:ext cx="9881616" cy="3539430"/>
          </a:xfrm>
          <a:prstGeom prst="rect">
            <a:avLst/>
          </a:prstGeom>
          <a:solidFill>
            <a:srgbClr val="0076BD"/>
          </a:solidFill>
          <a:ln w="9525">
            <a:noFill/>
            <a:miter lim="800000"/>
            <a:headEnd/>
            <a:tailEnd/>
          </a:ln>
          <a:effectLst>
            <a:outerShdw blurRad="63500" dist="20000" dir="5400000" rotWithShape="0">
              <a:srgbClr val="000000">
                <a:alpha val="37999"/>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1" u="none" strike="noStrike" kern="0" cap="none" spc="0" normalizeH="0" baseline="0" noProof="0">
                <a:ln>
                  <a:noFill/>
                </a:ln>
                <a:solidFill>
                  <a:schemeClr val="bg1"/>
                </a:solidFill>
                <a:effectLst/>
                <a:uLnTx/>
                <a:uFillTx/>
                <a:cs typeface="Arial"/>
                <a:sym typeface="Arial"/>
              </a:rPr>
              <a:t>We need a </a:t>
            </a:r>
            <a:r>
              <a:rPr kumimoji="0" lang="en-US" sz="4800" b="1" i="0" u="sng" strike="noStrike" kern="0" cap="none" spc="0" normalizeH="0" baseline="0" noProof="0">
                <a:ln>
                  <a:noFill/>
                </a:ln>
                <a:solidFill>
                  <a:schemeClr val="bg1"/>
                </a:solidFill>
                <a:effectLst/>
                <a:uLnTx/>
                <a:uFillTx/>
                <a:cs typeface="Arial"/>
                <a:sym typeface="Arial"/>
              </a:rPr>
              <a:t>sustainable ecosystem </a:t>
            </a:r>
            <a:r>
              <a:rPr kumimoji="0" lang="en-US" sz="4400" b="1" i="1" u="none" strike="noStrike" kern="0" cap="none" spc="0" normalizeH="0" baseline="0" noProof="0">
                <a:ln>
                  <a:noFill/>
                </a:ln>
                <a:solidFill>
                  <a:schemeClr val="bg1"/>
                </a:solidFill>
                <a:effectLst/>
                <a:uLnTx/>
                <a:uFillTx/>
                <a:cs typeface="Arial"/>
                <a:sym typeface="Arial"/>
              </a:rPr>
              <a:t>with capacity to develop and implement high-quality educational programming for all, including students with disabilities. </a:t>
            </a:r>
          </a:p>
        </p:txBody>
      </p:sp>
      <p:sp>
        <p:nvSpPr>
          <p:cNvPr id="7" name="TextBox 6">
            <a:extLst>
              <a:ext uri="{FF2B5EF4-FFF2-40B4-BE49-F238E27FC236}">
                <a16:creationId xmlns:a16="http://schemas.microsoft.com/office/drawing/2014/main" id="{C267952B-2420-4717-ABD5-C1A1EA3985C6}"/>
              </a:ext>
            </a:extLst>
          </p:cNvPr>
          <p:cNvSpPr txBox="1"/>
          <p:nvPr/>
        </p:nvSpPr>
        <p:spPr>
          <a:xfrm>
            <a:off x="2344674" y="5031365"/>
            <a:ext cx="750265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u="none" strike="noStrike" kern="0" cap="none" spc="0" normalizeH="0" baseline="0" noProof="0">
                <a:ln>
                  <a:noFill/>
                </a:ln>
                <a:solidFill>
                  <a:srgbClr val="59565A"/>
                </a:solidFill>
                <a:effectLst/>
                <a:uLnTx/>
                <a:uFillTx/>
                <a:cs typeface="Arial"/>
                <a:sym typeface="Arial"/>
              </a:rPr>
              <a:t>We</a:t>
            </a:r>
            <a:r>
              <a:rPr kumimoji="0" lang="en-US" sz="3600" b="1" i="1" u="none" strike="noStrike" kern="0" cap="none" spc="0" normalizeH="0" baseline="0" noProof="0">
                <a:ln>
                  <a:noFill/>
                </a:ln>
                <a:solidFill>
                  <a:srgbClr val="59565A"/>
                </a:solidFill>
                <a:effectLst/>
                <a:uLnTx/>
                <a:uFillTx/>
                <a:cs typeface="Arial"/>
                <a:sym typeface="Arial"/>
              </a:rPr>
              <a:t> NEED </a:t>
            </a:r>
            <a:r>
              <a:rPr kumimoji="0" lang="en-US" sz="4000" b="1" i="0" u="sng" strike="noStrike" kern="0" cap="none" spc="0" normalizeH="0" baseline="0" noProof="0">
                <a:ln>
                  <a:noFill/>
                </a:ln>
                <a:solidFill>
                  <a:srgbClr val="59565A"/>
                </a:solidFill>
                <a:effectLst/>
                <a:uLnTx/>
                <a:uFillTx/>
                <a:cs typeface="Arial"/>
                <a:sym typeface="Arial"/>
              </a:rPr>
              <a:t>collective efficacy</a:t>
            </a:r>
            <a:r>
              <a:rPr kumimoji="0" lang="en-US" sz="3600" b="1" i="1" u="none" strike="noStrike" kern="0" cap="none" spc="0" normalizeH="0" baseline="0" noProof="0">
                <a:ln>
                  <a:noFill/>
                </a:ln>
                <a:solidFill>
                  <a:srgbClr val="59565A"/>
                </a:solidFill>
                <a:effectLst/>
                <a:uLnTx/>
                <a:uFillTx/>
                <a:cs typeface="Arial"/>
                <a:sym typeface="Arial"/>
              </a:rPr>
              <a:t>.</a:t>
            </a:r>
            <a:endParaRPr kumimoji="0" lang="en-US" sz="3600" b="1" i="0" u="none" strike="noStrike" kern="0" cap="none" spc="0" normalizeH="0" baseline="0" noProof="0">
              <a:ln>
                <a:noFill/>
              </a:ln>
              <a:solidFill>
                <a:srgbClr val="59565A"/>
              </a:solidFill>
              <a:effectLst/>
              <a:uLnTx/>
              <a:uFillTx/>
              <a:cs typeface="Arial"/>
              <a:sym typeface="Arial"/>
            </a:endParaRPr>
          </a:p>
        </p:txBody>
      </p:sp>
      <p:sp>
        <p:nvSpPr>
          <p:cNvPr id="4" name="Slide Number Placeholder 3"/>
          <p:cNvSpPr>
            <a:spLocks noGrp="1"/>
          </p:cNvSpPr>
          <p:nvPr>
            <p:ph type="sldNum" sz="quarter" idx="14"/>
          </p:nvPr>
        </p:nvSpPr>
        <p:spPr bwMode="gray">
          <a:prstGeom prst="rect">
            <a:avLst/>
          </a:prstGeom>
          <a:noFill/>
        </p:spPr>
        <p:txBody>
          <a:bodyPr wrap="none" lIns="0" tIns="0" rIns="0" bIns="0" anchor="b" anchorCtr="0">
            <a:spAutoFit/>
          </a:bodyPr>
          <a:lstStyle>
            <a:defPPr>
              <a:defRPr lang="en-US"/>
            </a:defPPr>
            <a:lvl1pPr marL="0" algn="l" defTabSz="914400" rtl="0" eaLnBrk="1" latinLnBrk="0" hangingPunct="1">
              <a:defRPr lang="en-US" sz="900" kern="1200" smtClean="0">
                <a:solidFill>
                  <a:schemeClr val="bg2">
                    <a:lumMod val="75000"/>
                  </a:schemeClr>
                </a:solidFill>
                <a:latin typeface="+mn-lt"/>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3477EC8-074D-41C4-94AE-E9EA7CEEA348}" type="slidenum">
              <a:rPr kumimoji="0" lang="en-US" sz="900" b="0" i="0" u="none" strike="noStrike" kern="1200" cap="none" spc="0" normalizeH="0" baseline="0" noProof="0" smtClean="0">
                <a:ln>
                  <a:noFill/>
                </a:ln>
                <a:solidFill>
                  <a:srgbClr val="FFFFFF">
                    <a:lumMod val="75000"/>
                  </a:srgbClr>
                </a:solidFill>
                <a:effectLst/>
                <a:uLnTx/>
                <a:uFillTx/>
                <a:latin typeface="Calibri"/>
                <a:ea typeface="ＭＳ Ｐゴシック" charset="-128"/>
                <a:cs typeface="+mn-cs"/>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900" b="0" i="0" u="none" strike="noStrike" kern="1200" cap="none" spc="0" normalizeH="0" baseline="0" noProof="0">
              <a:ln>
                <a:noFill/>
              </a:ln>
              <a:solidFill>
                <a:srgbClr val="E5F1F8">
                  <a:lumMod val="75000"/>
                </a:srgbClr>
              </a:solidFill>
              <a:effectLst/>
              <a:uLnTx/>
              <a:uFillTx/>
              <a:latin typeface="Calibri"/>
              <a:ea typeface="ＭＳ Ｐゴシック" charset="-128"/>
              <a:cs typeface="+mn-cs"/>
              <a:sym typeface="Arial"/>
            </a:endParaRPr>
          </a:p>
        </p:txBody>
      </p:sp>
    </p:spTree>
    <p:extLst>
      <p:ext uri="{BB962C8B-B14F-4D97-AF65-F5344CB8AC3E}">
        <p14:creationId xmlns:p14="http://schemas.microsoft.com/office/powerpoint/2010/main" val="189779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2.xml><?xml version="1.0" encoding="utf-8"?>
<a:theme xmlns:a="http://schemas.openxmlformats.org/drawingml/2006/main" name="1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3.xml><?xml version="1.0" encoding="utf-8"?>
<a:theme xmlns:a="http://schemas.openxmlformats.org/drawingml/2006/main" name="2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220.potx" id="{CD1E54CE-61A5-4275-8A25-8427ADC47DF8}" vid="{ED8F488A-21F0-4125-BC2C-7DD29FBE46C0}"/>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a50c3af-328d-4c26-9632-e6dd7a90b192">
      <UserInfo>
        <DisplayName>Prater, Steven</DisplayName>
        <AccountId>68</AccountId>
        <AccountType/>
      </UserInfo>
      <UserInfo>
        <DisplayName>Bailey, Tessie</DisplayName>
        <AccountId>16</AccountId>
        <AccountType/>
      </UserInfo>
      <UserInfo>
        <DisplayName>Peterson, Amy</DisplayName>
        <AccountId>14</AccountId>
        <AccountType/>
      </UserInfo>
    </SharedWithUsers>
    <lcf76f155ced4ddcb4097134ff3c332f xmlns="9a29b55a-3458-43b1-b5f5-8a06b1b83431">
      <Terms xmlns="http://schemas.microsoft.com/office/infopath/2007/PartnerControls"/>
    </lcf76f155ced4ddcb4097134ff3c332f>
    <TaxCatchAll xmlns="4a50c3af-328d-4c26-9632-e6dd7a90b19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7" ma:contentTypeDescription="Create a new document." ma:contentTypeScope="" ma:versionID="e545199c7379ffe12fa307627084356c">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ad3adc2b94047b736b7a8354987170c3"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D7ADFB-732C-4ABA-9EAF-32E0CEF94393}">
  <ds:schemaRefs>
    <ds:schemaRef ds:uri="http://purl.org/dc/terms/"/>
    <ds:schemaRef ds:uri="9a29b55a-3458-43b1-b5f5-8a06b1b83431"/>
    <ds:schemaRef ds:uri="http://schemas.microsoft.com/office/2006/metadata/properties"/>
    <ds:schemaRef ds:uri="4a50c3af-328d-4c26-9632-e6dd7a90b192"/>
    <ds:schemaRef ds:uri="http://www.w3.org/XML/1998/namespace"/>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15B810C1-B5A4-4806-9055-478ADFEB9FD0}">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838248F-9E2A-47FF-A193-B004F77801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1062</TotalTime>
  <Words>6631</Words>
  <Application>Microsoft Office PowerPoint</Application>
  <PresentationFormat>Widescreen</PresentationFormat>
  <Paragraphs>681</Paragraphs>
  <Slides>88</Slides>
  <Notes>77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88</vt:i4>
      </vt:variant>
    </vt:vector>
  </HeadingPairs>
  <TitlesOfParts>
    <vt:vector size="100" baseType="lpstr">
      <vt:lpstr>inherit</vt:lpstr>
      <vt:lpstr>Times New Roman</vt:lpstr>
      <vt:lpstr>Open Sans</vt:lpstr>
      <vt:lpstr>Arial Narrow</vt:lpstr>
      <vt:lpstr>Arial</vt:lpstr>
      <vt:lpstr>Gill Sans MT</vt:lpstr>
      <vt:lpstr>Wingdings</vt:lpstr>
      <vt:lpstr>Symbol</vt:lpstr>
      <vt:lpstr>Calibri</vt:lpstr>
      <vt:lpstr>PROGRESS Center</vt:lpstr>
      <vt:lpstr>1_PROGRESS Center</vt:lpstr>
      <vt:lpstr>2_PROGRESS Center</vt:lpstr>
      <vt:lpstr> ABCs of IEPs</vt:lpstr>
      <vt:lpstr>Welcome</vt:lpstr>
      <vt:lpstr>Welcome and Introductions</vt:lpstr>
      <vt:lpstr>Why did you choose to join us today? </vt:lpstr>
      <vt:lpstr>Objectives </vt:lpstr>
      <vt:lpstr>Our beliefs and expectations often determine the path we take or provide for our students.  </vt:lpstr>
      <vt:lpstr>Why We Do What We Do</vt:lpstr>
      <vt:lpstr>Emphasis on Progress</vt:lpstr>
      <vt:lpstr>Need for a Sustainable Ecosystem</vt:lpstr>
      <vt:lpstr>Collective Teacher Efficacy</vt:lpstr>
      <vt:lpstr>Collective efficacy starts with the right questions! 2</vt:lpstr>
      <vt:lpstr>Development times implementation equals improved access and outcomes</vt:lpstr>
      <vt:lpstr>IDEA FAPE Requirements</vt:lpstr>
      <vt:lpstr>Program Development: Procedural</vt:lpstr>
      <vt:lpstr>Program Development: Substantive </vt:lpstr>
      <vt:lpstr>Connecting the Parts of the IEP</vt:lpstr>
      <vt:lpstr>IEPs: Same Essential Ingredients but Individualized Based on Student Need</vt:lpstr>
      <vt:lpstr>What good is a great IEP if it doesn’t guide implementation? </vt:lpstr>
      <vt:lpstr>FAPE and Implementation</vt:lpstr>
      <vt:lpstr>Implementing High-Quality Educational Programming: Building a Sustainable Ecosystem  </vt:lpstr>
      <vt:lpstr>Where Do You Have The Most Challenges?</vt:lpstr>
      <vt:lpstr>Per the IDEA, How Many Requirements Do All IEPs Have?</vt:lpstr>
      <vt:lpstr>Present Levels of Academic Achievement and Functional Performance (PLAAFP) Statement</vt:lpstr>
      <vt:lpstr>PLAAFP Activity</vt:lpstr>
      <vt:lpstr>Where Do We Start? The PLAAFP Statement </vt:lpstr>
      <vt:lpstr>What Is Meant by Present Levels of Academic Achievement?</vt:lpstr>
      <vt:lpstr>What Is Meant by Present Levels of Functional Performance?</vt:lpstr>
      <vt:lpstr>What Are Some Examples of Functional Skills? </vt:lpstr>
      <vt:lpstr>What If a Student Doesn’t Require Functional Annual Goals?</vt:lpstr>
      <vt:lpstr>What Is the Big Deal About the PLAAFP Statement? </vt:lpstr>
      <vt:lpstr>What Does the U.S. Department of Education Say? </vt:lpstr>
      <vt:lpstr>Present levels and needs are not based on the disability category.   They are based on the individual needs that a child experiences because of the disability.</vt:lpstr>
      <vt:lpstr>Applying the Four Questions for Collective Efficacy to PLAAFP Development</vt:lpstr>
      <vt:lpstr>What Are the Four Essential Elements of a High-Quality PLAAFP?</vt:lpstr>
      <vt:lpstr>Essential Element 1: Student Needs</vt:lpstr>
      <vt:lpstr>PLAAFP Example: Student Needs </vt:lpstr>
      <vt:lpstr>Element 2: Effect on Progress in General Education</vt:lpstr>
      <vt:lpstr>PLAAFP Example: Effects on Progress </vt:lpstr>
      <vt:lpstr>Element 3: Baseline Information</vt:lpstr>
      <vt:lpstr>PLAAFP Example: Baseline </vt:lpstr>
      <vt:lpstr>Element 4: Connection to Goals and/or Services</vt:lpstr>
      <vt:lpstr>PLAAFP Example: Connection to Goals &amp; Services </vt:lpstr>
      <vt:lpstr>Sample PLAAFP Statement Structure With Key Ingredients</vt:lpstr>
      <vt:lpstr>Tips for Developing PLAAFP Statements</vt:lpstr>
      <vt:lpstr>Tips for Developing PLAAFP Statements 2</vt:lpstr>
      <vt:lpstr>The Power of Teams to Develop High-Quality PLAAFP Statements</vt:lpstr>
      <vt:lpstr>Connecting the PLAAFP to the Parts of the IEP</vt:lpstr>
      <vt:lpstr>What Is On Your Mind? </vt:lpstr>
      <vt:lpstr>BREAK!</vt:lpstr>
      <vt:lpstr> Statement of Services and Aids </vt:lpstr>
      <vt:lpstr>Remember!</vt:lpstr>
      <vt:lpstr>What Does IDEA Say About the Statement of Services and Aids?</vt:lpstr>
      <vt:lpstr>What Does IDEA Say About the Statement of Services and Aids? Cont.</vt:lpstr>
      <vt:lpstr>Let’s break down the statement of services and aids</vt:lpstr>
      <vt:lpstr>Special Education = SDI</vt:lpstr>
      <vt:lpstr>Key Considerations for SDI</vt:lpstr>
      <vt:lpstr>Related Services </vt:lpstr>
      <vt:lpstr>Supplementary Aids and Services </vt:lpstr>
      <vt:lpstr>Did You Know?</vt:lpstr>
      <vt:lpstr>Program Modifications &amp; Supports</vt:lpstr>
      <vt:lpstr>Same Need, Same Goal, Different Aids and Services </vt:lpstr>
      <vt:lpstr>Same Need, Same Goal, Different Services </vt:lpstr>
      <vt:lpstr>Connecting the Statement of Services and Aids to the Parts of the IEP</vt:lpstr>
      <vt:lpstr>What Is On Your Mind? 2 </vt:lpstr>
      <vt:lpstr>Break! 2</vt:lpstr>
      <vt:lpstr>Measurable Annual Goals</vt:lpstr>
      <vt:lpstr>Measurable Annual Goals &amp; Goal Setting</vt:lpstr>
      <vt:lpstr>Did You Know? </vt:lpstr>
      <vt:lpstr>How Should Our Team Start Writing a Goal? </vt:lpstr>
      <vt:lpstr>What Are the Three Essential Elements of Measurable Annual Goals?</vt:lpstr>
      <vt:lpstr>What’s Missing?: Academic Goal</vt:lpstr>
      <vt:lpstr>What’s Missing? Functional Goal</vt:lpstr>
      <vt:lpstr>Caution: Goals That Are Not Measurable Cont.</vt:lpstr>
      <vt:lpstr>Most Importantly, Keep Your Annual IEP Goals FAIR</vt:lpstr>
      <vt:lpstr>We Must Continue to Ask Ourselves: </vt:lpstr>
      <vt:lpstr>Connecting the Goals to the Parts of the IEP</vt:lpstr>
      <vt:lpstr>What Is On Your Mind? 3</vt:lpstr>
      <vt:lpstr>Bringing It Together</vt:lpstr>
      <vt:lpstr>Bringing it Together Activity: Elevator Pitch</vt:lpstr>
      <vt:lpstr>Connecting the Parts of the IEP Revisited</vt:lpstr>
      <vt:lpstr>Four Big Takeaways</vt:lpstr>
      <vt:lpstr>Where Can I Learn More?</vt:lpstr>
      <vt:lpstr>Find Additional Resources and Connections with PROGRESS Center</vt:lpstr>
      <vt:lpstr>Tip Sheet Series</vt:lpstr>
      <vt:lpstr>Self-Paced Training Modules</vt:lpstr>
      <vt:lpstr>Dr. David Bateman, PROGRESS Center Advisor</vt:lpstr>
      <vt:lpstr>Staying Connected With the  PROGRESS Center</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Discussion, Reflection and Moving Forward</dc:title>
  <dc:creator>Kaylan Connally</dc:creator>
  <cp:lastModifiedBy>Peterson, Amy</cp:lastModifiedBy>
  <cp:revision>2</cp:revision>
  <dcterms:modified xsi:type="dcterms:W3CDTF">2023-07-28T14:21:24Z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0x0101007873C9C38D4CE64E9D6A3BDA6AD05B18</vt:lpwstr>
  </property>
  <property fmtid="{D5CDD505-2E9C-101B-9397-08002B2CF9AE}" pid="3" name="MediaServiceImageTags">
    <vt:lpwstr/>
  </property>
</Properties>
</file>