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5" r:id="rId5"/>
  </p:sldMasterIdLst>
  <p:notesMasterIdLst>
    <p:notesMasterId r:id="rId36"/>
  </p:notesMasterIdLst>
  <p:handoutMasterIdLst>
    <p:handoutMasterId r:id="rId37"/>
  </p:handoutMasterIdLst>
  <p:sldIdLst>
    <p:sldId id="4329" r:id="rId6"/>
    <p:sldId id="1554" r:id="rId7"/>
    <p:sldId id="4317" r:id="rId8"/>
    <p:sldId id="1573" r:id="rId9"/>
    <p:sldId id="4465" r:id="rId10"/>
    <p:sldId id="4318" r:id="rId11"/>
    <p:sldId id="4330" r:id="rId12"/>
    <p:sldId id="258" r:id="rId13"/>
    <p:sldId id="4315" r:id="rId14"/>
    <p:sldId id="4314" r:id="rId15"/>
    <p:sldId id="4313" r:id="rId16"/>
    <p:sldId id="4312" r:id="rId17"/>
    <p:sldId id="4311" r:id="rId18"/>
    <p:sldId id="4310" r:id="rId19"/>
    <p:sldId id="4309" r:id="rId20"/>
    <p:sldId id="4307" r:id="rId21"/>
    <p:sldId id="4319" r:id="rId22"/>
    <p:sldId id="4321" r:id="rId23"/>
    <p:sldId id="4322" r:id="rId24"/>
    <p:sldId id="4323" r:id="rId25"/>
    <p:sldId id="4324" r:id="rId26"/>
    <p:sldId id="4325" r:id="rId27"/>
    <p:sldId id="4301" r:id="rId28"/>
    <p:sldId id="4464" r:id="rId29"/>
    <p:sldId id="4326" r:id="rId30"/>
    <p:sldId id="4327" r:id="rId31"/>
    <p:sldId id="1837" r:id="rId32"/>
    <p:sldId id="4328" r:id="rId33"/>
    <p:sldId id="423" r:id="rId34"/>
    <p:sldId id="412" r:id="rId3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388029-2B20-F5FB-4124-4ABF9417DF0E}" name="Peterson, Amy" initials="PA" userId="S::ampeterson@air.org::8c14dd6b-6031-4383-8241-8af97fa7035b" providerId="AD"/>
  <p188:author id="{71BDA477-4368-6A82-8093-F61225D70F6D}" name="Bailey, Tessie" initials="BT" userId="S::tbailey@air.org::8fad8b4d-791e-4caa-89ed-605e4c91cf05" providerId="AD"/>
  <p188:author id="{452D3FBC-06F7-B4FE-810D-D96A41C77B20}" name="Jackson, Stephanie" initials="JS" userId="S::sjackson@air.org::41507284-d238-4789-82df-dc9a05d8958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37"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B1CCA1"/>
    <a:srgbClr val="FFFFFF"/>
    <a:srgbClr val="D5E2BF"/>
    <a:srgbClr val="E6F1F9"/>
    <a:srgbClr val="4C8C40"/>
    <a:srgbClr val="59565A"/>
    <a:srgbClr val="AAC37E"/>
    <a:srgbClr val="0076BD"/>
    <a:srgbClr val="0000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C50438-6813-4B9B-9091-C5054AC184B9}" v="25" dt="2023-11-29T17:50:21.688"/>
    <p1510:client id="{197349F1-247A-4D6D-1231-5F307B6A5E49}" v="4" dt="2023-11-22T16:22:30.921"/>
    <p1510:client id="{2EC965EA-B500-D322-728D-9CD744967748}" v="3" dt="2023-11-22T17:02:35.206"/>
    <p1510:client id="{45AF06F2-0939-44E5-96F5-5D6FCF2BD893}" v="16" dt="2023-11-22T16:00:26.922"/>
    <p1510:client id="{565FC75E-1106-5D0F-2F5C-047B4AD1BD8C}" v="1" dt="2023-11-22T16:33:44.466"/>
    <p1510:client id="{613F4BFD-3275-499E-B829-8CCC832899CA}" v="15" dt="2023-11-22T13:25:07.952"/>
    <p1510:client id="{BEE6105B-C84D-461F-8EF3-DE2F3C8D90F8}" v="47" dt="2023-11-22T16:51:02.204"/>
  </p1510:revLst>
</p1510:revInfo>
</file>

<file path=ppt/tableStyles.xml><?xml version="1.0" encoding="utf-8"?>
<a:tblStyleLst xmlns:a="http://schemas.openxmlformats.org/drawingml/2006/main" def="{31832965-C026-47F6-861E-5072A00C4E13}">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1 PPT">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627" autoAdjust="0"/>
  </p:normalViewPr>
  <p:slideViewPr>
    <p:cSldViewPr snapToGrid="0">
      <p:cViewPr varScale="1">
        <p:scale>
          <a:sx n="72" d="100"/>
          <a:sy n="72" d="100"/>
        </p:scale>
        <p:origin x="1956" y="78"/>
      </p:cViewPr>
      <p:guideLst>
        <p:guide orient="horz" pos="384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mone, Mia" userId="S::mmamone@air.org::ef5f12c3-ec26-4a78-a7cf-63ada10a95a5" providerId="AD" clId="Web-{02C50438-6813-4B9B-9091-C5054AC184B9}"/>
    <pc:docChg chg="modSld">
      <pc:chgData name="Mamone, Mia" userId="S::mmamone@air.org::ef5f12c3-ec26-4a78-a7cf-63ada10a95a5" providerId="AD" clId="Web-{02C50438-6813-4B9B-9091-C5054AC184B9}" dt="2023-11-29T17:50:21.688" v="24" actId="20577"/>
      <pc:docMkLst>
        <pc:docMk/>
      </pc:docMkLst>
      <pc:sldChg chg="modSp">
        <pc:chgData name="Mamone, Mia" userId="S::mmamone@air.org::ef5f12c3-ec26-4a78-a7cf-63ada10a95a5" providerId="AD" clId="Web-{02C50438-6813-4B9B-9091-C5054AC184B9}" dt="2023-11-29T17:49:45.453" v="22" actId="20577"/>
        <pc:sldMkLst>
          <pc:docMk/>
          <pc:sldMk cId="1062876471" sldId="4307"/>
        </pc:sldMkLst>
        <pc:spChg chg="mod">
          <ac:chgData name="Mamone, Mia" userId="S::mmamone@air.org::ef5f12c3-ec26-4a78-a7cf-63ada10a95a5" providerId="AD" clId="Web-{02C50438-6813-4B9B-9091-C5054AC184B9}" dt="2023-11-29T17:49:45.453" v="22" actId="20577"/>
          <ac:spMkLst>
            <pc:docMk/>
            <pc:sldMk cId="1062876471" sldId="4307"/>
            <ac:spMk id="3" creationId="{E0786EE8-B2ED-C799-DBAB-5E827038DFD5}"/>
          </ac:spMkLst>
        </pc:spChg>
      </pc:sldChg>
      <pc:sldChg chg="modSp">
        <pc:chgData name="Mamone, Mia" userId="S::mmamone@air.org::ef5f12c3-ec26-4a78-a7cf-63ada10a95a5" providerId="AD" clId="Web-{02C50438-6813-4B9B-9091-C5054AC184B9}" dt="2023-11-29T17:48:55.014" v="12" actId="20577"/>
        <pc:sldMkLst>
          <pc:docMk/>
          <pc:sldMk cId="4252757884" sldId="4311"/>
        </pc:sldMkLst>
        <pc:spChg chg="mod">
          <ac:chgData name="Mamone, Mia" userId="S::mmamone@air.org::ef5f12c3-ec26-4a78-a7cf-63ada10a95a5" providerId="AD" clId="Web-{02C50438-6813-4B9B-9091-C5054AC184B9}" dt="2023-11-29T17:48:55.014" v="12" actId="20577"/>
          <ac:spMkLst>
            <pc:docMk/>
            <pc:sldMk cId="4252757884" sldId="4311"/>
            <ac:spMk id="2" creationId="{E67301D8-CC35-EB35-8455-1B2799BA56E1}"/>
          </ac:spMkLst>
        </pc:spChg>
      </pc:sldChg>
      <pc:sldChg chg="modSp">
        <pc:chgData name="Mamone, Mia" userId="S::mmamone@air.org::ef5f12c3-ec26-4a78-a7cf-63ada10a95a5" providerId="AD" clId="Web-{02C50438-6813-4B9B-9091-C5054AC184B9}" dt="2023-11-29T17:48:59.061" v="14" actId="20577"/>
        <pc:sldMkLst>
          <pc:docMk/>
          <pc:sldMk cId="4241630447" sldId="4312"/>
        </pc:sldMkLst>
        <pc:spChg chg="mod">
          <ac:chgData name="Mamone, Mia" userId="S::mmamone@air.org::ef5f12c3-ec26-4a78-a7cf-63ada10a95a5" providerId="AD" clId="Web-{02C50438-6813-4B9B-9091-C5054AC184B9}" dt="2023-11-29T17:48:59.061" v="14" actId="20577"/>
          <ac:spMkLst>
            <pc:docMk/>
            <pc:sldMk cId="4241630447" sldId="4312"/>
            <ac:spMk id="2" creationId="{E83D4ACD-8C49-BCB5-D44F-D000206D4F9C}"/>
          </ac:spMkLst>
        </pc:spChg>
      </pc:sldChg>
      <pc:sldChg chg="modSp">
        <pc:chgData name="Mamone, Mia" userId="S::mmamone@air.org::ef5f12c3-ec26-4a78-a7cf-63ada10a95a5" providerId="AD" clId="Web-{02C50438-6813-4B9B-9091-C5054AC184B9}" dt="2023-11-29T17:48:39.826" v="10" actId="20577"/>
        <pc:sldMkLst>
          <pc:docMk/>
          <pc:sldMk cId="1000941506" sldId="4313"/>
        </pc:sldMkLst>
        <pc:spChg chg="mod">
          <ac:chgData name="Mamone, Mia" userId="S::mmamone@air.org::ef5f12c3-ec26-4a78-a7cf-63ada10a95a5" providerId="AD" clId="Web-{02C50438-6813-4B9B-9091-C5054AC184B9}" dt="2023-11-29T17:48:39.826" v="10" actId="20577"/>
          <ac:spMkLst>
            <pc:docMk/>
            <pc:sldMk cId="1000941506" sldId="4313"/>
            <ac:spMk id="3" creationId="{375ED142-47B1-A863-AAE1-4E77FFA87DCA}"/>
          </ac:spMkLst>
        </pc:spChg>
      </pc:sldChg>
      <pc:sldChg chg="modSp">
        <pc:chgData name="Mamone, Mia" userId="S::mmamone@air.org::ef5f12c3-ec26-4a78-a7cf-63ada10a95a5" providerId="AD" clId="Web-{02C50438-6813-4B9B-9091-C5054AC184B9}" dt="2023-11-29T17:49:06.921" v="16" actId="20577"/>
        <pc:sldMkLst>
          <pc:docMk/>
          <pc:sldMk cId="1174855542" sldId="4314"/>
        </pc:sldMkLst>
        <pc:spChg chg="mod">
          <ac:chgData name="Mamone, Mia" userId="S::mmamone@air.org::ef5f12c3-ec26-4a78-a7cf-63ada10a95a5" providerId="AD" clId="Web-{02C50438-6813-4B9B-9091-C5054AC184B9}" dt="2023-11-29T17:49:06.921" v="16" actId="20577"/>
          <ac:spMkLst>
            <pc:docMk/>
            <pc:sldMk cId="1174855542" sldId="4314"/>
            <ac:spMk id="2" creationId="{4A0FCF00-6F71-7F8F-FF0D-7229584E8F1F}"/>
          </ac:spMkLst>
        </pc:spChg>
        <pc:spChg chg="mod">
          <ac:chgData name="Mamone, Mia" userId="S::mmamone@air.org::ef5f12c3-ec26-4a78-a7cf-63ada10a95a5" providerId="AD" clId="Web-{02C50438-6813-4B9B-9091-C5054AC184B9}" dt="2023-11-29T17:48:34.420" v="7" actId="20577"/>
          <ac:spMkLst>
            <pc:docMk/>
            <pc:sldMk cId="1174855542" sldId="4314"/>
            <ac:spMk id="3" creationId="{E6B6A91B-69B2-00D8-AAE1-175AF2837B7E}"/>
          </ac:spMkLst>
        </pc:spChg>
      </pc:sldChg>
      <pc:sldChg chg="modSp">
        <pc:chgData name="Mamone, Mia" userId="S::mmamone@air.org::ef5f12c3-ec26-4a78-a7cf-63ada10a95a5" providerId="AD" clId="Web-{02C50438-6813-4B9B-9091-C5054AC184B9}" dt="2023-11-29T17:49:16.374" v="19" actId="20577"/>
        <pc:sldMkLst>
          <pc:docMk/>
          <pc:sldMk cId="3713830354" sldId="4315"/>
        </pc:sldMkLst>
        <pc:spChg chg="mod">
          <ac:chgData name="Mamone, Mia" userId="S::mmamone@air.org::ef5f12c3-ec26-4a78-a7cf-63ada10a95a5" providerId="AD" clId="Web-{02C50438-6813-4B9B-9091-C5054AC184B9}" dt="2023-11-29T17:49:16.374" v="19" actId="20577"/>
          <ac:spMkLst>
            <pc:docMk/>
            <pc:sldMk cId="3713830354" sldId="4315"/>
            <ac:spMk id="2" creationId="{650F7CA1-16D0-1978-3B1E-E253EEF52183}"/>
          </ac:spMkLst>
        </pc:spChg>
        <pc:spChg chg="mod">
          <ac:chgData name="Mamone, Mia" userId="S::mmamone@air.org::ef5f12c3-ec26-4a78-a7cf-63ada10a95a5" providerId="AD" clId="Web-{02C50438-6813-4B9B-9091-C5054AC184B9}" dt="2023-11-29T17:48:27.451" v="4" actId="20577"/>
          <ac:spMkLst>
            <pc:docMk/>
            <pc:sldMk cId="3713830354" sldId="4315"/>
            <ac:spMk id="3" creationId="{ADE15DDF-1231-0BE7-AC6B-CD86850CBB6D}"/>
          </ac:spMkLst>
        </pc:spChg>
      </pc:sldChg>
      <pc:sldChg chg="modSp">
        <pc:chgData name="Mamone, Mia" userId="S::mmamone@air.org::ef5f12c3-ec26-4a78-a7cf-63ada10a95a5" providerId="AD" clId="Web-{02C50438-6813-4B9B-9091-C5054AC184B9}" dt="2023-11-29T17:50:21.688" v="24" actId="20577"/>
        <pc:sldMkLst>
          <pc:docMk/>
          <pc:sldMk cId="715094405" sldId="4328"/>
        </pc:sldMkLst>
        <pc:spChg chg="mod">
          <ac:chgData name="Mamone, Mia" userId="S::mmamone@air.org::ef5f12c3-ec26-4a78-a7cf-63ada10a95a5" providerId="AD" clId="Web-{02C50438-6813-4B9B-9091-C5054AC184B9}" dt="2023-11-29T17:50:21.688" v="24" actId="20577"/>
          <ac:spMkLst>
            <pc:docMk/>
            <pc:sldMk cId="715094405" sldId="4328"/>
            <ac:spMk id="7" creationId="{F6352942-8E75-0E39-A09F-68AEC32D111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CFA969-D895-45F2-A2E8-9D5C643371C1}"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BBD8BBA1-1D8B-4B45-9354-C68878F8AC97}">
      <dgm:prSet custT="1"/>
      <dgm:spPr/>
      <dgm:t>
        <a:bodyPr/>
        <a:lstStyle/>
        <a:p>
          <a:r>
            <a:rPr lang="en-US" sz="2400" i="1">
              <a:latin typeface="+mn-lt"/>
              <a:cs typeface="Times New Roman" panose="02020603050405020304" pitchFamily="18" charset="0"/>
            </a:rPr>
            <a:t>The outcomes distribution of the 58 substantive FAPE rulings was 88% in favor of school district and 12% in favor of parents.</a:t>
          </a:r>
        </a:p>
      </dgm:t>
    </dgm:pt>
    <dgm:pt modelId="{219E940C-E0A7-4865-A7E7-33BEFBB2323F}" type="parTrans" cxnId="{C90EB915-C42B-40F0-8C8F-B8E9E6270741}">
      <dgm:prSet/>
      <dgm:spPr/>
      <dgm:t>
        <a:bodyPr/>
        <a:lstStyle/>
        <a:p>
          <a:endParaRPr lang="en-US" sz="1400">
            <a:latin typeface="+mn-lt"/>
          </a:endParaRPr>
        </a:p>
      </dgm:t>
    </dgm:pt>
    <dgm:pt modelId="{C6107313-A0A5-4284-89F7-F85E733804AB}" type="sibTrans" cxnId="{C90EB915-C42B-40F0-8C8F-B8E9E6270741}">
      <dgm:prSet/>
      <dgm:spPr/>
      <dgm:t>
        <a:bodyPr/>
        <a:lstStyle/>
        <a:p>
          <a:endParaRPr lang="en-US" sz="1400">
            <a:latin typeface="+mn-lt"/>
          </a:endParaRPr>
        </a:p>
      </dgm:t>
    </dgm:pt>
    <dgm:pt modelId="{EAC92DAE-9BD4-4895-9422-4016042EC903}">
      <dgm:prSet custT="1"/>
      <dgm:spPr/>
      <dgm:t>
        <a:bodyPr/>
        <a:lstStyle/>
        <a:p>
          <a:r>
            <a:rPr lang="en-US" sz="2400" i="1">
              <a:latin typeface="+mn-lt"/>
              <a:cs typeface="Times New Roman" panose="02020603050405020304" pitchFamily="18" charset="0"/>
            </a:rPr>
            <a:t>The rulings largely did not rely on the more nuanced distinctions in the </a:t>
          </a:r>
          <a:r>
            <a:rPr lang="en-US" sz="2400" i="1" u="sng">
              <a:latin typeface="+mn-lt"/>
              <a:cs typeface="Times New Roman" panose="02020603050405020304" pitchFamily="18" charset="0"/>
            </a:rPr>
            <a:t>Endrew F.</a:t>
          </a:r>
          <a:r>
            <a:rPr lang="en-US" sz="2400" i="1" u="none">
              <a:latin typeface="+mn-lt"/>
              <a:cs typeface="Times New Roman" panose="02020603050405020304" pitchFamily="18" charset="0"/>
            </a:rPr>
            <a:t> </a:t>
          </a:r>
          <a:r>
            <a:rPr lang="en-US" sz="2400" i="1">
              <a:latin typeface="+mn-lt"/>
              <a:cs typeface="Times New Roman" panose="02020603050405020304" pitchFamily="18" charset="0"/>
            </a:rPr>
            <a:t>decision</a:t>
          </a:r>
          <a:r>
            <a:rPr lang="en-US" sz="2400" i="0">
              <a:latin typeface="+mn-lt"/>
              <a:cs typeface="Times New Roman" panose="02020603050405020304" pitchFamily="18" charset="0"/>
            </a:rPr>
            <a:t>. </a:t>
          </a:r>
          <a:endParaRPr lang="en-US" sz="2400">
            <a:latin typeface="+mn-lt"/>
            <a:cs typeface="Times New Roman" panose="02020603050405020304" pitchFamily="18" charset="0"/>
          </a:endParaRPr>
        </a:p>
      </dgm:t>
    </dgm:pt>
    <dgm:pt modelId="{5BD59404-D5E6-4E31-B580-9B8D248F0839}" type="parTrans" cxnId="{37200925-88C4-419A-A395-6D2DB2C82ADC}">
      <dgm:prSet/>
      <dgm:spPr/>
      <dgm:t>
        <a:bodyPr/>
        <a:lstStyle/>
        <a:p>
          <a:endParaRPr lang="en-US" sz="1400">
            <a:latin typeface="+mn-lt"/>
          </a:endParaRPr>
        </a:p>
      </dgm:t>
    </dgm:pt>
    <dgm:pt modelId="{2C1E478E-0567-4943-BAAC-B75632DD3D98}" type="sibTrans" cxnId="{37200925-88C4-419A-A395-6D2DB2C82ADC}">
      <dgm:prSet/>
      <dgm:spPr/>
      <dgm:t>
        <a:bodyPr/>
        <a:lstStyle/>
        <a:p>
          <a:endParaRPr lang="en-US" sz="1400">
            <a:latin typeface="+mn-lt"/>
          </a:endParaRPr>
        </a:p>
      </dgm:t>
    </dgm:pt>
    <dgm:pt modelId="{121829C7-7ACA-43AA-A93E-3CDCFD6F9C5D}">
      <dgm:prSet custT="1"/>
      <dgm:spPr/>
      <dgm:t>
        <a:bodyPr/>
        <a:lstStyle/>
        <a:p>
          <a:r>
            <a:rPr lang="en-US" sz="2400" i="1">
              <a:latin typeface="+mn-lt"/>
              <a:cs typeface="Times New Roman" panose="02020603050405020304" pitchFamily="18" charset="0"/>
            </a:rPr>
            <a:t>The courts were generally holistic and relatively relaxed rather than particularistic and rigorous in the approach to progress indicators</a:t>
          </a:r>
          <a:r>
            <a:rPr lang="en-US" sz="2400">
              <a:latin typeface="+mn-lt"/>
              <a:cs typeface="Times New Roman" panose="02020603050405020304" pitchFamily="18" charset="0"/>
            </a:rPr>
            <a:t>.</a:t>
          </a:r>
        </a:p>
      </dgm:t>
    </dgm:pt>
    <dgm:pt modelId="{BD0BF1D9-BF70-448C-955B-7B6B89CCA424}" type="parTrans" cxnId="{4D3AF0BE-87F0-4B5C-974F-0BBF9857EF10}">
      <dgm:prSet/>
      <dgm:spPr/>
      <dgm:t>
        <a:bodyPr/>
        <a:lstStyle/>
        <a:p>
          <a:endParaRPr lang="en-US" sz="1400">
            <a:latin typeface="+mn-lt"/>
          </a:endParaRPr>
        </a:p>
      </dgm:t>
    </dgm:pt>
    <dgm:pt modelId="{5EB39F1E-4564-475F-AD29-DFB124E92C2B}" type="sibTrans" cxnId="{4D3AF0BE-87F0-4B5C-974F-0BBF9857EF10}">
      <dgm:prSet/>
      <dgm:spPr/>
      <dgm:t>
        <a:bodyPr/>
        <a:lstStyle/>
        <a:p>
          <a:endParaRPr lang="en-US" sz="1400">
            <a:latin typeface="+mn-lt"/>
          </a:endParaRPr>
        </a:p>
      </dgm:t>
    </dgm:pt>
    <dgm:pt modelId="{EE101C27-C8CE-B142-A7B0-2563629E9BAA}" type="pres">
      <dgm:prSet presAssocID="{BDCFA969-D895-45F2-A2E8-9D5C643371C1}" presName="linear" presStyleCnt="0">
        <dgm:presLayoutVars>
          <dgm:animLvl val="lvl"/>
          <dgm:resizeHandles val="exact"/>
        </dgm:presLayoutVars>
      </dgm:prSet>
      <dgm:spPr/>
    </dgm:pt>
    <dgm:pt modelId="{5FD18130-67DF-0F42-B8A2-72D2D847B486}" type="pres">
      <dgm:prSet presAssocID="{BBD8BBA1-1D8B-4B45-9354-C68878F8AC97}" presName="parentText" presStyleLbl="node1" presStyleIdx="0" presStyleCnt="3" custScaleY="78956" custLinFactNeighborX="0" custLinFactNeighborY="53712">
        <dgm:presLayoutVars>
          <dgm:chMax val="0"/>
          <dgm:bulletEnabled val="1"/>
        </dgm:presLayoutVars>
      </dgm:prSet>
      <dgm:spPr/>
    </dgm:pt>
    <dgm:pt modelId="{3F4E6B4F-7408-0C41-86E6-C3E37E7A5215}" type="pres">
      <dgm:prSet presAssocID="{C6107313-A0A5-4284-89F7-F85E733804AB}" presName="spacer" presStyleCnt="0"/>
      <dgm:spPr/>
    </dgm:pt>
    <dgm:pt modelId="{D1A78710-E0CA-E348-839D-F4B3D051383A}" type="pres">
      <dgm:prSet presAssocID="{EAC92DAE-9BD4-4895-9422-4016042EC903}" presName="parentText" presStyleLbl="node1" presStyleIdx="1" presStyleCnt="3" custScaleY="82364">
        <dgm:presLayoutVars>
          <dgm:chMax val="0"/>
          <dgm:bulletEnabled val="1"/>
        </dgm:presLayoutVars>
      </dgm:prSet>
      <dgm:spPr/>
    </dgm:pt>
    <dgm:pt modelId="{79AB840A-6BFD-C14B-9552-9999FCD386FC}" type="pres">
      <dgm:prSet presAssocID="{2C1E478E-0567-4943-BAAC-B75632DD3D98}" presName="spacer" presStyleCnt="0"/>
      <dgm:spPr/>
    </dgm:pt>
    <dgm:pt modelId="{ED5BA5F5-4CC0-834B-9F6D-B7D94AB1B0CA}" type="pres">
      <dgm:prSet presAssocID="{121829C7-7ACA-43AA-A93E-3CDCFD6F9C5D}" presName="parentText" presStyleLbl="node1" presStyleIdx="2" presStyleCnt="3" custScaleY="80587" custLinFactNeighborY="-53171">
        <dgm:presLayoutVars>
          <dgm:chMax val="0"/>
          <dgm:bulletEnabled val="1"/>
        </dgm:presLayoutVars>
      </dgm:prSet>
      <dgm:spPr/>
    </dgm:pt>
  </dgm:ptLst>
  <dgm:cxnLst>
    <dgm:cxn modelId="{C90EB915-C42B-40F0-8C8F-B8E9E6270741}" srcId="{BDCFA969-D895-45F2-A2E8-9D5C643371C1}" destId="{BBD8BBA1-1D8B-4B45-9354-C68878F8AC97}" srcOrd="0" destOrd="0" parTransId="{219E940C-E0A7-4865-A7E7-33BEFBB2323F}" sibTransId="{C6107313-A0A5-4284-89F7-F85E733804AB}"/>
    <dgm:cxn modelId="{37200925-88C4-419A-A395-6D2DB2C82ADC}" srcId="{BDCFA969-D895-45F2-A2E8-9D5C643371C1}" destId="{EAC92DAE-9BD4-4895-9422-4016042EC903}" srcOrd="1" destOrd="0" parTransId="{5BD59404-D5E6-4E31-B580-9B8D248F0839}" sibTransId="{2C1E478E-0567-4943-BAAC-B75632DD3D98}"/>
    <dgm:cxn modelId="{22499573-2106-0D4F-B7E5-49A2BAAFE9FE}" type="presOf" srcId="{BBD8BBA1-1D8B-4B45-9354-C68878F8AC97}" destId="{5FD18130-67DF-0F42-B8A2-72D2D847B486}" srcOrd="0" destOrd="0" presId="urn:microsoft.com/office/officeart/2005/8/layout/vList2"/>
    <dgm:cxn modelId="{CD5AD854-7B23-5545-B417-BC3A1D59756C}" type="presOf" srcId="{BDCFA969-D895-45F2-A2E8-9D5C643371C1}" destId="{EE101C27-C8CE-B142-A7B0-2563629E9BAA}" srcOrd="0" destOrd="0" presId="urn:microsoft.com/office/officeart/2005/8/layout/vList2"/>
    <dgm:cxn modelId="{D91FC578-55E8-4444-B3B3-37D378130329}" type="presOf" srcId="{EAC92DAE-9BD4-4895-9422-4016042EC903}" destId="{D1A78710-E0CA-E348-839D-F4B3D051383A}" srcOrd="0" destOrd="0" presId="urn:microsoft.com/office/officeart/2005/8/layout/vList2"/>
    <dgm:cxn modelId="{4D3AF0BE-87F0-4B5C-974F-0BBF9857EF10}" srcId="{BDCFA969-D895-45F2-A2E8-9D5C643371C1}" destId="{121829C7-7ACA-43AA-A93E-3CDCFD6F9C5D}" srcOrd="2" destOrd="0" parTransId="{BD0BF1D9-BF70-448C-955B-7B6B89CCA424}" sibTransId="{5EB39F1E-4564-475F-AD29-DFB124E92C2B}"/>
    <dgm:cxn modelId="{18DAA1EC-823B-9841-8E5D-35B870DEED7D}" type="presOf" srcId="{121829C7-7ACA-43AA-A93E-3CDCFD6F9C5D}" destId="{ED5BA5F5-4CC0-834B-9F6D-B7D94AB1B0CA}" srcOrd="0" destOrd="0" presId="urn:microsoft.com/office/officeart/2005/8/layout/vList2"/>
    <dgm:cxn modelId="{D2F6A2D8-3274-9444-B2A0-2373BC3B6DA3}" type="presParOf" srcId="{EE101C27-C8CE-B142-A7B0-2563629E9BAA}" destId="{5FD18130-67DF-0F42-B8A2-72D2D847B486}" srcOrd="0" destOrd="0" presId="urn:microsoft.com/office/officeart/2005/8/layout/vList2"/>
    <dgm:cxn modelId="{FF562049-7589-D649-BB40-763B7CFF3A96}" type="presParOf" srcId="{EE101C27-C8CE-B142-A7B0-2563629E9BAA}" destId="{3F4E6B4F-7408-0C41-86E6-C3E37E7A5215}" srcOrd="1" destOrd="0" presId="urn:microsoft.com/office/officeart/2005/8/layout/vList2"/>
    <dgm:cxn modelId="{9211C702-29FC-BE44-B219-7652FBD56E22}" type="presParOf" srcId="{EE101C27-C8CE-B142-A7B0-2563629E9BAA}" destId="{D1A78710-E0CA-E348-839D-F4B3D051383A}" srcOrd="2" destOrd="0" presId="urn:microsoft.com/office/officeart/2005/8/layout/vList2"/>
    <dgm:cxn modelId="{0B45AAD5-B34B-1A40-947C-1A031C55319D}" type="presParOf" srcId="{EE101C27-C8CE-B142-A7B0-2563629E9BAA}" destId="{79AB840A-6BFD-C14B-9552-9999FCD386FC}" srcOrd="3" destOrd="0" presId="urn:microsoft.com/office/officeart/2005/8/layout/vList2"/>
    <dgm:cxn modelId="{978F70D1-A938-FE44-BBAD-FE9FF2C66E89}" type="presParOf" srcId="{EE101C27-C8CE-B142-A7B0-2563629E9BAA}" destId="{ED5BA5F5-4CC0-834B-9F6D-B7D94AB1B0C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995E79-94B0-4B44-A265-6E51D9C7CE2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F34569A-008A-4A8A-85A3-D7D061A47BE8}">
      <dgm:prSet phldrT="[Text]"/>
      <dgm:spPr/>
      <dgm:t>
        <a:bodyPr/>
        <a:lstStyle/>
        <a:p>
          <a:r>
            <a:rPr lang="en-US"/>
            <a:t>Professional Recommendations</a:t>
          </a:r>
        </a:p>
      </dgm:t>
    </dgm:pt>
    <dgm:pt modelId="{D71BF66B-A02A-489E-894C-395DBA29F474}" type="parTrans" cxnId="{83D8CBDA-CB72-4A02-A476-4AAE7D51C858}">
      <dgm:prSet/>
      <dgm:spPr/>
      <dgm:t>
        <a:bodyPr/>
        <a:lstStyle/>
        <a:p>
          <a:endParaRPr lang="en-US"/>
        </a:p>
      </dgm:t>
    </dgm:pt>
    <dgm:pt modelId="{EF375892-5772-4038-8A1B-BA7F8D60BC6C}" type="sibTrans" cxnId="{83D8CBDA-CB72-4A02-A476-4AAE7D51C858}">
      <dgm:prSet/>
      <dgm:spPr/>
      <dgm:t>
        <a:bodyPr/>
        <a:lstStyle/>
        <a:p>
          <a:endParaRPr lang="en-US"/>
        </a:p>
      </dgm:t>
    </dgm:pt>
    <dgm:pt modelId="{81F281DA-0F92-4E39-86DF-830E30C03730}">
      <dgm:prSet phldrT="[Text]"/>
      <dgm:spPr/>
      <dgm:t>
        <a:bodyPr/>
        <a:lstStyle/>
        <a:p>
          <a:r>
            <a:rPr lang="en-US">
              <a:solidFill>
                <a:srgbClr val="59565A"/>
              </a:solidFill>
            </a:rPr>
            <a:t>Grades should (a) focus solely on student proficiency, (b) adhere to clearly described performance standards, (c) be consistent from teacher to teacher, and  (d) communicate useful and concrete information to students and their parents.</a:t>
          </a:r>
        </a:p>
      </dgm:t>
    </dgm:pt>
    <dgm:pt modelId="{DC35F0D3-8ED9-46B6-9B44-63798C5E5C59}" type="parTrans" cxnId="{514FD7B6-D038-4AF3-9ED7-BD5296C88789}">
      <dgm:prSet/>
      <dgm:spPr/>
      <dgm:t>
        <a:bodyPr/>
        <a:lstStyle/>
        <a:p>
          <a:endParaRPr lang="en-US"/>
        </a:p>
      </dgm:t>
    </dgm:pt>
    <dgm:pt modelId="{4783A351-2CE2-4C2A-97EE-33654F4887D9}" type="sibTrans" cxnId="{514FD7B6-D038-4AF3-9ED7-BD5296C88789}">
      <dgm:prSet/>
      <dgm:spPr/>
      <dgm:t>
        <a:bodyPr/>
        <a:lstStyle/>
        <a:p>
          <a:endParaRPr lang="en-US"/>
        </a:p>
      </dgm:t>
    </dgm:pt>
    <dgm:pt modelId="{8E071993-46D5-4E9B-83C9-40505718FBDD}">
      <dgm:prSet phldrT="[Text]"/>
      <dgm:spPr>
        <a:solidFill>
          <a:schemeClr val="accent3"/>
        </a:solidFill>
        <a:ln>
          <a:solidFill>
            <a:schemeClr val="accent3"/>
          </a:solidFill>
        </a:ln>
      </dgm:spPr>
      <dgm:t>
        <a:bodyPr/>
        <a:lstStyle/>
        <a:p>
          <a:r>
            <a:rPr lang="en-US"/>
            <a:t>Judicial Rulings</a:t>
          </a:r>
        </a:p>
      </dgm:t>
    </dgm:pt>
    <dgm:pt modelId="{FD62A1F0-37DC-4613-915A-6C15B1B28F7F}" type="parTrans" cxnId="{5B0554F6-18B2-4D8E-B2FC-8AF8677CCB78}">
      <dgm:prSet/>
      <dgm:spPr/>
      <dgm:t>
        <a:bodyPr/>
        <a:lstStyle/>
        <a:p>
          <a:endParaRPr lang="en-US"/>
        </a:p>
      </dgm:t>
    </dgm:pt>
    <dgm:pt modelId="{45CD2669-7F5C-409D-A006-88FF618A90AC}" type="sibTrans" cxnId="{5B0554F6-18B2-4D8E-B2FC-8AF8677CCB78}">
      <dgm:prSet/>
      <dgm:spPr/>
      <dgm:t>
        <a:bodyPr/>
        <a:lstStyle/>
        <a:p>
          <a:endParaRPr lang="en-US"/>
        </a:p>
      </dgm:t>
    </dgm:pt>
    <dgm:pt modelId="{B55FD0DF-896D-40FB-A902-5FB286ECC549}">
      <dgm:prSet phldrT="[Text]"/>
      <dgm:spPr>
        <a:ln>
          <a:solidFill>
            <a:schemeClr val="accent3"/>
          </a:solidFill>
        </a:ln>
      </dgm:spPr>
      <dgm:t>
        <a:bodyPr/>
        <a:lstStyle/>
        <a:p>
          <a:pPr>
            <a:buFont typeface="Arial" panose="020B0604020202020204" pitchFamily="34" charset="0"/>
            <a:buChar char="•"/>
          </a:pPr>
          <a:r>
            <a:rPr lang="en-US" i="0">
              <a:solidFill>
                <a:srgbClr val="59565A"/>
              </a:solidFill>
              <a:cs typeface="Times New Roman" panose="02020603050405020304" pitchFamily="18" charset="0"/>
            </a:rPr>
            <a:t>Grades were the most frequent progress indicator in the court rulings.</a:t>
          </a:r>
          <a:endParaRPr lang="en-US" i="0">
            <a:solidFill>
              <a:srgbClr val="59565A"/>
            </a:solidFill>
          </a:endParaRPr>
        </a:p>
      </dgm:t>
    </dgm:pt>
    <dgm:pt modelId="{96E2D9C9-ED29-4254-9B0A-12D46CC80A19}" type="parTrans" cxnId="{05C654C0-C3B6-49B4-9201-26A0117EF840}">
      <dgm:prSet/>
      <dgm:spPr/>
      <dgm:t>
        <a:bodyPr/>
        <a:lstStyle/>
        <a:p>
          <a:endParaRPr lang="en-US"/>
        </a:p>
      </dgm:t>
    </dgm:pt>
    <dgm:pt modelId="{EA587EAA-047E-49D0-B5E0-D9AAB833C2B9}" type="sibTrans" cxnId="{05C654C0-C3B6-49B4-9201-26A0117EF840}">
      <dgm:prSet/>
      <dgm:spPr/>
      <dgm:t>
        <a:bodyPr/>
        <a:lstStyle/>
        <a:p>
          <a:endParaRPr lang="en-US"/>
        </a:p>
      </dgm:t>
    </dgm:pt>
    <dgm:pt modelId="{00AA14DE-72F4-4EEA-A5A4-C480EDF562B8}">
      <dgm:prSet/>
      <dgm:spPr>
        <a:ln>
          <a:solidFill>
            <a:schemeClr val="accent3"/>
          </a:solidFill>
        </a:ln>
      </dgm:spPr>
      <dgm:t>
        <a:bodyPr/>
        <a:lstStyle/>
        <a:p>
          <a:pPr>
            <a:buFont typeface="Arial" panose="020B0604020202020204" pitchFamily="34" charset="0"/>
            <a:buChar char="•"/>
          </a:pPr>
          <a:r>
            <a:rPr lang="en-US" i="0">
              <a:solidFill>
                <a:srgbClr val="59565A"/>
              </a:solidFill>
              <a:cs typeface="Times New Roman" panose="02020603050405020304" pitchFamily="18" charset="0"/>
            </a:rPr>
            <a:t>The courts accorded negligible considerations to the limitations of these measures.</a:t>
          </a:r>
        </a:p>
      </dgm:t>
    </dgm:pt>
    <dgm:pt modelId="{E1A254DB-16C5-4184-AA6F-ED3E02A73503}" type="parTrans" cxnId="{B828A8C6-6069-4D8F-9B15-E3C803A811E8}">
      <dgm:prSet/>
      <dgm:spPr/>
      <dgm:t>
        <a:bodyPr/>
        <a:lstStyle/>
        <a:p>
          <a:endParaRPr lang="en-US"/>
        </a:p>
      </dgm:t>
    </dgm:pt>
    <dgm:pt modelId="{4B306934-F05D-44B0-B46E-6F5230E2BDA6}" type="sibTrans" cxnId="{B828A8C6-6069-4D8F-9B15-E3C803A811E8}">
      <dgm:prSet/>
      <dgm:spPr/>
      <dgm:t>
        <a:bodyPr/>
        <a:lstStyle/>
        <a:p>
          <a:endParaRPr lang="en-US"/>
        </a:p>
      </dgm:t>
    </dgm:pt>
    <dgm:pt modelId="{FDBF1F4A-723C-4BB0-8747-CC5E0FB36E0F}">
      <dgm:prSet/>
      <dgm:spPr>
        <a:ln>
          <a:solidFill>
            <a:schemeClr val="accent3"/>
          </a:solidFill>
        </a:ln>
      </dgm:spPr>
      <dgm:t>
        <a:bodyPr/>
        <a:lstStyle/>
        <a:p>
          <a:pPr>
            <a:buFont typeface="Arial" panose="020B0604020202020204" pitchFamily="34" charset="0"/>
            <a:buChar char="•"/>
          </a:pPr>
          <a:r>
            <a:rPr lang="en-US" i="0">
              <a:solidFill>
                <a:srgbClr val="59565A"/>
              </a:solidFill>
              <a:cs typeface="Times New Roman" panose="02020603050405020304" pitchFamily="18" charset="0"/>
            </a:rPr>
            <a:t>The absence of best practice standards for grades and promotion were likely attributable to the filtering factors endemic to the judiciary.</a:t>
          </a:r>
        </a:p>
      </dgm:t>
    </dgm:pt>
    <dgm:pt modelId="{4B60652E-B2A6-4677-81ED-167195979119}" type="parTrans" cxnId="{72756A3F-FE73-4088-8FBA-034156734D2C}">
      <dgm:prSet/>
      <dgm:spPr/>
      <dgm:t>
        <a:bodyPr/>
        <a:lstStyle/>
        <a:p>
          <a:endParaRPr lang="en-US"/>
        </a:p>
      </dgm:t>
    </dgm:pt>
    <dgm:pt modelId="{F1C420DB-F705-4004-B077-148BFFAB92F5}" type="sibTrans" cxnId="{72756A3F-FE73-4088-8FBA-034156734D2C}">
      <dgm:prSet/>
      <dgm:spPr/>
      <dgm:t>
        <a:bodyPr/>
        <a:lstStyle/>
        <a:p>
          <a:endParaRPr lang="en-US"/>
        </a:p>
      </dgm:t>
    </dgm:pt>
    <dgm:pt modelId="{1E4C2196-A879-4C07-B89A-901D6182A1E3}">
      <dgm:prSet/>
      <dgm:spPr/>
      <dgm:t>
        <a:bodyPr/>
        <a:lstStyle/>
        <a:p>
          <a:r>
            <a:rPr lang="en-US">
              <a:solidFill>
                <a:srgbClr val="59565A"/>
              </a:solidFill>
            </a:rPr>
            <a:t>Yet, teachers often rely on informal and idiosyncratic adaptations, which lead to validity problems.</a:t>
          </a:r>
        </a:p>
      </dgm:t>
    </dgm:pt>
    <dgm:pt modelId="{8C63341A-C0A9-4B67-8A78-C34A6C07B2C3}" type="parTrans" cxnId="{39959EFE-A296-4DB0-A0AC-CBE4142EFA5C}">
      <dgm:prSet/>
      <dgm:spPr/>
      <dgm:t>
        <a:bodyPr/>
        <a:lstStyle/>
        <a:p>
          <a:endParaRPr lang="en-US"/>
        </a:p>
      </dgm:t>
    </dgm:pt>
    <dgm:pt modelId="{91CEEA62-235B-42A7-AB84-6C1EE15319FD}" type="sibTrans" cxnId="{39959EFE-A296-4DB0-A0AC-CBE4142EFA5C}">
      <dgm:prSet/>
      <dgm:spPr/>
      <dgm:t>
        <a:bodyPr/>
        <a:lstStyle/>
        <a:p>
          <a:endParaRPr lang="en-US"/>
        </a:p>
      </dgm:t>
    </dgm:pt>
    <dgm:pt modelId="{0D167B4E-1363-4467-9778-80872874E2B0}">
      <dgm:prSet/>
      <dgm:spPr/>
      <dgm:t>
        <a:bodyPr/>
        <a:lstStyle/>
        <a:p>
          <a:r>
            <a:rPr lang="en-US">
              <a:solidFill>
                <a:srgbClr val="59565A"/>
              </a:solidFill>
            </a:rPr>
            <a:t>Thus, the use of grades or promotions is not suggested for use as a progress indicator.</a:t>
          </a:r>
        </a:p>
      </dgm:t>
    </dgm:pt>
    <dgm:pt modelId="{7B8620FA-A47D-4CF3-A892-8A42AA9B1B42}" type="parTrans" cxnId="{6BD253ED-9DC2-4B20-B3CC-EF5EC72690EC}">
      <dgm:prSet/>
      <dgm:spPr/>
      <dgm:t>
        <a:bodyPr/>
        <a:lstStyle/>
        <a:p>
          <a:endParaRPr lang="en-US"/>
        </a:p>
      </dgm:t>
    </dgm:pt>
    <dgm:pt modelId="{BA1F696B-19FE-4DD9-9430-E090C9FAEFC9}" type="sibTrans" cxnId="{6BD253ED-9DC2-4B20-B3CC-EF5EC72690EC}">
      <dgm:prSet/>
      <dgm:spPr/>
      <dgm:t>
        <a:bodyPr/>
        <a:lstStyle/>
        <a:p>
          <a:endParaRPr lang="en-US"/>
        </a:p>
      </dgm:t>
    </dgm:pt>
    <dgm:pt modelId="{E136586F-58E3-4429-A4B6-4FE58322768A}" type="pres">
      <dgm:prSet presAssocID="{55995E79-94B0-4B44-A265-6E51D9C7CE29}" presName="linear" presStyleCnt="0">
        <dgm:presLayoutVars>
          <dgm:dir/>
          <dgm:animLvl val="lvl"/>
          <dgm:resizeHandles val="exact"/>
        </dgm:presLayoutVars>
      </dgm:prSet>
      <dgm:spPr/>
    </dgm:pt>
    <dgm:pt modelId="{FDB01BD2-340C-422A-B6C7-DE65EAE97FF2}" type="pres">
      <dgm:prSet presAssocID="{CF34569A-008A-4A8A-85A3-D7D061A47BE8}" presName="parentLin" presStyleCnt="0"/>
      <dgm:spPr/>
    </dgm:pt>
    <dgm:pt modelId="{E7AC6D81-6762-4661-A65F-C2091F8B4F6A}" type="pres">
      <dgm:prSet presAssocID="{CF34569A-008A-4A8A-85A3-D7D061A47BE8}" presName="parentLeftMargin" presStyleLbl="node1" presStyleIdx="0" presStyleCnt="2"/>
      <dgm:spPr/>
    </dgm:pt>
    <dgm:pt modelId="{57F64D25-FCED-416B-B893-E0E259AB0009}" type="pres">
      <dgm:prSet presAssocID="{CF34569A-008A-4A8A-85A3-D7D061A47BE8}" presName="parentText" presStyleLbl="node1" presStyleIdx="0" presStyleCnt="2">
        <dgm:presLayoutVars>
          <dgm:chMax val="0"/>
          <dgm:bulletEnabled val="1"/>
        </dgm:presLayoutVars>
      </dgm:prSet>
      <dgm:spPr/>
    </dgm:pt>
    <dgm:pt modelId="{8C4AF04F-DDFA-4CD7-AC1C-77A0EEEF29CB}" type="pres">
      <dgm:prSet presAssocID="{CF34569A-008A-4A8A-85A3-D7D061A47BE8}" presName="negativeSpace" presStyleCnt="0"/>
      <dgm:spPr/>
    </dgm:pt>
    <dgm:pt modelId="{B8CD4CD8-6238-4CB0-9469-1EF245CF7C7A}" type="pres">
      <dgm:prSet presAssocID="{CF34569A-008A-4A8A-85A3-D7D061A47BE8}" presName="childText" presStyleLbl="conFgAcc1" presStyleIdx="0" presStyleCnt="2">
        <dgm:presLayoutVars>
          <dgm:bulletEnabled val="1"/>
        </dgm:presLayoutVars>
      </dgm:prSet>
      <dgm:spPr/>
    </dgm:pt>
    <dgm:pt modelId="{44FE18E8-C6DA-4FB2-96A3-DF79C66B751F}" type="pres">
      <dgm:prSet presAssocID="{EF375892-5772-4038-8A1B-BA7F8D60BC6C}" presName="spaceBetweenRectangles" presStyleCnt="0"/>
      <dgm:spPr/>
    </dgm:pt>
    <dgm:pt modelId="{D2DA39F7-A3E6-4B3D-9A33-3088215172C7}" type="pres">
      <dgm:prSet presAssocID="{8E071993-46D5-4E9B-83C9-40505718FBDD}" presName="parentLin" presStyleCnt="0"/>
      <dgm:spPr/>
    </dgm:pt>
    <dgm:pt modelId="{BF1C7211-6EF7-4B1D-ADB5-C6170B5871D0}" type="pres">
      <dgm:prSet presAssocID="{8E071993-46D5-4E9B-83C9-40505718FBDD}" presName="parentLeftMargin" presStyleLbl="node1" presStyleIdx="0" presStyleCnt="2"/>
      <dgm:spPr/>
    </dgm:pt>
    <dgm:pt modelId="{3C562C9D-19CC-4DC0-AB20-258D6C2487FA}" type="pres">
      <dgm:prSet presAssocID="{8E071993-46D5-4E9B-83C9-40505718FBDD}" presName="parentText" presStyleLbl="node1" presStyleIdx="1" presStyleCnt="2">
        <dgm:presLayoutVars>
          <dgm:chMax val="0"/>
          <dgm:bulletEnabled val="1"/>
        </dgm:presLayoutVars>
      </dgm:prSet>
      <dgm:spPr/>
    </dgm:pt>
    <dgm:pt modelId="{D2C89D48-4983-40FE-99A6-FD8FCCDD6442}" type="pres">
      <dgm:prSet presAssocID="{8E071993-46D5-4E9B-83C9-40505718FBDD}" presName="negativeSpace" presStyleCnt="0"/>
      <dgm:spPr/>
    </dgm:pt>
    <dgm:pt modelId="{A53632A9-F862-4D67-A2F7-AA70A6A5E76E}" type="pres">
      <dgm:prSet presAssocID="{8E071993-46D5-4E9B-83C9-40505718FBDD}" presName="childText" presStyleLbl="conFgAcc1" presStyleIdx="1" presStyleCnt="2">
        <dgm:presLayoutVars>
          <dgm:bulletEnabled val="1"/>
        </dgm:presLayoutVars>
      </dgm:prSet>
      <dgm:spPr/>
    </dgm:pt>
  </dgm:ptLst>
  <dgm:cxnLst>
    <dgm:cxn modelId="{72756A3F-FE73-4088-8FBA-034156734D2C}" srcId="{8E071993-46D5-4E9B-83C9-40505718FBDD}" destId="{FDBF1F4A-723C-4BB0-8747-CC5E0FB36E0F}" srcOrd="2" destOrd="0" parTransId="{4B60652E-B2A6-4677-81ED-167195979119}" sibTransId="{F1C420DB-F705-4004-B077-148BFFAB92F5}"/>
    <dgm:cxn modelId="{1007285D-626A-4040-BC2E-3FAF14E23F2E}" type="presOf" srcId="{55995E79-94B0-4B44-A265-6E51D9C7CE29}" destId="{E136586F-58E3-4429-A4B6-4FE58322768A}" srcOrd="0" destOrd="0" presId="urn:microsoft.com/office/officeart/2005/8/layout/list1"/>
    <dgm:cxn modelId="{119CD592-581B-4BD1-82F5-DBA339718233}" type="presOf" srcId="{FDBF1F4A-723C-4BB0-8747-CC5E0FB36E0F}" destId="{A53632A9-F862-4D67-A2F7-AA70A6A5E76E}" srcOrd="0" destOrd="2" presId="urn:microsoft.com/office/officeart/2005/8/layout/list1"/>
    <dgm:cxn modelId="{E6F4D095-412E-44FB-BE33-34BC324EC0F0}" type="presOf" srcId="{81F281DA-0F92-4E39-86DF-830E30C03730}" destId="{B8CD4CD8-6238-4CB0-9469-1EF245CF7C7A}" srcOrd="0" destOrd="0" presId="urn:microsoft.com/office/officeart/2005/8/layout/list1"/>
    <dgm:cxn modelId="{27BF029A-8C18-480D-A4C3-071113AE21DA}" type="presOf" srcId="{B55FD0DF-896D-40FB-A902-5FB286ECC549}" destId="{A53632A9-F862-4D67-A2F7-AA70A6A5E76E}" srcOrd="0" destOrd="0" presId="urn:microsoft.com/office/officeart/2005/8/layout/list1"/>
    <dgm:cxn modelId="{B8D612A1-67C5-4801-8B66-D95EA954B805}" type="presOf" srcId="{00AA14DE-72F4-4EEA-A5A4-C480EDF562B8}" destId="{A53632A9-F862-4D67-A2F7-AA70A6A5E76E}" srcOrd="0" destOrd="1" presId="urn:microsoft.com/office/officeart/2005/8/layout/list1"/>
    <dgm:cxn modelId="{66D1B7AA-B149-4270-A94A-85918E6F2FC0}" type="presOf" srcId="{CF34569A-008A-4A8A-85A3-D7D061A47BE8}" destId="{57F64D25-FCED-416B-B893-E0E259AB0009}" srcOrd="1" destOrd="0" presId="urn:microsoft.com/office/officeart/2005/8/layout/list1"/>
    <dgm:cxn modelId="{514FD7B6-D038-4AF3-9ED7-BD5296C88789}" srcId="{CF34569A-008A-4A8A-85A3-D7D061A47BE8}" destId="{81F281DA-0F92-4E39-86DF-830E30C03730}" srcOrd="0" destOrd="0" parTransId="{DC35F0D3-8ED9-46B6-9B44-63798C5E5C59}" sibTransId="{4783A351-2CE2-4C2A-97EE-33654F4887D9}"/>
    <dgm:cxn modelId="{05C654C0-C3B6-49B4-9201-26A0117EF840}" srcId="{8E071993-46D5-4E9B-83C9-40505718FBDD}" destId="{B55FD0DF-896D-40FB-A902-5FB286ECC549}" srcOrd="0" destOrd="0" parTransId="{96E2D9C9-ED29-4254-9B0A-12D46CC80A19}" sibTransId="{EA587EAA-047E-49D0-B5E0-D9AAB833C2B9}"/>
    <dgm:cxn modelId="{B828A8C6-6069-4D8F-9B15-E3C803A811E8}" srcId="{8E071993-46D5-4E9B-83C9-40505718FBDD}" destId="{00AA14DE-72F4-4EEA-A5A4-C480EDF562B8}" srcOrd="1" destOrd="0" parTransId="{E1A254DB-16C5-4184-AA6F-ED3E02A73503}" sibTransId="{4B306934-F05D-44B0-B46E-6F5230E2BDA6}"/>
    <dgm:cxn modelId="{304880CB-FC00-44CB-85E0-8A5124B11720}" type="presOf" srcId="{1E4C2196-A879-4C07-B89A-901D6182A1E3}" destId="{B8CD4CD8-6238-4CB0-9469-1EF245CF7C7A}" srcOrd="0" destOrd="1" presId="urn:microsoft.com/office/officeart/2005/8/layout/list1"/>
    <dgm:cxn modelId="{5A799ACD-04A2-40F2-BAC7-9796D03C0BDE}" type="presOf" srcId="{8E071993-46D5-4E9B-83C9-40505718FBDD}" destId="{3C562C9D-19CC-4DC0-AB20-258D6C2487FA}" srcOrd="1" destOrd="0" presId="urn:microsoft.com/office/officeart/2005/8/layout/list1"/>
    <dgm:cxn modelId="{12CC0DD5-8C84-4E70-B13F-65E69B3177F7}" type="presOf" srcId="{0D167B4E-1363-4467-9778-80872874E2B0}" destId="{B8CD4CD8-6238-4CB0-9469-1EF245CF7C7A}" srcOrd="0" destOrd="2" presId="urn:microsoft.com/office/officeart/2005/8/layout/list1"/>
    <dgm:cxn modelId="{83D8CBDA-CB72-4A02-A476-4AAE7D51C858}" srcId="{55995E79-94B0-4B44-A265-6E51D9C7CE29}" destId="{CF34569A-008A-4A8A-85A3-D7D061A47BE8}" srcOrd="0" destOrd="0" parTransId="{D71BF66B-A02A-489E-894C-395DBA29F474}" sibTransId="{EF375892-5772-4038-8A1B-BA7F8D60BC6C}"/>
    <dgm:cxn modelId="{6BD253ED-9DC2-4B20-B3CC-EF5EC72690EC}" srcId="{CF34569A-008A-4A8A-85A3-D7D061A47BE8}" destId="{0D167B4E-1363-4467-9778-80872874E2B0}" srcOrd="2" destOrd="0" parTransId="{7B8620FA-A47D-4CF3-A892-8A42AA9B1B42}" sibTransId="{BA1F696B-19FE-4DD9-9430-E090C9FAEFC9}"/>
    <dgm:cxn modelId="{37CECEED-0749-4233-B67B-25851CA6F390}" type="presOf" srcId="{CF34569A-008A-4A8A-85A3-D7D061A47BE8}" destId="{E7AC6D81-6762-4661-A65F-C2091F8B4F6A}" srcOrd="0" destOrd="0" presId="urn:microsoft.com/office/officeart/2005/8/layout/list1"/>
    <dgm:cxn modelId="{66BB1CF6-ADB6-4C2F-8678-FE14C9B1DE0F}" type="presOf" srcId="{8E071993-46D5-4E9B-83C9-40505718FBDD}" destId="{BF1C7211-6EF7-4B1D-ADB5-C6170B5871D0}" srcOrd="0" destOrd="0" presId="urn:microsoft.com/office/officeart/2005/8/layout/list1"/>
    <dgm:cxn modelId="{5B0554F6-18B2-4D8E-B2FC-8AF8677CCB78}" srcId="{55995E79-94B0-4B44-A265-6E51D9C7CE29}" destId="{8E071993-46D5-4E9B-83C9-40505718FBDD}" srcOrd="1" destOrd="0" parTransId="{FD62A1F0-37DC-4613-915A-6C15B1B28F7F}" sibTransId="{45CD2669-7F5C-409D-A006-88FF618A90AC}"/>
    <dgm:cxn modelId="{39959EFE-A296-4DB0-A0AC-CBE4142EFA5C}" srcId="{CF34569A-008A-4A8A-85A3-D7D061A47BE8}" destId="{1E4C2196-A879-4C07-B89A-901D6182A1E3}" srcOrd="1" destOrd="0" parTransId="{8C63341A-C0A9-4B67-8A78-C34A6C07B2C3}" sibTransId="{91CEEA62-235B-42A7-AB84-6C1EE15319FD}"/>
    <dgm:cxn modelId="{DC73316B-4D17-4374-A62E-ABF40D0341EB}" type="presParOf" srcId="{E136586F-58E3-4429-A4B6-4FE58322768A}" destId="{FDB01BD2-340C-422A-B6C7-DE65EAE97FF2}" srcOrd="0" destOrd="0" presId="urn:microsoft.com/office/officeart/2005/8/layout/list1"/>
    <dgm:cxn modelId="{2B9ABC8B-32B5-4C86-AD07-E77C78E627B0}" type="presParOf" srcId="{FDB01BD2-340C-422A-B6C7-DE65EAE97FF2}" destId="{E7AC6D81-6762-4661-A65F-C2091F8B4F6A}" srcOrd="0" destOrd="0" presId="urn:microsoft.com/office/officeart/2005/8/layout/list1"/>
    <dgm:cxn modelId="{4D234271-54F9-4F4A-AB8E-7C9A687868EE}" type="presParOf" srcId="{FDB01BD2-340C-422A-B6C7-DE65EAE97FF2}" destId="{57F64D25-FCED-416B-B893-E0E259AB0009}" srcOrd="1" destOrd="0" presId="urn:microsoft.com/office/officeart/2005/8/layout/list1"/>
    <dgm:cxn modelId="{19E1CAE7-8F16-4869-9E75-F8A029609269}" type="presParOf" srcId="{E136586F-58E3-4429-A4B6-4FE58322768A}" destId="{8C4AF04F-DDFA-4CD7-AC1C-77A0EEEF29CB}" srcOrd="1" destOrd="0" presId="urn:microsoft.com/office/officeart/2005/8/layout/list1"/>
    <dgm:cxn modelId="{EA08C3BB-39AB-47F8-8CA1-4958566633E9}" type="presParOf" srcId="{E136586F-58E3-4429-A4B6-4FE58322768A}" destId="{B8CD4CD8-6238-4CB0-9469-1EF245CF7C7A}" srcOrd="2" destOrd="0" presId="urn:microsoft.com/office/officeart/2005/8/layout/list1"/>
    <dgm:cxn modelId="{8BA8EB2E-FD1F-420D-8547-27AEE1B7FE62}" type="presParOf" srcId="{E136586F-58E3-4429-A4B6-4FE58322768A}" destId="{44FE18E8-C6DA-4FB2-96A3-DF79C66B751F}" srcOrd="3" destOrd="0" presId="urn:microsoft.com/office/officeart/2005/8/layout/list1"/>
    <dgm:cxn modelId="{EB9BA6CC-11F1-430F-BA0E-85B65B646B35}" type="presParOf" srcId="{E136586F-58E3-4429-A4B6-4FE58322768A}" destId="{D2DA39F7-A3E6-4B3D-9A33-3088215172C7}" srcOrd="4" destOrd="0" presId="urn:microsoft.com/office/officeart/2005/8/layout/list1"/>
    <dgm:cxn modelId="{3757644B-F11F-446E-A630-1796721B5717}" type="presParOf" srcId="{D2DA39F7-A3E6-4B3D-9A33-3088215172C7}" destId="{BF1C7211-6EF7-4B1D-ADB5-C6170B5871D0}" srcOrd="0" destOrd="0" presId="urn:microsoft.com/office/officeart/2005/8/layout/list1"/>
    <dgm:cxn modelId="{87D18DA6-2213-4C14-AA4F-4D5A1C73B3AE}" type="presParOf" srcId="{D2DA39F7-A3E6-4B3D-9A33-3088215172C7}" destId="{3C562C9D-19CC-4DC0-AB20-258D6C2487FA}" srcOrd="1" destOrd="0" presId="urn:microsoft.com/office/officeart/2005/8/layout/list1"/>
    <dgm:cxn modelId="{12FD5DF6-4B6A-4DE5-A1D4-415E1A80C4EF}" type="presParOf" srcId="{E136586F-58E3-4429-A4B6-4FE58322768A}" destId="{D2C89D48-4983-40FE-99A6-FD8FCCDD6442}" srcOrd="5" destOrd="0" presId="urn:microsoft.com/office/officeart/2005/8/layout/list1"/>
    <dgm:cxn modelId="{82AD9A48-D437-4A38-B143-8E34A12960E6}" type="presParOf" srcId="{E136586F-58E3-4429-A4B6-4FE58322768A}" destId="{A53632A9-F862-4D67-A2F7-AA70A6A5E76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995E79-94B0-4B44-A265-6E51D9C7CE2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F34569A-008A-4A8A-85A3-D7D061A47BE8}">
      <dgm:prSet phldrT="[Text]" custT="1"/>
      <dgm:spPr/>
      <dgm:t>
        <a:bodyPr/>
        <a:lstStyle/>
        <a:p>
          <a:r>
            <a:rPr lang="en-US" sz="2000"/>
            <a:t>Professional Recommendations</a:t>
          </a:r>
        </a:p>
      </dgm:t>
    </dgm:pt>
    <dgm:pt modelId="{D71BF66B-A02A-489E-894C-395DBA29F474}" type="parTrans" cxnId="{83D8CBDA-CB72-4A02-A476-4AAE7D51C858}">
      <dgm:prSet/>
      <dgm:spPr/>
      <dgm:t>
        <a:bodyPr/>
        <a:lstStyle/>
        <a:p>
          <a:endParaRPr lang="en-US"/>
        </a:p>
      </dgm:t>
    </dgm:pt>
    <dgm:pt modelId="{EF375892-5772-4038-8A1B-BA7F8D60BC6C}" type="sibTrans" cxnId="{83D8CBDA-CB72-4A02-A476-4AAE7D51C858}">
      <dgm:prSet/>
      <dgm:spPr/>
      <dgm:t>
        <a:bodyPr/>
        <a:lstStyle/>
        <a:p>
          <a:endParaRPr lang="en-US"/>
        </a:p>
      </dgm:t>
    </dgm:pt>
    <dgm:pt modelId="{81F281DA-0F92-4E39-86DF-830E30C03730}">
      <dgm:prSet phldrT="[Text]" custT="1"/>
      <dgm:spPr/>
      <dgm:t>
        <a:bodyPr/>
        <a:lstStyle/>
        <a:p>
          <a:r>
            <a:rPr lang="en-US" sz="2000" kern="1200" dirty="0">
              <a:solidFill>
                <a:srgbClr val="59565A"/>
              </a:solidFill>
              <a:latin typeface="Calibri"/>
              <a:ea typeface="+mn-ea"/>
              <a:cs typeface="+mn-cs"/>
            </a:rPr>
            <a:t>Standardized tests refer to any measures that are administered, scored, and interpreted a consistent or standard manner across different times and places.</a:t>
          </a:r>
        </a:p>
      </dgm:t>
      <dgm:extLst>
        <a:ext uri="{E40237B7-FDA0-4F09-8148-C483321AD2D9}">
          <dgm14:cNvPr xmlns:dgm14="http://schemas.microsoft.com/office/drawing/2010/diagram" id="0" name="" descr="Professional Recommendations&#10;-Standardized tests refer to any measures that are administered, scored, and interpreted a consistent or standard manner across different times and places.&#10;-Include norm-referenced tests of achievement and proficiency assessments.&#10; -Caveats: e.g., use of percentile ranks, such as grade equivalent scores.&#10; -Questionable indicators of progress.&#10;-Include general outcome measurement (GOM).&#10;&#10;Judicial Rulings&#10;&#10;"/>
        </a:ext>
      </dgm:extLst>
    </dgm:pt>
    <dgm:pt modelId="{DC35F0D3-8ED9-46B6-9B44-63798C5E5C59}" type="parTrans" cxnId="{514FD7B6-D038-4AF3-9ED7-BD5296C88789}">
      <dgm:prSet/>
      <dgm:spPr/>
      <dgm:t>
        <a:bodyPr/>
        <a:lstStyle/>
        <a:p>
          <a:endParaRPr lang="en-US"/>
        </a:p>
      </dgm:t>
    </dgm:pt>
    <dgm:pt modelId="{4783A351-2CE2-4C2A-97EE-33654F4887D9}" type="sibTrans" cxnId="{514FD7B6-D038-4AF3-9ED7-BD5296C88789}">
      <dgm:prSet/>
      <dgm:spPr/>
      <dgm:t>
        <a:bodyPr/>
        <a:lstStyle/>
        <a:p>
          <a:endParaRPr lang="en-US"/>
        </a:p>
      </dgm:t>
    </dgm:pt>
    <dgm:pt modelId="{8E071993-46D5-4E9B-83C9-40505718FBDD}">
      <dgm:prSet phldrT="[Text]" custT="1"/>
      <dgm:spPr>
        <a:solidFill>
          <a:schemeClr val="accent3"/>
        </a:solidFill>
        <a:ln>
          <a:solidFill>
            <a:schemeClr val="accent3"/>
          </a:solidFill>
        </a:ln>
      </dgm:spPr>
      <dgm:t>
        <a:bodyPr/>
        <a:lstStyle/>
        <a:p>
          <a:r>
            <a:rPr lang="en-US" sz="2000"/>
            <a:t>Judicial Rulings</a:t>
          </a:r>
        </a:p>
      </dgm:t>
    </dgm:pt>
    <dgm:pt modelId="{FD62A1F0-37DC-4613-915A-6C15B1B28F7F}" type="parTrans" cxnId="{5B0554F6-18B2-4D8E-B2FC-8AF8677CCB78}">
      <dgm:prSet/>
      <dgm:spPr/>
      <dgm:t>
        <a:bodyPr/>
        <a:lstStyle/>
        <a:p>
          <a:endParaRPr lang="en-US"/>
        </a:p>
      </dgm:t>
    </dgm:pt>
    <dgm:pt modelId="{45CD2669-7F5C-409D-A006-88FF618A90AC}" type="sibTrans" cxnId="{5B0554F6-18B2-4D8E-B2FC-8AF8677CCB78}">
      <dgm:prSet/>
      <dgm:spPr/>
      <dgm:t>
        <a:bodyPr/>
        <a:lstStyle/>
        <a:p>
          <a:endParaRPr lang="en-US"/>
        </a:p>
      </dgm:t>
    </dgm:pt>
    <dgm:pt modelId="{B55FD0DF-896D-40FB-A902-5FB286ECC549}">
      <dgm:prSet phldrT="[Text]" custT="1"/>
      <dgm:spPr>
        <a:ln>
          <a:solidFill>
            <a:schemeClr val="accent3"/>
          </a:solidFill>
        </a:ln>
      </dgm:spPr>
      <dgm: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solidFill>
                <a:srgbClr val="59565A"/>
              </a:solidFill>
              <a:latin typeface="Calibri"/>
              <a:ea typeface="+mn-ea"/>
              <a:cs typeface="+mn-cs"/>
            </a:rPr>
            <a:t>Standardized tests were the second most frequently identified progress indicators.</a:t>
          </a:r>
        </a:p>
      </dgm:t>
      <dgm:extLst>
        <a:ext uri="{E40237B7-FDA0-4F09-8148-C483321AD2D9}">
          <dgm14:cNvPr xmlns:dgm14="http://schemas.microsoft.com/office/drawing/2010/diagram" id="0" name="" descr="Standardized tests were the second most frequently identified progress indicators.&#10;Those most commonly identified were standardized achievement measures and state proficiency tests.&#10;Critical assessment of the limitations of these measures was absent.&#10;"/>
        </a:ext>
      </dgm:extLst>
    </dgm:pt>
    <dgm:pt modelId="{96E2D9C9-ED29-4254-9B0A-12D46CC80A19}" type="parTrans" cxnId="{05C654C0-C3B6-49B4-9201-26A0117EF840}">
      <dgm:prSet/>
      <dgm:spPr/>
      <dgm:t>
        <a:bodyPr/>
        <a:lstStyle/>
        <a:p>
          <a:endParaRPr lang="en-US"/>
        </a:p>
      </dgm:t>
    </dgm:pt>
    <dgm:pt modelId="{EA587EAA-047E-49D0-B5E0-D9AAB833C2B9}" type="sibTrans" cxnId="{05C654C0-C3B6-49B4-9201-26A0117EF840}">
      <dgm:prSet/>
      <dgm:spPr/>
      <dgm:t>
        <a:bodyPr/>
        <a:lstStyle/>
        <a:p>
          <a:endParaRPr lang="en-US"/>
        </a:p>
      </dgm:t>
    </dgm:pt>
    <dgm:pt modelId="{143383E9-56F5-44D6-9F51-80969F78BDB5}">
      <dgm:prSet custT="1"/>
      <dgm:spPr/>
      <dgm:t>
        <a:bodyPr/>
        <a:lstStyle/>
        <a:p>
          <a:r>
            <a:rPr lang="en-US" sz="2000" kern="1200" dirty="0">
              <a:solidFill>
                <a:srgbClr val="59565A"/>
              </a:solidFill>
              <a:latin typeface="Calibri"/>
              <a:ea typeface="+mn-ea"/>
              <a:cs typeface="+mn-cs"/>
            </a:rPr>
            <a:t>Include norm-referenced tests of achievement and proficiency assessments.</a:t>
          </a:r>
        </a:p>
      </dgm:t>
    </dgm:pt>
    <dgm:pt modelId="{B2DACD42-E73C-4185-AAF8-5F816BA6C182}" type="parTrans" cxnId="{650A43C7-8427-499C-AE9B-F87E04DB8ECE}">
      <dgm:prSet/>
      <dgm:spPr/>
      <dgm:t>
        <a:bodyPr/>
        <a:lstStyle/>
        <a:p>
          <a:endParaRPr lang="en-US"/>
        </a:p>
      </dgm:t>
    </dgm:pt>
    <dgm:pt modelId="{1EB1A0FE-B986-421D-8E6F-16C11588E763}" type="sibTrans" cxnId="{650A43C7-8427-499C-AE9B-F87E04DB8ECE}">
      <dgm:prSet/>
      <dgm:spPr/>
      <dgm:t>
        <a:bodyPr/>
        <a:lstStyle/>
        <a:p>
          <a:endParaRPr lang="en-US"/>
        </a:p>
      </dgm:t>
    </dgm:pt>
    <dgm:pt modelId="{65EA61E0-60E9-4361-A5AA-1FE35F33EE03}">
      <dgm:prSet custT="1"/>
      <dgm:spPr/>
      <dgm:t>
        <a:bodyPr/>
        <a:lstStyle/>
        <a:p>
          <a:r>
            <a:rPr lang="en-US" sz="2000" kern="1200" dirty="0">
              <a:solidFill>
                <a:srgbClr val="59565A"/>
              </a:solidFill>
              <a:latin typeface="Calibri"/>
              <a:ea typeface="+mn-ea"/>
              <a:cs typeface="+mn-cs"/>
            </a:rPr>
            <a:t>Include general outcome measurement (GOM).</a:t>
          </a:r>
        </a:p>
      </dgm:t>
    </dgm:pt>
    <dgm:pt modelId="{CF78CB98-BAE9-4113-BC67-4C11D4D4AF6E}" type="parTrans" cxnId="{8F220A16-D9D8-4EFF-AC34-82FC163DB03A}">
      <dgm:prSet/>
      <dgm:spPr/>
      <dgm:t>
        <a:bodyPr/>
        <a:lstStyle/>
        <a:p>
          <a:endParaRPr lang="en-US"/>
        </a:p>
      </dgm:t>
    </dgm:pt>
    <dgm:pt modelId="{8AF5088F-666B-47CF-9581-1B035AC4C550}" type="sibTrans" cxnId="{8F220A16-D9D8-4EFF-AC34-82FC163DB03A}">
      <dgm:prSet/>
      <dgm:spPr/>
      <dgm:t>
        <a:bodyPr/>
        <a:lstStyle/>
        <a:p>
          <a:endParaRPr lang="en-US"/>
        </a:p>
      </dgm:t>
    </dgm:pt>
    <dgm:pt modelId="{8C5316B0-AB09-4AC2-AE78-780BA4FFDBC5}">
      <dgm:prSet custT="1"/>
      <dgm:spPr/>
      <dgm:t>
        <a:bodyPr/>
        <a:lstStyle/>
        <a:p>
          <a:r>
            <a:rPr lang="en-US" sz="2000" kern="1200" dirty="0">
              <a:solidFill>
                <a:srgbClr val="59565A"/>
              </a:solidFill>
              <a:latin typeface="Calibri"/>
              <a:ea typeface="+mn-ea"/>
              <a:cs typeface="+mn-cs"/>
            </a:rPr>
            <a:t>Questionable indicators of progress.</a:t>
          </a:r>
        </a:p>
      </dgm:t>
    </dgm:pt>
    <dgm:pt modelId="{D43691A6-71B0-435A-8E48-E1A29A61D744}" type="sibTrans" cxnId="{50F0A5D2-256D-48ED-9BEA-2AB29AB2CE17}">
      <dgm:prSet/>
      <dgm:spPr/>
      <dgm:t>
        <a:bodyPr/>
        <a:lstStyle/>
        <a:p>
          <a:endParaRPr lang="en-US"/>
        </a:p>
      </dgm:t>
    </dgm:pt>
    <dgm:pt modelId="{D15002BA-F037-41D0-A93A-DEBB54516F3C}" type="parTrans" cxnId="{50F0A5D2-256D-48ED-9BEA-2AB29AB2CE17}">
      <dgm:prSet/>
      <dgm:spPr/>
      <dgm:t>
        <a:bodyPr/>
        <a:lstStyle/>
        <a:p>
          <a:endParaRPr lang="en-US"/>
        </a:p>
      </dgm:t>
    </dgm:pt>
    <dgm:pt modelId="{B53C4216-F181-4673-89EF-D8219D2E00A8}">
      <dgm:prSet custT="1"/>
      <dgm:spPr/>
      <dgm:t>
        <a:bodyPr/>
        <a:lstStyle/>
        <a:p>
          <a:r>
            <a:rPr lang="en-US" sz="2000" kern="1200" dirty="0">
              <a:solidFill>
                <a:srgbClr val="59565A"/>
              </a:solidFill>
              <a:latin typeface="Calibri"/>
              <a:ea typeface="+mn-ea"/>
              <a:cs typeface="+mn-cs"/>
            </a:rPr>
            <a:t>Caveats: e.g., use of percentile ranks, such as grade equivalent scores.</a:t>
          </a:r>
        </a:p>
      </dgm:t>
    </dgm:pt>
    <dgm:pt modelId="{B2C170E3-60EA-46B3-ABEE-D0CC9359BC84}" type="parTrans" cxnId="{6FA969BF-E66C-421B-8597-D7B6E3D2BC0A}">
      <dgm:prSet/>
      <dgm:spPr/>
      <dgm:t>
        <a:bodyPr/>
        <a:lstStyle/>
        <a:p>
          <a:endParaRPr lang="en-US"/>
        </a:p>
      </dgm:t>
    </dgm:pt>
    <dgm:pt modelId="{3C3438E0-41AD-437B-9A3D-8B1CB6EF4F10}" type="sibTrans" cxnId="{6FA969BF-E66C-421B-8597-D7B6E3D2BC0A}">
      <dgm:prSet/>
      <dgm:spPr/>
      <dgm:t>
        <a:bodyPr/>
        <a:lstStyle/>
        <a:p>
          <a:endParaRPr lang="en-US"/>
        </a:p>
      </dgm:t>
    </dgm:pt>
    <dgm:pt modelId="{5E3F518A-4E90-40CF-9251-7F83F1F41CD1}">
      <dgm:prSet custT="1"/>
      <dgm:spPr>
        <a:ln>
          <a:solidFill>
            <a:schemeClr val="accent3"/>
          </a:solidFill>
        </a:ln>
      </dgm:spPr>
      <dgm: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solidFill>
                <a:srgbClr val="59565A"/>
              </a:solidFill>
              <a:latin typeface="Calibri"/>
              <a:ea typeface="+mn-ea"/>
              <a:cs typeface="+mn-cs"/>
            </a:rPr>
            <a:t>Those most commonly identified were standardized achievement measures and state proficiency tests.</a:t>
          </a:r>
        </a:p>
      </dgm:t>
    </dgm:pt>
    <dgm:pt modelId="{63C0AB2D-E234-4D72-AE5D-0F051EEC0B9F}" type="parTrans" cxnId="{D927477F-A96B-4A05-9AD3-67A8EC4B8D6A}">
      <dgm:prSet/>
      <dgm:spPr/>
      <dgm:t>
        <a:bodyPr/>
        <a:lstStyle/>
        <a:p>
          <a:endParaRPr lang="en-US"/>
        </a:p>
      </dgm:t>
    </dgm:pt>
    <dgm:pt modelId="{6D2939C4-819D-48B4-8947-D809303E2328}" type="sibTrans" cxnId="{D927477F-A96B-4A05-9AD3-67A8EC4B8D6A}">
      <dgm:prSet/>
      <dgm:spPr/>
      <dgm:t>
        <a:bodyPr/>
        <a:lstStyle/>
        <a:p>
          <a:endParaRPr lang="en-US"/>
        </a:p>
      </dgm:t>
    </dgm:pt>
    <dgm:pt modelId="{0F4A4CFA-A5F1-403A-921B-53C6D83BE1D0}">
      <dgm:prSet custT="1"/>
      <dgm:spPr>
        <a:ln>
          <a:solidFill>
            <a:schemeClr val="accent3"/>
          </a:solidFill>
        </a:ln>
      </dgm:spPr>
      <dgm: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solidFill>
                <a:srgbClr val="59565A"/>
              </a:solidFill>
              <a:latin typeface="Calibri"/>
              <a:ea typeface="+mn-ea"/>
              <a:cs typeface="+mn-cs"/>
            </a:rPr>
            <a:t>Critical assessment of the limitations of these measures was absent.</a:t>
          </a:r>
        </a:p>
      </dgm:t>
    </dgm:pt>
    <dgm:pt modelId="{ADDCC54D-81BD-483A-8A2D-8012720C4DAA}" type="parTrans" cxnId="{187DEED7-7AB9-4045-A5B4-F17ED333F1E0}">
      <dgm:prSet/>
      <dgm:spPr/>
      <dgm:t>
        <a:bodyPr/>
        <a:lstStyle/>
        <a:p>
          <a:endParaRPr lang="en-US"/>
        </a:p>
      </dgm:t>
    </dgm:pt>
    <dgm:pt modelId="{605FB51F-17CD-4028-ABEC-AB89182C446C}" type="sibTrans" cxnId="{187DEED7-7AB9-4045-A5B4-F17ED333F1E0}">
      <dgm:prSet/>
      <dgm:spPr/>
      <dgm:t>
        <a:bodyPr/>
        <a:lstStyle/>
        <a:p>
          <a:endParaRPr lang="en-US"/>
        </a:p>
      </dgm:t>
    </dgm:pt>
    <dgm:pt modelId="{E136586F-58E3-4429-A4B6-4FE58322768A}" type="pres">
      <dgm:prSet presAssocID="{55995E79-94B0-4B44-A265-6E51D9C7CE29}" presName="linear" presStyleCnt="0">
        <dgm:presLayoutVars>
          <dgm:dir/>
          <dgm:animLvl val="lvl"/>
          <dgm:resizeHandles val="exact"/>
        </dgm:presLayoutVars>
      </dgm:prSet>
      <dgm:spPr/>
    </dgm:pt>
    <dgm:pt modelId="{FDB01BD2-340C-422A-B6C7-DE65EAE97FF2}" type="pres">
      <dgm:prSet presAssocID="{CF34569A-008A-4A8A-85A3-D7D061A47BE8}" presName="parentLin" presStyleCnt="0"/>
      <dgm:spPr/>
    </dgm:pt>
    <dgm:pt modelId="{E7AC6D81-6762-4661-A65F-C2091F8B4F6A}" type="pres">
      <dgm:prSet presAssocID="{CF34569A-008A-4A8A-85A3-D7D061A47BE8}" presName="parentLeftMargin" presStyleLbl="node1" presStyleIdx="0" presStyleCnt="2"/>
      <dgm:spPr/>
    </dgm:pt>
    <dgm:pt modelId="{57F64D25-FCED-416B-B893-E0E259AB0009}" type="pres">
      <dgm:prSet presAssocID="{CF34569A-008A-4A8A-85A3-D7D061A47BE8}" presName="parentText" presStyleLbl="node1" presStyleIdx="0" presStyleCnt="2">
        <dgm:presLayoutVars>
          <dgm:chMax val="0"/>
          <dgm:bulletEnabled val="1"/>
        </dgm:presLayoutVars>
      </dgm:prSet>
      <dgm:spPr/>
    </dgm:pt>
    <dgm:pt modelId="{8C4AF04F-DDFA-4CD7-AC1C-77A0EEEF29CB}" type="pres">
      <dgm:prSet presAssocID="{CF34569A-008A-4A8A-85A3-D7D061A47BE8}" presName="negativeSpace" presStyleCnt="0"/>
      <dgm:spPr/>
    </dgm:pt>
    <dgm:pt modelId="{B8CD4CD8-6238-4CB0-9469-1EF245CF7C7A}" type="pres">
      <dgm:prSet presAssocID="{CF34569A-008A-4A8A-85A3-D7D061A47BE8}" presName="childText" presStyleLbl="conFgAcc1" presStyleIdx="0" presStyleCnt="2">
        <dgm:presLayoutVars>
          <dgm:bulletEnabled val="1"/>
        </dgm:presLayoutVars>
      </dgm:prSet>
      <dgm:spPr/>
    </dgm:pt>
    <dgm:pt modelId="{44FE18E8-C6DA-4FB2-96A3-DF79C66B751F}" type="pres">
      <dgm:prSet presAssocID="{EF375892-5772-4038-8A1B-BA7F8D60BC6C}" presName="spaceBetweenRectangles" presStyleCnt="0"/>
      <dgm:spPr/>
    </dgm:pt>
    <dgm:pt modelId="{D2DA39F7-A3E6-4B3D-9A33-3088215172C7}" type="pres">
      <dgm:prSet presAssocID="{8E071993-46D5-4E9B-83C9-40505718FBDD}" presName="parentLin" presStyleCnt="0"/>
      <dgm:spPr/>
    </dgm:pt>
    <dgm:pt modelId="{BF1C7211-6EF7-4B1D-ADB5-C6170B5871D0}" type="pres">
      <dgm:prSet presAssocID="{8E071993-46D5-4E9B-83C9-40505718FBDD}" presName="parentLeftMargin" presStyleLbl="node1" presStyleIdx="0" presStyleCnt="2"/>
      <dgm:spPr/>
    </dgm:pt>
    <dgm:pt modelId="{3C562C9D-19CC-4DC0-AB20-258D6C2487FA}" type="pres">
      <dgm:prSet presAssocID="{8E071993-46D5-4E9B-83C9-40505718FBDD}" presName="parentText" presStyleLbl="node1" presStyleIdx="1" presStyleCnt="2">
        <dgm:presLayoutVars>
          <dgm:chMax val="0"/>
          <dgm:bulletEnabled val="1"/>
        </dgm:presLayoutVars>
      </dgm:prSet>
      <dgm:spPr/>
    </dgm:pt>
    <dgm:pt modelId="{D2C89D48-4983-40FE-99A6-FD8FCCDD6442}" type="pres">
      <dgm:prSet presAssocID="{8E071993-46D5-4E9B-83C9-40505718FBDD}" presName="negativeSpace" presStyleCnt="0"/>
      <dgm:spPr/>
    </dgm:pt>
    <dgm:pt modelId="{A53632A9-F862-4D67-A2F7-AA70A6A5E76E}" type="pres">
      <dgm:prSet presAssocID="{8E071993-46D5-4E9B-83C9-40505718FBDD}" presName="childText" presStyleLbl="conFgAcc1" presStyleIdx="1" presStyleCnt="2">
        <dgm:presLayoutVars>
          <dgm:bulletEnabled val="1"/>
        </dgm:presLayoutVars>
      </dgm:prSet>
      <dgm:spPr/>
    </dgm:pt>
  </dgm:ptLst>
  <dgm:cxnLst>
    <dgm:cxn modelId="{8F220A16-D9D8-4EFF-AC34-82FC163DB03A}" srcId="{CF34569A-008A-4A8A-85A3-D7D061A47BE8}" destId="{65EA61E0-60E9-4361-A5AA-1FE35F33EE03}" srcOrd="2" destOrd="0" parTransId="{CF78CB98-BAE9-4113-BC67-4C11D4D4AF6E}" sibTransId="{8AF5088F-666B-47CF-9581-1B035AC4C550}"/>
    <dgm:cxn modelId="{05564E18-B890-4E0E-B494-FD470ED2257D}" type="presOf" srcId="{143383E9-56F5-44D6-9F51-80969F78BDB5}" destId="{B8CD4CD8-6238-4CB0-9469-1EF245CF7C7A}" srcOrd="0" destOrd="1" presId="urn:microsoft.com/office/officeart/2005/8/layout/list1"/>
    <dgm:cxn modelId="{3D4A8F38-49C4-453B-8981-B26AABA7D1DD}" type="presOf" srcId="{B53C4216-F181-4673-89EF-D8219D2E00A8}" destId="{B8CD4CD8-6238-4CB0-9469-1EF245CF7C7A}" srcOrd="0" destOrd="2" presId="urn:microsoft.com/office/officeart/2005/8/layout/list1"/>
    <dgm:cxn modelId="{10051C5B-107F-43DD-858A-D8D10CA43587}" type="presOf" srcId="{65EA61E0-60E9-4361-A5AA-1FE35F33EE03}" destId="{B8CD4CD8-6238-4CB0-9469-1EF245CF7C7A}" srcOrd="0" destOrd="4" presId="urn:microsoft.com/office/officeart/2005/8/layout/list1"/>
    <dgm:cxn modelId="{1007285D-626A-4040-BC2E-3FAF14E23F2E}" type="presOf" srcId="{55995E79-94B0-4B44-A265-6E51D9C7CE29}" destId="{E136586F-58E3-4429-A4B6-4FE58322768A}" srcOrd="0" destOrd="0" presId="urn:microsoft.com/office/officeart/2005/8/layout/list1"/>
    <dgm:cxn modelId="{D927477F-A96B-4A05-9AD3-67A8EC4B8D6A}" srcId="{8E071993-46D5-4E9B-83C9-40505718FBDD}" destId="{5E3F518A-4E90-40CF-9251-7F83F1F41CD1}" srcOrd="1" destOrd="0" parTransId="{63C0AB2D-E234-4D72-AE5D-0F051EEC0B9F}" sibTransId="{6D2939C4-819D-48B4-8947-D809303E2328}"/>
    <dgm:cxn modelId="{E6F4D095-412E-44FB-BE33-34BC324EC0F0}" type="presOf" srcId="{81F281DA-0F92-4E39-86DF-830E30C03730}" destId="{B8CD4CD8-6238-4CB0-9469-1EF245CF7C7A}" srcOrd="0" destOrd="0" presId="urn:microsoft.com/office/officeart/2005/8/layout/list1"/>
    <dgm:cxn modelId="{27BF029A-8C18-480D-A4C3-071113AE21DA}" type="presOf" srcId="{B55FD0DF-896D-40FB-A902-5FB286ECC549}" destId="{A53632A9-F862-4D67-A2F7-AA70A6A5E76E}" srcOrd="0" destOrd="0" presId="urn:microsoft.com/office/officeart/2005/8/layout/list1"/>
    <dgm:cxn modelId="{66D1B7AA-B149-4270-A94A-85918E6F2FC0}" type="presOf" srcId="{CF34569A-008A-4A8A-85A3-D7D061A47BE8}" destId="{57F64D25-FCED-416B-B893-E0E259AB0009}" srcOrd="1" destOrd="0" presId="urn:microsoft.com/office/officeart/2005/8/layout/list1"/>
    <dgm:cxn modelId="{794765AC-BB3E-46EE-A6C4-898E984D9D35}" type="presOf" srcId="{5E3F518A-4E90-40CF-9251-7F83F1F41CD1}" destId="{A53632A9-F862-4D67-A2F7-AA70A6A5E76E}" srcOrd="0" destOrd="1" presId="urn:microsoft.com/office/officeart/2005/8/layout/list1"/>
    <dgm:cxn modelId="{569CEFAE-4FC9-46D7-A97B-190A94FE7CDE}" type="presOf" srcId="{0F4A4CFA-A5F1-403A-921B-53C6D83BE1D0}" destId="{A53632A9-F862-4D67-A2F7-AA70A6A5E76E}" srcOrd="0" destOrd="2" presId="urn:microsoft.com/office/officeart/2005/8/layout/list1"/>
    <dgm:cxn modelId="{514FD7B6-D038-4AF3-9ED7-BD5296C88789}" srcId="{CF34569A-008A-4A8A-85A3-D7D061A47BE8}" destId="{81F281DA-0F92-4E39-86DF-830E30C03730}" srcOrd="0" destOrd="0" parTransId="{DC35F0D3-8ED9-46B6-9B44-63798C5E5C59}" sibTransId="{4783A351-2CE2-4C2A-97EE-33654F4887D9}"/>
    <dgm:cxn modelId="{6FA969BF-E66C-421B-8597-D7B6E3D2BC0A}" srcId="{143383E9-56F5-44D6-9F51-80969F78BDB5}" destId="{B53C4216-F181-4673-89EF-D8219D2E00A8}" srcOrd="0" destOrd="0" parTransId="{B2C170E3-60EA-46B3-ABEE-D0CC9359BC84}" sibTransId="{3C3438E0-41AD-437B-9A3D-8B1CB6EF4F10}"/>
    <dgm:cxn modelId="{05C654C0-C3B6-49B4-9201-26A0117EF840}" srcId="{8E071993-46D5-4E9B-83C9-40505718FBDD}" destId="{B55FD0DF-896D-40FB-A902-5FB286ECC549}" srcOrd="0" destOrd="0" parTransId="{96E2D9C9-ED29-4254-9B0A-12D46CC80A19}" sibTransId="{EA587EAA-047E-49D0-B5E0-D9AAB833C2B9}"/>
    <dgm:cxn modelId="{0EF492C6-CB91-4B34-A61B-614056CC51C7}" type="presOf" srcId="{8C5316B0-AB09-4AC2-AE78-780BA4FFDBC5}" destId="{B8CD4CD8-6238-4CB0-9469-1EF245CF7C7A}" srcOrd="0" destOrd="3" presId="urn:microsoft.com/office/officeart/2005/8/layout/list1"/>
    <dgm:cxn modelId="{650A43C7-8427-499C-AE9B-F87E04DB8ECE}" srcId="{CF34569A-008A-4A8A-85A3-D7D061A47BE8}" destId="{143383E9-56F5-44D6-9F51-80969F78BDB5}" srcOrd="1" destOrd="0" parTransId="{B2DACD42-E73C-4185-AAF8-5F816BA6C182}" sibTransId="{1EB1A0FE-B986-421D-8E6F-16C11588E763}"/>
    <dgm:cxn modelId="{5A799ACD-04A2-40F2-BAC7-9796D03C0BDE}" type="presOf" srcId="{8E071993-46D5-4E9B-83C9-40505718FBDD}" destId="{3C562C9D-19CC-4DC0-AB20-258D6C2487FA}" srcOrd="1" destOrd="0" presId="urn:microsoft.com/office/officeart/2005/8/layout/list1"/>
    <dgm:cxn modelId="{50F0A5D2-256D-48ED-9BEA-2AB29AB2CE17}" srcId="{143383E9-56F5-44D6-9F51-80969F78BDB5}" destId="{8C5316B0-AB09-4AC2-AE78-780BA4FFDBC5}" srcOrd="1" destOrd="0" parTransId="{D15002BA-F037-41D0-A93A-DEBB54516F3C}" sibTransId="{D43691A6-71B0-435A-8E48-E1A29A61D744}"/>
    <dgm:cxn modelId="{187DEED7-7AB9-4045-A5B4-F17ED333F1E0}" srcId="{8E071993-46D5-4E9B-83C9-40505718FBDD}" destId="{0F4A4CFA-A5F1-403A-921B-53C6D83BE1D0}" srcOrd="2" destOrd="0" parTransId="{ADDCC54D-81BD-483A-8A2D-8012720C4DAA}" sibTransId="{605FB51F-17CD-4028-ABEC-AB89182C446C}"/>
    <dgm:cxn modelId="{83D8CBDA-CB72-4A02-A476-4AAE7D51C858}" srcId="{55995E79-94B0-4B44-A265-6E51D9C7CE29}" destId="{CF34569A-008A-4A8A-85A3-D7D061A47BE8}" srcOrd="0" destOrd="0" parTransId="{D71BF66B-A02A-489E-894C-395DBA29F474}" sibTransId="{EF375892-5772-4038-8A1B-BA7F8D60BC6C}"/>
    <dgm:cxn modelId="{37CECEED-0749-4233-B67B-25851CA6F390}" type="presOf" srcId="{CF34569A-008A-4A8A-85A3-D7D061A47BE8}" destId="{E7AC6D81-6762-4661-A65F-C2091F8B4F6A}" srcOrd="0" destOrd="0" presId="urn:microsoft.com/office/officeart/2005/8/layout/list1"/>
    <dgm:cxn modelId="{66BB1CF6-ADB6-4C2F-8678-FE14C9B1DE0F}" type="presOf" srcId="{8E071993-46D5-4E9B-83C9-40505718FBDD}" destId="{BF1C7211-6EF7-4B1D-ADB5-C6170B5871D0}" srcOrd="0" destOrd="0" presId="urn:microsoft.com/office/officeart/2005/8/layout/list1"/>
    <dgm:cxn modelId="{5B0554F6-18B2-4D8E-B2FC-8AF8677CCB78}" srcId="{55995E79-94B0-4B44-A265-6E51D9C7CE29}" destId="{8E071993-46D5-4E9B-83C9-40505718FBDD}" srcOrd="1" destOrd="0" parTransId="{FD62A1F0-37DC-4613-915A-6C15B1B28F7F}" sibTransId="{45CD2669-7F5C-409D-A006-88FF618A90AC}"/>
    <dgm:cxn modelId="{DC73316B-4D17-4374-A62E-ABF40D0341EB}" type="presParOf" srcId="{E136586F-58E3-4429-A4B6-4FE58322768A}" destId="{FDB01BD2-340C-422A-B6C7-DE65EAE97FF2}" srcOrd="0" destOrd="0" presId="urn:microsoft.com/office/officeart/2005/8/layout/list1"/>
    <dgm:cxn modelId="{2B9ABC8B-32B5-4C86-AD07-E77C78E627B0}" type="presParOf" srcId="{FDB01BD2-340C-422A-B6C7-DE65EAE97FF2}" destId="{E7AC6D81-6762-4661-A65F-C2091F8B4F6A}" srcOrd="0" destOrd="0" presId="urn:microsoft.com/office/officeart/2005/8/layout/list1"/>
    <dgm:cxn modelId="{4D234271-54F9-4F4A-AB8E-7C9A687868EE}" type="presParOf" srcId="{FDB01BD2-340C-422A-B6C7-DE65EAE97FF2}" destId="{57F64D25-FCED-416B-B893-E0E259AB0009}" srcOrd="1" destOrd="0" presId="urn:microsoft.com/office/officeart/2005/8/layout/list1"/>
    <dgm:cxn modelId="{19E1CAE7-8F16-4869-9E75-F8A029609269}" type="presParOf" srcId="{E136586F-58E3-4429-A4B6-4FE58322768A}" destId="{8C4AF04F-DDFA-4CD7-AC1C-77A0EEEF29CB}" srcOrd="1" destOrd="0" presId="urn:microsoft.com/office/officeart/2005/8/layout/list1"/>
    <dgm:cxn modelId="{EA08C3BB-39AB-47F8-8CA1-4958566633E9}" type="presParOf" srcId="{E136586F-58E3-4429-A4B6-4FE58322768A}" destId="{B8CD4CD8-6238-4CB0-9469-1EF245CF7C7A}" srcOrd="2" destOrd="0" presId="urn:microsoft.com/office/officeart/2005/8/layout/list1"/>
    <dgm:cxn modelId="{8BA8EB2E-FD1F-420D-8547-27AEE1B7FE62}" type="presParOf" srcId="{E136586F-58E3-4429-A4B6-4FE58322768A}" destId="{44FE18E8-C6DA-4FB2-96A3-DF79C66B751F}" srcOrd="3" destOrd="0" presId="urn:microsoft.com/office/officeart/2005/8/layout/list1"/>
    <dgm:cxn modelId="{EB9BA6CC-11F1-430F-BA0E-85B65B646B35}" type="presParOf" srcId="{E136586F-58E3-4429-A4B6-4FE58322768A}" destId="{D2DA39F7-A3E6-4B3D-9A33-3088215172C7}" srcOrd="4" destOrd="0" presId="urn:microsoft.com/office/officeart/2005/8/layout/list1"/>
    <dgm:cxn modelId="{3757644B-F11F-446E-A630-1796721B5717}" type="presParOf" srcId="{D2DA39F7-A3E6-4B3D-9A33-3088215172C7}" destId="{BF1C7211-6EF7-4B1D-ADB5-C6170B5871D0}" srcOrd="0" destOrd="0" presId="urn:microsoft.com/office/officeart/2005/8/layout/list1"/>
    <dgm:cxn modelId="{87D18DA6-2213-4C14-AA4F-4D5A1C73B3AE}" type="presParOf" srcId="{D2DA39F7-A3E6-4B3D-9A33-3088215172C7}" destId="{3C562C9D-19CC-4DC0-AB20-258D6C2487FA}" srcOrd="1" destOrd="0" presId="urn:microsoft.com/office/officeart/2005/8/layout/list1"/>
    <dgm:cxn modelId="{12FD5DF6-4B6A-4DE5-A1D4-415E1A80C4EF}" type="presParOf" srcId="{E136586F-58E3-4429-A4B6-4FE58322768A}" destId="{D2C89D48-4983-40FE-99A6-FD8FCCDD6442}" srcOrd="5" destOrd="0" presId="urn:microsoft.com/office/officeart/2005/8/layout/list1"/>
    <dgm:cxn modelId="{82AD9A48-D437-4A38-B143-8E34A12960E6}" type="presParOf" srcId="{E136586F-58E3-4429-A4B6-4FE58322768A}" destId="{A53632A9-F862-4D67-A2F7-AA70A6A5E76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995E79-94B0-4B44-A265-6E51D9C7CE2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F34569A-008A-4A8A-85A3-D7D061A47BE8}">
      <dgm:prSet phldrT="[Text]" custT="1"/>
      <dgm:spPr/>
      <dgm:t>
        <a:bodyPr/>
        <a:lstStyle/>
        <a:p>
          <a:r>
            <a:rPr lang="en-US" sz="2000"/>
            <a:t>Professional Recommendations</a:t>
          </a:r>
        </a:p>
      </dgm:t>
    </dgm:pt>
    <dgm:pt modelId="{D71BF66B-A02A-489E-894C-395DBA29F474}" type="parTrans" cxnId="{83D8CBDA-CB72-4A02-A476-4AAE7D51C858}">
      <dgm:prSet/>
      <dgm:spPr/>
      <dgm:t>
        <a:bodyPr/>
        <a:lstStyle/>
        <a:p>
          <a:endParaRPr lang="en-US"/>
        </a:p>
      </dgm:t>
    </dgm:pt>
    <dgm:pt modelId="{EF375892-5772-4038-8A1B-BA7F8D60BC6C}" type="sibTrans" cxnId="{83D8CBDA-CB72-4A02-A476-4AAE7D51C858}">
      <dgm:prSet/>
      <dgm:spPr/>
      <dgm:t>
        <a:bodyPr/>
        <a:lstStyle/>
        <a:p>
          <a:endParaRPr lang="en-US"/>
        </a:p>
      </dgm:t>
    </dgm:pt>
    <dgm:pt modelId="{8E071993-46D5-4E9B-83C9-40505718FBDD}">
      <dgm:prSet phldrT="[Text]" custT="1"/>
      <dgm:spPr>
        <a:solidFill>
          <a:schemeClr val="accent3"/>
        </a:solidFill>
        <a:ln>
          <a:solidFill>
            <a:schemeClr val="accent3"/>
          </a:solidFill>
        </a:ln>
      </dgm:spPr>
      <dgm:t>
        <a:bodyPr/>
        <a:lstStyle/>
        <a:p>
          <a:r>
            <a:rPr lang="en-US" sz="2000"/>
            <a:t>Judicial Rulings</a:t>
          </a:r>
        </a:p>
      </dgm:t>
    </dgm:pt>
    <dgm:pt modelId="{FD62A1F0-37DC-4613-915A-6C15B1B28F7F}" type="parTrans" cxnId="{5B0554F6-18B2-4D8E-B2FC-8AF8677CCB78}">
      <dgm:prSet/>
      <dgm:spPr/>
      <dgm:t>
        <a:bodyPr/>
        <a:lstStyle/>
        <a:p>
          <a:endParaRPr lang="en-US"/>
        </a:p>
      </dgm:t>
    </dgm:pt>
    <dgm:pt modelId="{45CD2669-7F5C-409D-A006-88FF618A90AC}" type="sibTrans" cxnId="{5B0554F6-18B2-4D8E-B2FC-8AF8677CCB78}">
      <dgm:prSet/>
      <dgm:spPr/>
      <dgm:t>
        <a:bodyPr/>
        <a:lstStyle/>
        <a:p>
          <a:endParaRPr lang="en-US"/>
        </a:p>
      </dgm:t>
    </dgm:pt>
    <dgm:pt modelId="{B55FD0DF-896D-40FB-A902-5FB286ECC549}">
      <dgm:prSet phldrT="[Text]" custT="1"/>
      <dgm:spPr/>
      <dgm: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solidFill>
                <a:srgbClr val="59565A"/>
              </a:solidFill>
              <a:latin typeface="Calibri"/>
              <a:ea typeface="+mn-ea"/>
              <a:cs typeface="Times New Roman" panose="02020603050405020304" pitchFamily="18" charset="0"/>
            </a:rPr>
            <a:t>The 58 rulings identified these other tests much less frequently than standardized instruments.</a:t>
          </a:r>
        </a:p>
      </dgm:t>
      <dgm:extLst>
        <a:ext uri="{E40237B7-FDA0-4F09-8148-C483321AD2D9}">
          <dgm14:cNvPr xmlns:dgm14="http://schemas.microsoft.com/office/drawing/2010/diagram" id="0" name="" descr="Professional Recommendations&#10;The 58 rulings identified these other tests much less frequently than standardized instruments.&#10;These tests received negligible critical examination.&#10;"/>
        </a:ext>
      </dgm:extLst>
    </dgm:pt>
    <dgm:pt modelId="{96E2D9C9-ED29-4254-9B0A-12D46CC80A19}" type="parTrans" cxnId="{05C654C0-C3B6-49B4-9201-26A0117EF840}">
      <dgm:prSet/>
      <dgm:spPr/>
      <dgm:t>
        <a:bodyPr/>
        <a:lstStyle/>
        <a:p>
          <a:endParaRPr lang="en-US"/>
        </a:p>
      </dgm:t>
    </dgm:pt>
    <dgm:pt modelId="{EA587EAA-047E-49D0-B5E0-D9AAB833C2B9}" type="sibTrans" cxnId="{05C654C0-C3B6-49B4-9201-26A0117EF840}">
      <dgm:prSet/>
      <dgm:spPr/>
      <dgm:t>
        <a:bodyPr/>
        <a:lstStyle/>
        <a:p>
          <a:endParaRPr lang="en-US"/>
        </a:p>
      </dgm:t>
    </dgm:pt>
    <dgm:pt modelId="{9FA4112C-1300-4D35-893E-940711C8A12C}">
      <dgm:prSet custT="1"/>
      <dgm:spPr/>
      <dgm:t>
        <a:bodyPr/>
        <a:lstStyle/>
        <a:p>
          <a:r>
            <a:rPr lang="en-US" sz="2000" dirty="0">
              <a:solidFill>
                <a:srgbClr val="59565A"/>
              </a:solidFill>
              <a:cs typeface="Times New Roman" panose="02020603050405020304" pitchFamily="18" charset="0"/>
            </a:rPr>
            <a:t>Mastery monitoring assessments can be standardized or teacher-made tests.</a:t>
          </a:r>
        </a:p>
      </dgm:t>
      <dgm:extLst>
        <a:ext uri="{E40237B7-FDA0-4F09-8148-C483321AD2D9}">
          <dgm14:cNvPr xmlns:dgm14="http://schemas.microsoft.com/office/drawing/2010/diagram" id="0" name="" descr="Mastery monitoring assessments can be standardized or teacher-made tests.&#10;Standardized mastery monitoring may have manuals that report psychometric data.&#10;Teacher-made tests do not have known psychometric properties.&#10;The empirical research on mastery monitoring tests warns against the overreliance or incautious use as progress indicators.&#10;"/>
        </a:ext>
      </dgm:extLst>
    </dgm:pt>
    <dgm:pt modelId="{3C3F96C7-AD4D-4F6C-951B-0B1AD4E026B3}" type="parTrans" cxnId="{FC2C71CF-A39C-44FB-9C5A-2A9DA7A550A2}">
      <dgm:prSet/>
      <dgm:spPr/>
      <dgm:t>
        <a:bodyPr/>
        <a:lstStyle/>
        <a:p>
          <a:endParaRPr lang="en-US"/>
        </a:p>
      </dgm:t>
    </dgm:pt>
    <dgm:pt modelId="{1B0CEB20-ECA2-41C5-9AE2-C6A3421289EB}" type="sibTrans" cxnId="{FC2C71CF-A39C-44FB-9C5A-2A9DA7A550A2}">
      <dgm:prSet/>
      <dgm:spPr/>
      <dgm:t>
        <a:bodyPr/>
        <a:lstStyle/>
        <a:p>
          <a:endParaRPr lang="en-US"/>
        </a:p>
      </dgm:t>
    </dgm:pt>
    <dgm:pt modelId="{1743C4DA-78E7-4028-9B3C-60166BE68E06}">
      <dgm:prSet custT="1"/>
      <dgm:spPr/>
      <dgm:t>
        <a:bodyPr/>
        <a:lstStyle/>
        <a:p>
          <a:r>
            <a:rPr lang="en-US" sz="2000" dirty="0">
              <a:solidFill>
                <a:srgbClr val="59565A"/>
              </a:solidFill>
              <a:cs typeface="Times New Roman" panose="02020603050405020304" pitchFamily="18" charset="0"/>
            </a:rPr>
            <a:t>Teacher-made tests do not have known psychometric properties.</a:t>
          </a:r>
        </a:p>
      </dgm:t>
    </dgm:pt>
    <dgm:pt modelId="{265B825F-7677-4FAA-9DF3-160C372E6020}" type="parTrans" cxnId="{2F9D929E-97BE-40A9-80B8-91423BCE091D}">
      <dgm:prSet/>
      <dgm:spPr/>
      <dgm:t>
        <a:bodyPr/>
        <a:lstStyle/>
        <a:p>
          <a:endParaRPr lang="en-US"/>
        </a:p>
      </dgm:t>
    </dgm:pt>
    <dgm:pt modelId="{322AA5CB-F1A0-44AA-ABE9-6EB77831318C}" type="sibTrans" cxnId="{2F9D929E-97BE-40A9-80B8-91423BCE091D}">
      <dgm:prSet/>
      <dgm:spPr/>
      <dgm:t>
        <a:bodyPr/>
        <a:lstStyle/>
        <a:p>
          <a:endParaRPr lang="en-US"/>
        </a:p>
      </dgm:t>
    </dgm:pt>
    <dgm:pt modelId="{AA05787F-A713-4C8C-BDDF-1608A7B64BAC}">
      <dgm:prSet custT="1"/>
      <dgm:spPr/>
      <dgm:t>
        <a:bodyPr/>
        <a:lstStyle/>
        <a:p>
          <a:r>
            <a:rPr lang="en-US" sz="2000" dirty="0">
              <a:solidFill>
                <a:srgbClr val="59565A"/>
              </a:solidFill>
              <a:cs typeface="Times New Roman" panose="02020603050405020304" pitchFamily="18" charset="0"/>
            </a:rPr>
            <a:t>The empirical research on mastery monitoring tests warns against the overreliance or incautious use as progress indicators.</a:t>
          </a:r>
        </a:p>
      </dgm:t>
    </dgm:pt>
    <dgm:pt modelId="{51BF5425-57E6-49B2-ADFD-6FA41B859985}" type="parTrans" cxnId="{E0EE6F7D-60E8-4A85-B848-D2EB9B5F0ED9}">
      <dgm:prSet/>
      <dgm:spPr/>
      <dgm:t>
        <a:bodyPr/>
        <a:lstStyle/>
        <a:p>
          <a:endParaRPr lang="en-US"/>
        </a:p>
      </dgm:t>
    </dgm:pt>
    <dgm:pt modelId="{4DC015C4-F54E-44E1-8FFC-ADA9045F9BCD}" type="sibTrans" cxnId="{E0EE6F7D-60E8-4A85-B848-D2EB9B5F0ED9}">
      <dgm:prSet/>
      <dgm:spPr/>
      <dgm:t>
        <a:bodyPr/>
        <a:lstStyle/>
        <a:p>
          <a:endParaRPr lang="en-US"/>
        </a:p>
      </dgm:t>
    </dgm:pt>
    <dgm:pt modelId="{3F3687A1-75F4-4F18-99A1-780E8B31CB00}">
      <dgm:prSet custT="1"/>
      <dgm:spPr/>
      <dgm:t>
        <a:bodyPr/>
        <a:lstStyle/>
        <a:p>
          <a:r>
            <a:rPr lang="en-US" sz="2000" dirty="0">
              <a:solidFill>
                <a:srgbClr val="59565A"/>
              </a:solidFill>
              <a:cs typeface="Times New Roman" panose="02020603050405020304" pitchFamily="18" charset="0"/>
            </a:rPr>
            <a:t>Standardized mastery monitoring may have manuals that report psychometric data.</a:t>
          </a:r>
        </a:p>
      </dgm:t>
    </dgm:pt>
    <dgm:pt modelId="{15337C59-A807-4705-8686-7B04CC588883}" type="parTrans" cxnId="{33CCBB35-AE33-4EC7-8B25-7BE4A8AE7FC1}">
      <dgm:prSet/>
      <dgm:spPr/>
      <dgm:t>
        <a:bodyPr/>
        <a:lstStyle/>
        <a:p>
          <a:endParaRPr lang="en-US"/>
        </a:p>
      </dgm:t>
    </dgm:pt>
    <dgm:pt modelId="{F14C6220-5DC4-4D33-BF02-17C676EA2E34}" type="sibTrans" cxnId="{33CCBB35-AE33-4EC7-8B25-7BE4A8AE7FC1}">
      <dgm:prSet/>
      <dgm:spPr/>
      <dgm:t>
        <a:bodyPr/>
        <a:lstStyle/>
        <a:p>
          <a:endParaRPr lang="en-US"/>
        </a:p>
      </dgm:t>
    </dgm:pt>
    <dgm:pt modelId="{EA012C08-47A8-4808-8626-2A3B27377855}">
      <dgm:prSet custT="1"/>
      <dgm:spPr/>
      <dgm: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solidFill>
                <a:srgbClr val="59565A"/>
              </a:solidFill>
              <a:latin typeface="Calibri"/>
              <a:ea typeface="+mn-ea"/>
              <a:cs typeface="Times New Roman" panose="02020603050405020304" pitchFamily="18" charset="0"/>
            </a:rPr>
            <a:t>These tests received negligible critical examination.</a:t>
          </a:r>
        </a:p>
      </dgm:t>
    </dgm:pt>
    <dgm:pt modelId="{385FA1F9-43CB-4298-A280-14DDD9A4CFCF}" type="parTrans" cxnId="{22188DC1-A2A8-4F78-A06B-7DC5444DC9F8}">
      <dgm:prSet/>
      <dgm:spPr/>
      <dgm:t>
        <a:bodyPr/>
        <a:lstStyle/>
        <a:p>
          <a:endParaRPr lang="en-US"/>
        </a:p>
      </dgm:t>
    </dgm:pt>
    <dgm:pt modelId="{B0684F62-51EB-4896-9055-649D0E37E36A}" type="sibTrans" cxnId="{22188DC1-A2A8-4F78-A06B-7DC5444DC9F8}">
      <dgm:prSet/>
      <dgm:spPr/>
      <dgm:t>
        <a:bodyPr/>
        <a:lstStyle/>
        <a:p>
          <a:endParaRPr lang="en-US"/>
        </a:p>
      </dgm:t>
    </dgm:pt>
    <dgm:pt modelId="{E136586F-58E3-4429-A4B6-4FE58322768A}" type="pres">
      <dgm:prSet presAssocID="{55995E79-94B0-4B44-A265-6E51D9C7CE29}" presName="linear" presStyleCnt="0">
        <dgm:presLayoutVars>
          <dgm:dir/>
          <dgm:animLvl val="lvl"/>
          <dgm:resizeHandles val="exact"/>
        </dgm:presLayoutVars>
      </dgm:prSet>
      <dgm:spPr/>
    </dgm:pt>
    <dgm:pt modelId="{FDB01BD2-340C-422A-B6C7-DE65EAE97FF2}" type="pres">
      <dgm:prSet presAssocID="{CF34569A-008A-4A8A-85A3-D7D061A47BE8}" presName="parentLin" presStyleCnt="0"/>
      <dgm:spPr/>
    </dgm:pt>
    <dgm:pt modelId="{E7AC6D81-6762-4661-A65F-C2091F8B4F6A}" type="pres">
      <dgm:prSet presAssocID="{CF34569A-008A-4A8A-85A3-D7D061A47BE8}" presName="parentLeftMargin" presStyleLbl="node1" presStyleIdx="0" presStyleCnt="2"/>
      <dgm:spPr/>
    </dgm:pt>
    <dgm:pt modelId="{57F64D25-FCED-416B-B893-E0E259AB0009}" type="pres">
      <dgm:prSet presAssocID="{CF34569A-008A-4A8A-85A3-D7D061A47BE8}" presName="parentText" presStyleLbl="node1" presStyleIdx="0" presStyleCnt="2">
        <dgm:presLayoutVars>
          <dgm:chMax val="0"/>
          <dgm:bulletEnabled val="1"/>
        </dgm:presLayoutVars>
      </dgm:prSet>
      <dgm:spPr/>
    </dgm:pt>
    <dgm:pt modelId="{8C4AF04F-DDFA-4CD7-AC1C-77A0EEEF29CB}" type="pres">
      <dgm:prSet presAssocID="{CF34569A-008A-4A8A-85A3-D7D061A47BE8}" presName="negativeSpace" presStyleCnt="0"/>
      <dgm:spPr/>
    </dgm:pt>
    <dgm:pt modelId="{B8CD4CD8-6238-4CB0-9469-1EF245CF7C7A}" type="pres">
      <dgm:prSet presAssocID="{CF34569A-008A-4A8A-85A3-D7D061A47BE8}" presName="childText" presStyleLbl="conFgAcc1" presStyleIdx="0" presStyleCnt="2">
        <dgm:presLayoutVars>
          <dgm:bulletEnabled val="1"/>
        </dgm:presLayoutVars>
      </dgm:prSet>
      <dgm:spPr/>
    </dgm:pt>
    <dgm:pt modelId="{44FE18E8-C6DA-4FB2-96A3-DF79C66B751F}" type="pres">
      <dgm:prSet presAssocID="{EF375892-5772-4038-8A1B-BA7F8D60BC6C}" presName="spaceBetweenRectangles" presStyleCnt="0"/>
      <dgm:spPr/>
    </dgm:pt>
    <dgm:pt modelId="{D2DA39F7-A3E6-4B3D-9A33-3088215172C7}" type="pres">
      <dgm:prSet presAssocID="{8E071993-46D5-4E9B-83C9-40505718FBDD}" presName="parentLin" presStyleCnt="0"/>
      <dgm:spPr/>
    </dgm:pt>
    <dgm:pt modelId="{BF1C7211-6EF7-4B1D-ADB5-C6170B5871D0}" type="pres">
      <dgm:prSet presAssocID="{8E071993-46D5-4E9B-83C9-40505718FBDD}" presName="parentLeftMargin" presStyleLbl="node1" presStyleIdx="0" presStyleCnt="2"/>
      <dgm:spPr/>
    </dgm:pt>
    <dgm:pt modelId="{3C562C9D-19CC-4DC0-AB20-258D6C2487FA}" type="pres">
      <dgm:prSet presAssocID="{8E071993-46D5-4E9B-83C9-40505718FBDD}" presName="parentText" presStyleLbl="node1" presStyleIdx="1" presStyleCnt="2">
        <dgm:presLayoutVars>
          <dgm:chMax val="0"/>
          <dgm:bulletEnabled val="1"/>
        </dgm:presLayoutVars>
      </dgm:prSet>
      <dgm:spPr/>
    </dgm:pt>
    <dgm:pt modelId="{D2C89D48-4983-40FE-99A6-FD8FCCDD6442}" type="pres">
      <dgm:prSet presAssocID="{8E071993-46D5-4E9B-83C9-40505718FBDD}" presName="negativeSpace" presStyleCnt="0"/>
      <dgm:spPr/>
    </dgm:pt>
    <dgm:pt modelId="{A53632A9-F862-4D67-A2F7-AA70A6A5E76E}" type="pres">
      <dgm:prSet presAssocID="{8E071993-46D5-4E9B-83C9-40505718FBDD}" presName="childText" presStyleLbl="conFgAcc1" presStyleIdx="1" presStyleCnt="2">
        <dgm:presLayoutVars>
          <dgm:bulletEnabled val="1"/>
        </dgm:presLayoutVars>
      </dgm:prSet>
      <dgm:spPr/>
    </dgm:pt>
  </dgm:ptLst>
  <dgm:cxnLst>
    <dgm:cxn modelId="{7311F320-FB96-4CE1-98EF-C13EAC914420}" type="presOf" srcId="{1743C4DA-78E7-4028-9B3C-60166BE68E06}" destId="{B8CD4CD8-6238-4CB0-9469-1EF245CF7C7A}" srcOrd="0" destOrd="2" presId="urn:microsoft.com/office/officeart/2005/8/layout/list1"/>
    <dgm:cxn modelId="{8CD7742B-6462-474E-BE83-12A379855D74}" type="presOf" srcId="{9FA4112C-1300-4D35-893E-940711C8A12C}" destId="{B8CD4CD8-6238-4CB0-9469-1EF245CF7C7A}" srcOrd="0" destOrd="0" presId="urn:microsoft.com/office/officeart/2005/8/layout/list1"/>
    <dgm:cxn modelId="{EFEE1230-195B-456C-967A-2E646B0ECF5E}" type="presOf" srcId="{3F3687A1-75F4-4F18-99A1-780E8B31CB00}" destId="{B8CD4CD8-6238-4CB0-9469-1EF245CF7C7A}" srcOrd="0" destOrd="1" presId="urn:microsoft.com/office/officeart/2005/8/layout/list1"/>
    <dgm:cxn modelId="{33CCBB35-AE33-4EC7-8B25-7BE4A8AE7FC1}" srcId="{CF34569A-008A-4A8A-85A3-D7D061A47BE8}" destId="{3F3687A1-75F4-4F18-99A1-780E8B31CB00}" srcOrd="1" destOrd="0" parTransId="{15337C59-A807-4705-8686-7B04CC588883}" sibTransId="{F14C6220-5DC4-4D33-BF02-17C676EA2E34}"/>
    <dgm:cxn modelId="{1007285D-626A-4040-BC2E-3FAF14E23F2E}" type="presOf" srcId="{55995E79-94B0-4B44-A265-6E51D9C7CE29}" destId="{E136586F-58E3-4429-A4B6-4FE58322768A}" srcOrd="0" destOrd="0" presId="urn:microsoft.com/office/officeart/2005/8/layout/list1"/>
    <dgm:cxn modelId="{87736642-23E3-4BCD-9FD8-6FA1351F198D}" type="presOf" srcId="{EA012C08-47A8-4808-8626-2A3B27377855}" destId="{A53632A9-F862-4D67-A2F7-AA70A6A5E76E}" srcOrd="0" destOrd="1" presId="urn:microsoft.com/office/officeart/2005/8/layout/list1"/>
    <dgm:cxn modelId="{E0EE6F7D-60E8-4A85-B848-D2EB9B5F0ED9}" srcId="{CF34569A-008A-4A8A-85A3-D7D061A47BE8}" destId="{AA05787F-A713-4C8C-BDDF-1608A7B64BAC}" srcOrd="3" destOrd="0" parTransId="{51BF5425-57E6-49B2-ADFD-6FA41B859985}" sibTransId="{4DC015C4-F54E-44E1-8FFC-ADA9045F9BCD}"/>
    <dgm:cxn modelId="{27BF029A-8C18-480D-A4C3-071113AE21DA}" type="presOf" srcId="{B55FD0DF-896D-40FB-A902-5FB286ECC549}" destId="{A53632A9-F862-4D67-A2F7-AA70A6A5E76E}" srcOrd="0" destOrd="0" presId="urn:microsoft.com/office/officeart/2005/8/layout/list1"/>
    <dgm:cxn modelId="{2F9D929E-97BE-40A9-80B8-91423BCE091D}" srcId="{CF34569A-008A-4A8A-85A3-D7D061A47BE8}" destId="{1743C4DA-78E7-4028-9B3C-60166BE68E06}" srcOrd="2" destOrd="0" parTransId="{265B825F-7677-4FAA-9DF3-160C372E6020}" sibTransId="{322AA5CB-F1A0-44AA-ABE9-6EB77831318C}"/>
    <dgm:cxn modelId="{66D1B7AA-B149-4270-A94A-85918E6F2FC0}" type="presOf" srcId="{CF34569A-008A-4A8A-85A3-D7D061A47BE8}" destId="{57F64D25-FCED-416B-B893-E0E259AB0009}" srcOrd="1" destOrd="0" presId="urn:microsoft.com/office/officeart/2005/8/layout/list1"/>
    <dgm:cxn modelId="{05C654C0-C3B6-49B4-9201-26A0117EF840}" srcId="{8E071993-46D5-4E9B-83C9-40505718FBDD}" destId="{B55FD0DF-896D-40FB-A902-5FB286ECC549}" srcOrd="0" destOrd="0" parTransId="{96E2D9C9-ED29-4254-9B0A-12D46CC80A19}" sibTransId="{EA587EAA-047E-49D0-B5E0-D9AAB833C2B9}"/>
    <dgm:cxn modelId="{22188DC1-A2A8-4F78-A06B-7DC5444DC9F8}" srcId="{8E071993-46D5-4E9B-83C9-40505718FBDD}" destId="{EA012C08-47A8-4808-8626-2A3B27377855}" srcOrd="1" destOrd="0" parTransId="{385FA1F9-43CB-4298-A280-14DDD9A4CFCF}" sibTransId="{B0684F62-51EB-4896-9055-649D0E37E36A}"/>
    <dgm:cxn modelId="{5A799ACD-04A2-40F2-BAC7-9796D03C0BDE}" type="presOf" srcId="{8E071993-46D5-4E9B-83C9-40505718FBDD}" destId="{3C562C9D-19CC-4DC0-AB20-258D6C2487FA}" srcOrd="1" destOrd="0" presId="urn:microsoft.com/office/officeart/2005/8/layout/list1"/>
    <dgm:cxn modelId="{FC2C71CF-A39C-44FB-9C5A-2A9DA7A550A2}" srcId="{CF34569A-008A-4A8A-85A3-D7D061A47BE8}" destId="{9FA4112C-1300-4D35-893E-940711C8A12C}" srcOrd="0" destOrd="0" parTransId="{3C3F96C7-AD4D-4F6C-951B-0B1AD4E026B3}" sibTransId="{1B0CEB20-ECA2-41C5-9AE2-C6A3421289EB}"/>
    <dgm:cxn modelId="{83D8CBDA-CB72-4A02-A476-4AAE7D51C858}" srcId="{55995E79-94B0-4B44-A265-6E51D9C7CE29}" destId="{CF34569A-008A-4A8A-85A3-D7D061A47BE8}" srcOrd="0" destOrd="0" parTransId="{D71BF66B-A02A-489E-894C-395DBA29F474}" sibTransId="{EF375892-5772-4038-8A1B-BA7F8D60BC6C}"/>
    <dgm:cxn modelId="{37CECEED-0749-4233-B67B-25851CA6F390}" type="presOf" srcId="{CF34569A-008A-4A8A-85A3-D7D061A47BE8}" destId="{E7AC6D81-6762-4661-A65F-C2091F8B4F6A}" srcOrd="0" destOrd="0" presId="urn:microsoft.com/office/officeart/2005/8/layout/list1"/>
    <dgm:cxn modelId="{66BB1CF6-ADB6-4C2F-8678-FE14C9B1DE0F}" type="presOf" srcId="{8E071993-46D5-4E9B-83C9-40505718FBDD}" destId="{BF1C7211-6EF7-4B1D-ADB5-C6170B5871D0}" srcOrd="0" destOrd="0" presId="urn:microsoft.com/office/officeart/2005/8/layout/list1"/>
    <dgm:cxn modelId="{5B0554F6-18B2-4D8E-B2FC-8AF8677CCB78}" srcId="{55995E79-94B0-4B44-A265-6E51D9C7CE29}" destId="{8E071993-46D5-4E9B-83C9-40505718FBDD}" srcOrd="1" destOrd="0" parTransId="{FD62A1F0-37DC-4613-915A-6C15B1B28F7F}" sibTransId="{45CD2669-7F5C-409D-A006-88FF618A90AC}"/>
    <dgm:cxn modelId="{65D718FC-B5AB-4DDF-B3A9-8B1A212A50A1}" type="presOf" srcId="{AA05787F-A713-4C8C-BDDF-1608A7B64BAC}" destId="{B8CD4CD8-6238-4CB0-9469-1EF245CF7C7A}" srcOrd="0" destOrd="3" presId="urn:microsoft.com/office/officeart/2005/8/layout/list1"/>
    <dgm:cxn modelId="{DC73316B-4D17-4374-A62E-ABF40D0341EB}" type="presParOf" srcId="{E136586F-58E3-4429-A4B6-4FE58322768A}" destId="{FDB01BD2-340C-422A-B6C7-DE65EAE97FF2}" srcOrd="0" destOrd="0" presId="urn:microsoft.com/office/officeart/2005/8/layout/list1"/>
    <dgm:cxn modelId="{2B9ABC8B-32B5-4C86-AD07-E77C78E627B0}" type="presParOf" srcId="{FDB01BD2-340C-422A-B6C7-DE65EAE97FF2}" destId="{E7AC6D81-6762-4661-A65F-C2091F8B4F6A}" srcOrd="0" destOrd="0" presId="urn:microsoft.com/office/officeart/2005/8/layout/list1"/>
    <dgm:cxn modelId="{4D234271-54F9-4F4A-AB8E-7C9A687868EE}" type="presParOf" srcId="{FDB01BD2-340C-422A-B6C7-DE65EAE97FF2}" destId="{57F64D25-FCED-416B-B893-E0E259AB0009}" srcOrd="1" destOrd="0" presId="urn:microsoft.com/office/officeart/2005/8/layout/list1"/>
    <dgm:cxn modelId="{19E1CAE7-8F16-4869-9E75-F8A029609269}" type="presParOf" srcId="{E136586F-58E3-4429-A4B6-4FE58322768A}" destId="{8C4AF04F-DDFA-4CD7-AC1C-77A0EEEF29CB}" srcOrd="1" destOrd="0" presId="urn:microsoft.com/office/officeart/2005/8/layout/list1"/>
    <dgm:cxn modelId="{EA08C3BB-39AB-47F8-8CA1-4958566633E9}" type="presParOf" srcId="{E136586F-58E3-4429-A4B6-4FE58322768A}" destId="{B8CD4CD8-6238-4CB0-9469-1EF245CF7C7A}" srcOrd="2" destOrd="0" presId="urn:microsoft.com/office/officeart/2005/8/layout/list1"/>
    <dgm:cxn modelId="{8BA8EB2E-FD1F-420D-8547-27AEE1B7FE62}" type="presParOf" srcId="{E136586F-58E3-4429-A4B6-4FE58322768A}" destId="{44FE18E8-C6DA-4FB2-96A3-DF79C66B751F}" srcOrd="3" destOrd="0" presId="urn:microsoft.com/office/officeart/2005/8/layout/list1"/>
    <dgm:cxn modelId="{EB9BA6CC-11F1-430F-BA0E-85B65B646B35}" type="presParOf" srcId="{E136586F-58E3-4429-A4B6-4FE58322768A}" destId="{D2DA39F7-A3E6-4B3D-9A33-3088215172C7}" srcOrd="4" destOrd="0" presId="urn:microsoft.com/office/officeart/2005/8/layout/list1"/>
    <dgm:cxn modelId="{3757644B-F11F-446E-A630-1796721B5717}" type="presParOf" srcId="{D2DA39F7-A3E6-4B3D-9A33-3088215172C7}" destId="{BF1C7211-6EF7-4B1D-ADB5-C6170B5871D0}" srcOrd="0" destOrd="0" presId="urn:microsoft.com/office/officeart/2005/8/layout/list1"/>
    <dgm:cxn modelId="{87D18DA6-2213-4C14-AA4F-4D5A1C73B3AE}" type="presParOf" srcId="{D2DA39F7-A3E6-4B3D-9A33-3088215172C7}" destId="{3C562C9D-19CC-4DC0-AB20-258D6C2487FA}" srcOrd="1" destOrd="0" presId="urn:microsoft.com/office/officeart/2005/8/layout/list1"/>
    <dgm:cxn modelId="{12FD5DF6-4B6A-4DE5-A1D4-415E1A80C4EF}" type="presParOf" srcId="{E136586F-58E3-4429-A4B6-4FE58322768A}" destId="{D2C89D48-4983-40FE-99A6-FD8FCCDD6442}" srcOrd="5" destOrd="0" presId="urn:microsoft.com/office/officeart/2005/8/layout/list1"/>
    <dgm:cxn modelId="{82AD9A48-D437-4A38-B143-8E34A12960E6}" type="presParOf" srcId="{E136586F-58E3-4429-A4B6-4FE58322768A}" destId="{A53632A9-F862-4D67-A2F7-AA70A6A5E76E}" srcOrd="6" destOrd="0" presId="urn:microsoft.com/office/officeart/2005/8/layout/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995E79-94B0-4B44-A265-6E51D9C7CE2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F34569A-008A-4A8A-85A3-D7D061A47BE8}">
      <dgm:prSet phldrT="[Text]" custT="1"/>
      <dgm:spPr/>
      <dgm:t>
        <a:bodyPr/>
        <a:lstStyle/>
        <a:p>
          <a:r>
            <a:rPr lang="en-US" sz="2000"/>
            <a:t>Professional Recommendations</a:t>
          </a:r>
        </a:p>
      </dgm:t>
    </dgm:pt>
    <dgm:pt modelId="{D71BF66B-A02A-489E-894C-395DBA29F474}" type="parTrans" cxnId="{83D8CBDA-CB72-4A02-A476-4AAE7D51C858}">
      <dgm:prSet/>
      <dgm:spPr/>
      <dgm:t>
        <a:bodyPr/>
        <a:lstStyle/>
        <a:p>
          <a:endParaRPr lang="en-US"/>
        </a:p>
      </dgm:t>
    </dgm:pt>
    <dgm:pt modelId="{EF375892-5772-4038-8A1B-BA7F8D60BC6C}" type="sibTrans" cxnId="{83D8CBDA-CB72-4A02-A476-4AAE7D51C858}">
      <dgm:prSet/>
      <dgm:spPr/>
      <dgm:t>
        <a:bodyPr/>
        <a:lstStyle/>
        <a:p>
          <a:endParaRPr lang="en-US"/>
        </a:p>
      </dgm:t>
    </dgm:pt>
    <dgm:pt modelId="{8E071993-46D5-4E9B-83C9-40505718FBDD}">
      <dgm:prSet phldrT="[Text]" custT="1"/>
      <dgm:spPr>
        <a:solidFill>
          <a:schemeClr val="accent3"/>
        </a:solidFill>
        <a:ln>
          <a:solidFill>
            <a:schemeClr val="accent3"/>
          </a:solidFill>
        </a:ln>
      </dgm:spPr>
      <dgm:t>
        <a:bodyPr/>
        <a:lstStyle/>
        <a:p>
          <a:r>
            <a:rPr lang="en-US" sz="2000"/>
            <a:t>Judicial Rulings</a:t>
          </a:r>
        </a:p>
      </dgm:t>
    </dgm:pt>
    <dgm:pt modelId="{FD62A1F0-37DC-4613-915A-6C15B1B28F7F}" type="parTrans" cxnId="{5B0554F6-18B2-4D8E-B2FC-8AF8677CCB78}">
      <dgm:prSet/>
      <dgm:spPr/>
      <dgm:t>
        <a:bodyPr/>
        <a:lstStyle/>
        <a:p>
          <a:endParaRPr lang="en-US"/>
        </a:p>
      </dgm:t>
    </dgm:pt>
    <dgm:pt modelId="{45CD2669-7F5C-409D-A006-88FF618A90AC}" type="sibTrans" cxnId="{5B0554F6-18B2-4D8E-B2FC-8AF8677CCB78}">
      <dgm:prSet/>
      <dgm:spPr/>
      <dgm:t>
        <a:bodyPr/>
        <a:lstStyle/>
        <a:p>
          <a:endParaRPr lang="en-US"/>
        </a:p>
      </dgm:t>
    </dgm:pt>
    <dgm:pt modelId="{B55FD0DF-896D-40FB-A902-5FB286ECC549}">
      <dgm:prSet phldrT="[Text]" custT="1"/>
      <dgm:spPr>
        <a:ln>
          <a:solidFill>
            <a:schemeClr val="accent3"/>
          </a:solidFill>
        </a:ln>
      </dgm:spPr>
      <dgm: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a:solidFill>
                <a:srgbClr val="59565A"/>
              </a:solidFill>
              <a:latin typeface="Calibri"/>
              <a:ea typeface="+mn-ea"/>
              <a:cs typeface="Times New Roman"/>
            </a:rPr>
            <a:t>The court rulings specifically identified progress reports almost as frequently as standardized tests but less than expected in light of the statutory IEP requirement.</a:t>
          </a:r>
        </a:p>
      </dgm:t>
    </dgm:pt>
    <dgm:pt modelId="{96E2D9C9-ED29-4254-9B0A-12D46CC80A19}" type="parTrans" cxnId="{05C654C0-C3B6-49B4-9201-26A0117EF840}">
      <dgm:prSet/>
      <dgm:spPr/>
      <dgm:t>
        <a:bodyPr/>
        <a:lstStyle/>
        <a:p>
          <a:endParaRPr lang="en-US"/>
        </a:p>
      </dgm:t>
    </dgm:pt>
    <dgm:pt modelId="{EA587EAA-047E-49D0-B5E0-D9AAB833C2B9}" type="sibTrans" cxnId="{05C654C0-C3B6-49B4-9201-26A0117EF840}">
      <dgm:prSet/>
      <dgm:spPr/>
      <dgm:t>
        <a:bodyPr/>
        <a:lstStyle/>
        <a:p>
          <a:endParaRPr lang="en-US"/>
        </a:p>
      </dgm:t>
    </dgm:pt>
    <dgm:pt modelId="{9FA4112C-1300-4D35-893E-940711C8A12C}">
      <dgm:prSet custT="1"/>
      <dgm:spPr/>
      <dgm:t>
        <a:bodyPr/>
        <a:lstStyle/>
        <a:p>
          <a:r>
            <a:rPr lang="en-US" sz="2000">
              <a:solidFill>
                <a:srgbClr val="59565A"/>
              </a:solidFill>
              <a:cs typeface="Times New Roman"/>
            </a:rPr>
            <a:t>Progress reports should</a:t>
          </a:r>
        </a:p>
      </dgm:t>
    </dgm:pt>
    <dgm:pt modelId="{3C3F96C7-AD4D-4F6C-951B-0B1AD4E026B3}" type="parTrans" cxnId="{FC2C71CF-A39C-44FB-9C5A-2A9DA7A550A2}">
      <dgm:prSet/>
      <dgm:spPr/>
      <dgm:t>
        <a:bodyPr/>
        <a:lstStyle/>
        <a:p>
          <a:endParaRPr lang="en-US"/>
        </a:p>
      </dgm:t>
    </dgm:pt>
    <dgm:pt modelId="{1B0CEB20-ECA2-41C5-9AE2-C6A3421289EB}" type="sibTrans" cxnId="{FC2C71CF-A39C-44FB-9C5A-2A9DA7A550A2}">
      <dgm:prSet/>
      <dgm:spPr/>
      <dgm:t>
        <a:bodyPr/>
        <a:lstStyle/>
        <a:p>
          <a:endParaRPr lang="en-US"/>
        </a:p>
      </dgm:t>
    </dgm:pt>
    <dgm:pt modelId="{55E9B368-5825-4E0F-8C95-CA5BCC95AB02}">
      <dgm:prSet custT="1"/>
      <dgm:spPr/>
      <dgm:t>
        <a:bodyPr/>
        <a:lstStyle/>
        <a:p>
          <a:r>
            <a:rPr lang="en-US" sz="2000">
              <a:solidFill>
                <a:srgbClr val="59565A"/>
              </a:solidFill>
              <a:cs typeface="Times New Roman"/>
            </a:rPr>
            <a:t>A key qualifier for progress reports is high frequency.</a:t>
          </a:r>
        </a:p>
      </dgm:t>
    </dgm:pt>
    <dgm:pt modelId="{92DCB457-BBEC-4B0F-B690-D994497B2AD5}" type="parTrans" cxnId="{A6BC025D-80C6-4B0A-9192-7AB897E78D48}">
      <dgm:prSet/>
      <dgm:spPr/>
      <dgm:t>
        <a:bodyPr/>
        <a:lstStyle/>
        <a:p>
          <a:endParaRPr lang="en-US"/>
        </a:p>
      </dgm:t>
    </dgm:pt>
    <dgm:pt modelId="{9B53E97B-BB7C-4633-84B1-A0A927A283AA}" type="sibTrans" cxnId="{A6BC025D-80C6-4B0A-9192-7AB897E78D48}">
      <dgm:prSet/>
      <dgm:spPr/>
      <dgm:t>
        <a:bodyPr/>
        <a:lstStyle/>
        <a:p>
          <a:endParaRPr lang="en-US"/>
        </a:p>
      </dgm:t>
    </dgm:pt>
    <dgm:pt modelId="{DB971D18-DBC8-4F39-B6C6-0F517724ADFB}">
      <dgm:prSet custT="1"/>
      <dgm:spPr/>
      <dgm:t>
        <a:bodyPr/>
        <a:lstStyle/>
        <a:p>
          <a:r>
            <a:rPr lang="en-US" sz="2000">
              <a:solidFill>
                <a:srgbClr val="59565A"/>
              </a:solidFill>
              <a:cs typeface="Times New Roman" panose="02020603050405020304" pitchFamily="18" charset="0"/>
            </a:rPr>
            <a:t>Include in the IEP, with systematic implementation, analysis, and reporting.</a:t>
          </a:r>
        </a:p>
      </dgm:t>
    </dgm:pt>
    <dgm:pt modelId="{2DD568E1-D39B-4DFD-912A-8B4012F54BEA}" type="parTrans" cxnId="{A660AF98-9AD8-4C3F-95FE-F7B52B37007C}">
      <dgm:prSet/>
      <dgm:spPr/>
      <dgm:t>
        <a:bodyPr/>
        <a:lstStyle/>
        <a:p>
          <a:endParaRPr lang="en-US"/>
        </a:p>
      </dgm:t>
    </dgm:pt>
    <dgm:pt modelId="{8D13671A-40ED-40E9-886B-0372BC3EF1B8}" type="sibTrans" cxnId="{A660AF98-9AD8-4C3F-95FE-F7B52B37007C}">
      <dgm:prSet/>
      <dgm:spPr/>
      <dgm:t>
        <a:bodyPr/>
        <a:lstStyle/>
        <a:p>
          <a:endParaRPr lang="en-US"/>
        </a:p>
      </dgm:t>
    </dgm:pt>
    <dgm:pt modelId="{6880B1EB-D0B8-4E17-A0EC-E5311DC0B574}">
      <dgm:prSet custT="1"/>
      <dgm:spPr>
        <a:ln>
          <a:solidFill>
            <a:schemeClr val="accent3"/>
          </a:solidFill>
        </a:ln>
      </dgm:spPr>
      <dgm: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a:solidFill>
                <a:srgbClr val="59565A"/>
              </a:solidFill>
              <a:latin typeface="Calibri"/>
              <a:ea typeface="+mn-ea"/>
              <a:cs typeface="Times New Roman" panose="02020603050405020304" pitchFamily="18" charset="0"/>
            </a:rPr>
            <a:t>This difference may be attributable to the limited scope and specificity of this requirement.</a:t>
          </a:r>
        </a:p>
      </dgm:t>
    </dgm:pt>
    <dgm:pt modelId="{00DC974E-8FDE-4726-86F5-65D8439D6CF6}" type="parTrans" cxnId="{7CC2E1CD-A8D4-4E13-A538-663C4C22D052}">
      <dgm:prSet/>
      <dgm:spPr/>
      <dgm:t>
        <a:bodyPr/>
        <a:lstStyle/>
        <a:p>
          <a:endParaRPr lang="en-US"/>
        </a:p>
      </dgm:t>
    </dgm:pt>
    <dgm:pt modelId="{82138E1C-0004-4AF9-8769-BE301C2BF976}" type="sibTrans" cxnId="{7CC2E1CD-A8D4-4E13-A538-663C4C22D052}">
      <dgm:prSet/>
      <dgm:spPr/>
      <dgm:t>
        <a:bodyPr/>
        <a:lstStyle/>
        <a:p>
          <a:endParaRPr lang="en-US"/>
        </a:p>
      </dgm:t>
    </dgm:pt>
    <dgm:pt modelId="{BCB29A95-9CC5-4234-8729-3300D43BE769}">
      <dgm:prSet custT="1"/>
      <dgm:spPr/>
      <dgm:t>
        <a:bodyPr/>
        <a:lstStyle/>
        <a:p>
          <a:r>
            <a:rPr lang="en-US" sz="2000">
              <a:solidFill>
                <a:srgbClr val="59565A"/>
              </a:solidFill>
              <a:cs typeface="Times New Roman" panose="02020603050405020304" pitchFamily="18" charset="0"/>
            </a:rPr>
            <a:t>provide data specific to the IEP goals, </a:t>
          </a:r>
        </a:p>
      </dgm:t>
    </dgm:pt>
    <dgm:pt modelId="{277A3754-248E-403E-91C1-B9EEAE1DA311}" type="parTrans" cxnId="{83883075-27B0-4DA8-8771-B236D70F2FB7}">
      <dgm:prSet/>
      <dgm:spPr/>
      <dgm:t>
        <a:bodyPr/>
        <a:lstStyle/>
        <a:p>
          <a:endParaRPr lang="en-US"/>
        </a:p>
      </dgm:t>
    </dgm:pt>
    <dgm:pt modelId="{6CAF22B2-4948-43CD-8811-543C12518889}" type="sibTrans" cxnId="{83883075-27B0-4DA8-8771-B236D70F2FB7}">
      <dgm:prSet/>
      <dgm:spPr/>
      <dgm:t>
        <a:bodyPr/>
        <a:lstStyle/>
        <a:p>
          <a:endParaRPr lang="en-US"/>
        </a:p>
      </dgm:t>
    </dgm:pt>
    <dgm:pt modelId="{6AD2098F-E5A5-4BD6-B2C6-6F81E5A8F8E5}">
      <dgm:prSet custT="1"/>
      <dgm:spPr/>
      <dgm:t>
        <a:bodyPr/>
        <a:lstStyle/>
        <a:p>
          <a:r>
            <a:rPr lang="en-US" sz="2000">
              <a:solidFill>
                <a:srgbClr val="59565A"/>
              </a:solidFill>
              <a:cs typeface="Times New Roman" panose="02020603050405020304" pitchFamily="18" charset="0"/>
            </a:rPr>
            <a:t>explain the data clearly for the service providers and parents, and</a:t>
          </a:r>
        </a:p>
      </dgm:t>
    </dgm:pt>
    <dgm:pt modelId="{5FE97318-3D48-499A-91AD-AC329B5DF9C0}" type="parTrans" cxnId="{00661C86-7BBD-46C7-B34A-C21B514A091E}">
      <dgm:prSet/>
      <dgm:spPr/>
      <dgm:t>
        <a:bodyPr/>
        <a:lstStyle/>
        <a:p>
          <a:endParaRPr lang="en-US"/>
        </a:p>
      </dgm:t>
    </dgm:pt>
    <dgm:pt modelId="{CEC9C9DB-7792-4DEA-B8CB-8A00B0D3ABBE}" type="sibTrans" cxnId="{00661C86-7BBD-46C7-B34A-C21B514A091E}">
      <dgm:prSet/>
      <dgm:spPr/>
      <dgm:t>
        <a:bodyPr/>
        <a:lstStyle/>
        <a:p>
          <a:endParaRPr lang="en-US"/>
        </a:p>
      </dgm:t>
    </dgm:pt>
    <dgm:pt modelId="{CE53E2E0-B3FF-41B3-90CE-802BB916F08F}">
      <dgm:prSet custT="1"/>
      <dgm:spPr/>
      <dgm:t>
        <a:bodyPr/>
        <a:lstStyle/>
        <a:p>
          <a:pPr rtl="0"/>
          <a:r>
            <a:rPr lang="en-US" sz="2000">
              <a:solidFill>
                <a:srgbClr val="59565A"/>
              </a:solidFill>
              <a:cs typeface="Times New Roman"/>
            </a:rPr>
            <a:t>predict whether a student will meet his or her goals.</a:t>
          </a:r>
        </a:p>
      </dgm:t>
    </dgm:pt>
    <dgm:pt modelId="{835125AE-D4E5-40FA-B9ED-00F2ACA7E725}" type="parTrans" cxnId="{2A6AF4E1-7E58-4883-A3B5-45148319345E}">
      <dgm:prSet/>
      <dgm:spPr/>
      <dgm:t>
        <a:bodyPr/>
        <a:lstStyle/>
        <a:p>
          <a:endParaRPr lang="en-US"/>
        </a:p>
      </dgm:t>
    </dgm:pt>
    <dgm:pt modelId="{93E25724-B846-46EC-870E-790CFF3695B8}" type="sibTrans" cxnId="{2A6AF4E1-7E58-4883-A3B5-45148319345E}">
      <dgm:prSet/>
      <dgm:spPr/>
      <dgm:t>
        <a:bodyPr/>
        <a:lstStyle/>
        <a:p>
          <a:endParaRPr lang="en-US"/>
        </a:p>
      </dgm:t>
    </dgm:pt>
    <dgm:pt modelId="{E136586F-58E3-4429-A4B6-4FE58322768A}" type="pres">
      <dgm:prSet presAssocID="{55995E79-94B0-4B44-A265-6E51D9C7CE29}" presName="linear" presStyleCnt="0">
        <dgm:presLayoutVars>
          <dgm:dir/>
          <dgm:animLvl val="lvl"/>
          <dgm:resizeHandles val="exact"/>
        </dgm:presLayoutVars>
      </dgm:prSet>
      <dgm:spPr/>
    </dgm:pt>
    <dgm:pt modelId="{FDB01BD2-340C-422A-B6C7-DE65EAE97FF2}" type="pres">
      <dgm:prSet presAssocID="{CF34569A-008A-4A8A-85A3-D7D061A47BE8}" presName="parentLin" presStyleCnt="0"/>
      <dgm:spPr/>
    </dgm:pt>
    <dgm:pt modelId="{E7AC6D81-6762-4661-A65F-C2091F8B4F6A}" type="pres">
      <dgm:prSet presAssocID="{CF34569A-008A-4A8A-85A3-D7D061A47BE8}" presName="parentLeftMargin" presStyleLbl="node1" presStyleIdx="0" presStyleCnt="2"/>
      <dgm:spPr/>
    </dgm:pt>
    <dgm:pt modelId="{57F64D25-FCED-416B-B893-E0E259AB0009}" type="pres">
      <dgm:prSet presAssocID="{CF34569A-008A-4A8A-85A3-D7D061A47BE8}" presName="parentText" presStyleLbl="node1" presStyleIdx="0" presStyleCnt="2">
        <dgm:presLayoutVars>
          <dgm:chMax val="0"/>
          <dgm:bulletEnabled val="1"/>
        </dgm:presLayoutVars>
      </dgm:prSet>
      <dgm:spPr/>
    </dgm:pt>
    <dgm:pt modelId="{8C4AF04F-DDFA-4CD7-AC1C-77A0EEEF29CB}" type="pres">
      <dgm:prSet presAssocID="{CF34569A-008A-4A8A-85A3-D7D061A47BE8}" presName="negativeSpace" presStyleCnt="0"/>
      <dgm:spPr/>
    </dgm:pt>
    <dgm:pt modelId="{B8CD4CD8-6238-4CB0-9469-1EF245CF7C7A}" type="pres">
      <dgm:prSet presAssocID="{CF34569A-008A-4A8A-85A3-D7D061A47BE8}" presName="childText" presStyleLbl="conFgAcc1" presStyleIdx="0" presStyleCnt="2">
        <dgm:presLayoutVars>
          <dgm:bulletEnabled val="1"/>
        </dgm:presLayoutVars>
      </dgm:prSet>
      <dgm:spPr/>
    </dgm:pt>
    <dgm:pt modelId="{44FE18E8-C6DA-4FB2-96A3-DF79C66B751F}" type="pres">
      <dgm:prSet presAssocID="{EF375892-5772-4038-8A1B-BA7F8D60BC6C}" presName="spaceBetweenRectangles" presStyleCnt="0"/>
      <dgm:spPr/>
    </dgm:pt>
    <dgm:pt modelId="{D2DA39F7-A3E6-4B3D-9A33-3088215172C7}" type="pres">
      <dgm:prSet presAssocID="{8E071993-46D5-4E9B-83C9-40505718FBDD}" presName="parentLin" presStyleCnt="0"/>
      <dgm:spPr/>
    </dgm:pt>
    <dgm:pt modelId="{BF1C7211-6EF7-4B1D-ADB5-C6170B5871D0}" type="pres">
      <dgm:prSet presAssocID="{8E071993-46D5-4E9B-83C9-40505718FBDD}" presName="parentLeftMargin" presStyleLbl="node1" presStyleIdx="0" presStyleCnt="2"/>
      <dgm:spPr/>
    </dgm:pt>
    <dgm:pt modelId="{3C562C9D-19CC-4DC0-AB20-258D6C2487FA}" type="pres">
      <dgm:prSet presAssocID="{8E071993-46D5-4E9B-83C9-40505718FBDD}" presName="parentText" presStyleLbl="node1" presStyleIdx="1" presStyleCnt="2">
        <dgm:presLayoutVars>
          <dgm:chMax val="0"/>
          <dgm:bulletEnabled val="1"/>
        </dgm:presLayoutVars>
      </dgm:prSet>
      <dgm:spPr/>
    </dgm:pt>
    <dgm:pt modelId="{D2C89D48-4983-40FE-99A6-FD8FCCDD6442}" type="pres">
      <dgm:prSet presAssocID="{8E071993-46D5-4E9B-83C9-40505718FBDD}" presName="negativeSpace" presStyleCnt="0"/>
      <dgm:spPr/>
    </dgm:pt>
    <dgm:pt modelId="{A53632A9-F862-4D67-A2F7-AA70A6A5E76E}" type="pres">
      <dgm:prSet presAssocID="{8E071993-46D5-4E9B-83C9-40505718FBDD}" presName="childText" presStyleLbl="conFgAcc1" presStyleIdx="1" presStyleCnt="2">
        <dgm:presLayoutVars>
          <dgm:bulletEnabled val="1"/>
        </dgm:presLayoutVars>
      </dgm:prSet>
      <dgm:spPr/>
    </dgm:pt>
  </dgm:ptLst>
  <dgm:cxnLst>
    <dgm:cxn modelId="{598FDD17-2183-474B-8507-447CD6C41695}" type="presOf" srcId="{BCB29A95-9CC5-4234-8729-3300D43BE769}" destId="{B8CD4CD8-6238-4CB0-9469-1EF245CF7C7A}" srcOrd="0" destOrd="1" presId="urn:microsoft.com/office/officeart/2005/8/layout/list1"/>
    <dgm:cxn modelId="{8CD7742B-6462-474E-BE83-12A379855D74}" type="presOf" srcId="{9FA4112C-1300-4D35-893E-940711C8A12C}" destId="{B8CD4CD8-6238-4CB0-9469-1EF245CF7C7A}" srcOrd="0" destOrd="0" presId="urn:microsoft.com/office/officeart/2005/8/layout/list1"/>
    <dgm:cxn modelId="{A6BC025D-80C6-4B0A-9192-7AB897E78D48}" srcId="{CF34569A-008A-4A8A-85A3-D7D061A47BE8}" destId="{55E9B368-5825-4E0F-8C95-CA5BCC95AB02}" srcOrd="1" destOrd="0" parTransId="{92DCB457-BBEC-4B0F-B690-D994497B2AD5}" sibTransId="{9B53E97B-BB7C-4633-84B1-A0A927A283AA}"/>
    <dgm:cxn modelId="{1007285D-626A-4040-BC2E-3FAF14E23F2E}" type="presOf" srcId="{55995E79-94B0-4B44-A265-6E51D9C7CE29}" destId="{E136586F-58E3-4429-A4B6-4FE58322768A}" srcOrd="0" destOrd="0" presId="urn:microsoft.com/office/officeart/2005/8/layout/list1"/>
    <dgm:cxn modelId="{ACF9CB46-E5D3-45ED-BCDE-519466438018}" type="presOf" srcId="{CE53E2E0-B3FF-41B3-90CE-802BB916F08F}" destId="{B8CD4CD8-6238-4CB0-9469-1EF245CF7C7A}" srcOrd="0" destOrd="3" presId="urn:microsoft.com/office/officeart/2005/8/layout/list1"/>
    <dgm:cxn modelId="{1B544574-B133-4A1B-B407-288140BB54C1}" type="presOf" srcId="{6880B1EB-D0B8-4E17-A0EC-E5311DC0B574}" destId="{A53632A9-F862-4D67-A2F7-AA70A6A5E76E}" srcOrd="0" destOrd="1" presId="urn:microsoft.com/office/officeart/2005/8/layout/list1"/>
    <dgm:cxn modelId="{83883075-27B0-4DA8-8771-B236D70F2FB7}" srcId="{9FA4112C-1300-4D35-893E-940711C8A12C}" destId="{BCB29A95-9CC5-4234-8729-3300D43BE769}" srcOrd="0" destOrd="0" parTransId="{277A3754-248E-403E-91C1-B9EEAE1DA311}" sibTransId="{6CAF22B2-4948-43CD-8811-543C12518889}"/>
    <dgm:cxn modelId="{E617C258-0C73-4475-BD40-0EBB92DFFB4D}" type="presOf" srcId="{6AD2098F-E5A5-4BD6-B2C6-6F81E5A8F8E5}" destId="{B8CD4CD8-6238-4CB0-9469-1EF245CF7C7A}" srcOrd="0" destOrd="2" presId="urn:microsoft.com/office/officeart/2005/8/layout/list1"/>
    <dgm:cxn modelId="{00661C86-7BBD-46C7-B34A-C21B514A091E}" srcId="{9FA4112C-1300-4D35-893E-940711C8A12C}" destId="{6AD2098F-E5A5-4BD6-B2C6-6F81E5A8F8E5}" srcOrd="1" destOrd="0" parTransId="{5FE97318-3D48-499A-91AD-AC329B5DF9C0}" sibTransId="{CEC9C9DB-7792-4DEA-B8CB-8A00B0D3ABBE}"/>
    <dgm:cxn modelId="{41F1418A-5D80-4C1D-8A6C-07EE9FB72EB4}" type="presOf" srcId="{DB971D18-DBC8-4F39-B6C6-0F517724ADFB}" destId="{B8CD4CD8-6238-4CB0-9469-1EF245CF7C7A}" srcOrd="0" destOrd="5" presId="urn:microsoft.com/office/officeart/2005/8/layout/list1"/>
    <dgm:cxn modelId="{A660AF98-9AD8-4C3F-95FE-F7B52B37007C}" srcId="{CF34569A-008A-4A8A-85A3-D7D061A47BE8}" destId="{DB971D18-DBC8-4F39-B6C6-0F517724ADFB}" srcOrd="2" destOrd="0" parTransId="{2DD568E1-D39B-4DFD-912A-8B4012F54BEA}" sibTransId="{8D13671A-40ED-40E9-886B-0372BC3EF1B8}"/>
    <dgm:cxn modelId="{27BF029A-8C18-480D-A4C3-071113AE21DA}" type="presOf" srcId="{B55FD0DF-896D-40FB-A902-5FB286ECC549}" destId="{A53632A9-F862-4D67-A2F7-AA70A6A5E76E}" srcOrd="0" destOrd="0" presId="urn:microsoft.com/office/officeart/2005/8/layout/list1"/>
    <dgm:cxn modelId="{66D1B7AA-B149-4270-A94A-85918E6F2FC0}" type="presOf" srcId="{CF34569A-008A-4A8A-85A3-D7D061A47BE8}" destId="{57F64D25-FCED-416B-B893-E0E259AB0009}" srcOrd="1" destOrd="0" presId="urn:microsoft.com/office/officeart/2005/8/layout/list1"/>
    <dgm:cxn modelId="{05C654C0-C3B6-49B4-9201-26A0117EF840}" srcId="{8E071993-46D5-4E9B-83C9-40505718FBDD}" destId="{B55FD0DF-896D-40FB-A902-5FB286ECC549}" srcOrd="0" destOrd="0" parTransId="{96E2D9C9-ED29-4254-9B0A-12D46CC80A19}" sibTransId="{EA587EAA-047E-49D0-B5E0-D9AAB833C2B9}"/>
    <dgm:cxn modelId="{5A799ACD-04A2-40F2-BAC7-9796D03C0BDE}" type="presOf" srcId="{8E071993-46D5-4E9B-83C9-40505718FBDD}" destId="{3C562C9D-19CC-4DC0-AB20-258D6C2487FA}" srcOrd="1" destOrd="0" presId="urn:microsoft.com/office/officeart/2005/8/layout/list1"/>
    <dgm:cxn modelId="{7CC2E1CD-A8D4-4E13-A538-663C4C22D052}" srcId="{8E071993-46D5-4E9B-83C9-40505718FBDD}" destId="{6880B1EB-D0B8-4E17-A0EC-E5311DC0B574}" srcOrd="1" destOrd="0" parTransId="{00DC974E-8FDE-4726-86F5-65D8439D6CF6}" sibTransId="{82138E1C-0004-4AF9-8769-BE301C2BF976}"/>
    <dgm:cxn modelId="{FC2C71CF-A39C-44FB-9C5A-2A9DA7A550A2}" srcId="{CF34569A-008A-4A8A-85A3-D7D061A47BE8}" destId="{9FA4112C-1300-4D35-893E-940711C8A12C}" srcOrd="0" destOrd="0" parTransId="{3C3F96C7-AD4D-4F6C-951B-0B1AD4E026B3}" sibTransId="{1B0CEB20-ECA2-41C5-9AE2-C6A3421289EB}"/>
    <dgm:cxn modelId="{1B4330D2-0E22-4CB5-ABCC-4BD1A27EE06D}" type="presOf" srcId="{55E9B368-5825-4E0F-8C95-CA5BCC95AB02}" destId="{B8CD4CD8-6238-4CB0-9469-1EF245CF7C7A}" srcOrd="0" destOrd="4" presId="urn:microsoft.com/office/officeart/2005/8/layout/list1"/>
    <dgm:cxn modelId="{83D8CBDA-CB72-4A02-A476-4AAE7D51C858}" srcId="{55995E79-94B0-4B44-A265-6E51D9C7CE29}" destId="{CF34569A-008A-4A8A-85A3-D7D061A47BE8}" srcOrd="0" destOrd="0" parTransId="{D71BF66B-A02A-489E-894C-395DBA29F474}" sibTransId="{EF375892-5772-4038-8A1B-BA7F8D60BC6C}"/>
    <dgm:cxn modelId="{2A6AF4E1-7E58-4883-A3B5-45148319345E}" srcId="{9FA4112C-1300-4D35-893E-940711C8A12C}" destId="{CE53E2E0-B3FF-41B3-90CE-802BB916F08F}" srcOrd="2" destOrd="0" parTransId="{835125AE-D4E5-40FA-B9ED-00F2ACA7E725}" sibTransId="{93E25724-B846-46EC-870E-790CFF3695B8}"/>
    <dgm:cxn modelId="{37CECEED-0749-4233-B67B-25851CA6F390}" type="presOf" srcId="{CF34569A-008A-4A8A-85A3-D7D061A47BE8}" destId="{E7AC6D81-6762-4661-A65F-C2091F8B4F6A}" srcOrd="0" destOrd="0" presId="urn:microsoft.com/office/officeart/2005/8/layout/list1"/>
    <dgm:cxn modelId="{66BB1CF6-ADB6-4C2F-8678-FE14C9B1DE0F}" type="presOf" srcId="{8E071993-46D5-4E9B-83C9-40505718FBDD}" destId="{BF1C7211-6EF7-4B1D-ADB5-C6170B5871D0}" srcOrd="0" destOrd="0" presId="urn:microsoft.com/office/officeart/2005/8/layout/list1"/>
    <dgm:cxn modelId="{5B0554F6-18B2-4D8E-B2FC-8AF8677CCB78}" srcId="{55995E79-94B0-4B44-A265-6E51D9C7CE29}" destId="{8E071993-46D5-4E9B-83C9-40505718FBDD}" srcOrd="1" destOrd="0" parTransId="{FD62A1F0-37DC-4613-915A-6C15B1B28F7F}" sibTransId="{45CD2669-7F5C-409D-A006-88FF618A90AC}"/>
    <dgm:cxn modelId="{DC73316B-4D17-4374-A62E-ABF40D0341EB}" type="presParOf" srcId="{E136586F-58E3-4429-A4B6-4FE58322768A}" destId="{FDB01BD2-340C-422A-B6C7-DE65EAE97FF2}" srcOrd="0" destOrd="0" presId="urn:microsoft.com/office/officeart/2005/8/layout/list1"/>
    <dgm:cxn modelId="{2B9ABC8B-32B5-4C86-AD07-E77C78E627B0}" type="presParOf" srcId="{FDB01BD2-340C-422A-B6C7-DE65EAE97FF2}" destId="{E7AC6D81-6762-4661-A65F-C2091F8B4F6A}" srcOrd="0" destOrd="0" presId="urn:microsoft.com/office/officeart/2005/8/layout/list1"/>
    <dgm:cxn modelId="{4D234271-54F9-4F4A-AB8E-7C9A687868EE}" type="presParOf" srcId="{FDB01BD2-340C-422A-B6C7-DE65EAE97FF2}" destId="{57F64D25-FCED-416B-B893-E0E259AB0009}" srcOrd="1" destOrd="0" presId="urn:microsoft.com/office/officeart/2005/8/layout/list1"/>
    <dgm:cxn modelId="{19E1CAE7-8F16-4869-9E75-F8A029609269}" type="presParOf" srcId="{E136586F-58E3-4429-A4B6-4FE58322768A}" destId="{8C4AF04F-DDFA-4CD7-AC1C-77A0EEEF29CB}" srcOrd="1" destOrd="0" presId="urn:microsoft.com/office/officeart/2005/8/layout/list1"/>
    <dgm:cxn modelId="{EA08C3BB-39AB-47F8-8CA1-4958566633E9}" type="presParOf" srcId="{E136586F-58E3-4429-A4B6-4FE58322768A}" destId="{B8CD4CD8-6238-4CB0-9469-1EF245CF7C7A}" srcOrd="2" destOrd="0" presId="urn:microsoft.com/office/officeart/2005/8/layout/list1"/>
    <dgm:cxn modelId="{8BA8EB2E-FD1F-420D-8547-27AEE1B7FE62}" type="presParOf" srcId="{E136586F-58E3-4429-A4B6-4FE58322768A}" destId="{44FE18E8-C6DA-4FB2-96A3-DF79C66B751F}" srcOrd="3" destOrd="0" presId="urn:microsoft.com/office/officeart/2005/8/layout/list1"/>
    <dgm:cxn modelId="{EB9BA6CC-11F1-430F-BA0E-85B65B646B35}" type="presParOf" srcId="{E136586F-58E3-4429-A4B6-4FE58322768A}" destId="{D2DA39F7-A3E6-4B3D-9A33-3088215172C7}" srcOrd="4" destOrd="0" presId="urn:microsoft.com/office/officeart/2005/8/layout/list1"/>
    <dgm:cxn modelId="{3757644B-F11F-446E-A630-1796721B5717}" type="presParOf" srcId="{D2DA39F7-A3E6-4B3D-9A33-3088215172C7}" destId="{BF1C7211-6EF7-4B1D-ADB5-C6170B5871D0}" srcOrd="0" destOrd="0" presId="urn:microsoft.com/office/officeart/2005/8/layout/list1"/>
    <dgm:cxn modelId="{87D18DA6-2213-4C14-AA4F-4D5A1C73B3AE}" type="presParOf" srcId="{D2DA39F7-A3E6-4B3D-9A33-3088215172C7}" destId="{3C562C9D-19CC-4DC0-AB20-258D6C2487FA}" srcOrd="1" destOrd="0" presId="urn:microsoft.com/office/officeart/2005/8/layout/list1"/>
    <dgm:cxn modelId="{12FD5DF6-4B6A-4DE5-A1D4-415E1A80C4EF}" type="presParOf" srcId="{E136586F-58E3-4429-A4B6-4FE58322768A}" destId="{D2C89D48-4983-40FE-99A6-FD8FCCDD6442}" srcOrd="5" destOrd="0" presId="urn:microsoft.com/office/officeart/2005/8/layout/list1"/>
    <dgm:cxn modelId="{82AD9A48-D437-4A38-B143-8E34A12960E6}" type="presParOf" srcId="{E136586F-58E3-4429-A4B6-4FE58322768A}" destId="{A53632A9-F862-4D67-A2F7-AA70A6A5E76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995E79-94B0-4B44-A265-6E51D9C7CE2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F34569A-008A-4A8A-85A3-D7D061A47BE8}">
      <dgm:prSet phldrT="[Text]" custT="1"/>
      <dgm:spPr/>
      <dgm:t>
        <a:bodyPr/>
        <a:lstStyle/>
        <a:p>
          <a:r>
            <a:rPr lang="en-US" sz="2000"/>
            <a:t>Professional Recommendations</a:t>
          </a:r>
        </a:p>
      </dgm:t>
    </dgm:pt>
    <dgm:pt modelId="{D71BF66B-A02A-489E-894C-395DBA29F474}" type="parTrans" cxnId="{83D8CBDA-CB72-4A02-A476-4AAE7D51C858}">
      <dgm:prSet/>
      <dgm:spPr/>
      <dgm:t>
        <a:bodyPr/>
        <a:lstStyle/>
        <a:p>
          <a:endParaRPr lang="en-US"/>
        </a:p>
      </dgm:t>
    </dgm:pt>
    <dgm:pt modelId="{EF375892-5772-4038-8A1B-BA7F8D60BC6C}" type="sibTrans" cxnId="{83D8CBDA-CB72-4A02-A476-4AAE7D51C858}">
      <dgm:prSet/>
      <dgm:spPr/>
      <dgm:t>
        <a:bodyPr/>
        <a:lstStyle/>
        <a:p>
          <a:endParaRPr lang="en-US"/>
        </a:p>
      </dgm:t>
    </dgm:pt>
    <dgm:pt modelId="{8E071993-46D5-4E9B-83C9-40505718FBDD}">
      <dgm:prSet phldrT="[Text]" custT="1"/>
      <dgm:spPr>
        <a:solidFill>
          <a:schemeClr val="accent3"/>
        </a:solidFill>
        <a:ln>
          <a:solidFill>
            <a:schemeClr val="accent3"/>
          </a:solidFill>
        </a:ln>
      </dgm:spPr>
      <dgm:t>
        <a:bodyPr/>
        <a:lstStyle/>
        <a:p>
          <a:r>
            <a:rPr lang="en-US" sz="2000"/>
            <a:t>Judicial Rulings</a:t>
          </a:r>
        </a:p>
      </dgm:t>
    </dgm:pt>
    <dgm:pt modelId="{FD62A1F0-37DC-4613-915A-6C15B1B28F7F}" type="parTrans" cxnId="{5B0554F6-18B2-4D8E-B2FC-8AF8677CCB78}">
      <dgm:prSet/>
      <dgm:spPr/>
      <dgm:t>
        <a:bodyPr/>
        <a:lstStyle/>
        <a:p>
          <a:endParaRPr lang="en-US"/>
        </a:p>
      </dgm:t>
    </dgm:pt>
    <dgm:pt modelId="{45CD2669-7F5C-409D-A006-88FF618A90AC}" type="sibTrans" cxnId="{5B0554F6-18B2-4D8E-B2FC-8AF8677CCB78}">
      <dgm:prSet/>
      <dgm:spPr/>
      <dgm:t>
        <a:bodyPr/>
        <a:lstStyle/>
        <a:p>
          <a:endParaRPr lang="en-US"/>
        </a:p>
      </dgm:t>
    </dgm:pt>
    <dgm:pt modelId="{B55FD0DF-896D-40FB-A902-5FB286ECC549}">
      <dgm:prSet phldrT="[Text]" custT="1"/>
      <dgm:spPr>
        <a:ln>
          <a:solidFill>
            <a:schemeClr val="accent3"/>
          </a:solidFill>
        </a:ln>
      </dgm:spPr>
      <dgm: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solidFill>
                <a:srgbClr val="59565A"/>
              </a:solidFill>
              <a:latin typeface="Calibri"/>
              <a:ea typeface="+mn-ea"/>
              <a:cs typeface="Times New Roman"/>
            </a:rPr>
            <a:t>Although the court rulings occasionally address other indicators (e.g., behavioral records or work samples), the most heavily weighted progress indicator was the testimony of teachers and other district personnel.</a:t>
          </a:r>
        </a:p>
      </dgm:t>
      <dgm:extLst>
        <a:ext uri="{E40237B7-FDA0-4F09-8148-C483321AD2D9}">
          <dgm14:cNvPr xmlns:dgm14="http://schemas.microsoft.com/office/drawing/2010/diagram" id="0" name="" descr="Although the court rulings occasionally address other indicators (e.g., behavioral records or work samples), the most heavily weighted progress indicator was the testimony of teachers and other district personnel.&#10;This preeminence is largely attributed to (a) the institutional nature of courts, in which witnesses serve as the primary source of evidence, and (b) the Rowley-Endrew F. emphasis on judicial deference to school authorities.&#10;"/>
        </a:ext>
      </dgm:extLst>
    </dgm:pt>
    <dgm:pt modelId="{96E2D9C9-ED29-4254-9B0A-12D46CC80A19}" type="parTrans" cxnId="{05C654C0-C3B6-49B4-9201-26A0117EF840}">
      <dgm:prSet/>
      <dgm:spPr/>
      <dgm:t>
        <a:bodyPr/>
        <a:lstStyle/>
        <a:p>
          <a:endParaRPr lang="en-US"/>
        </a:p>
      </dgm:t>
    </dgm:pt>
    <dgm:pt modelId="{EA587EAA-047E-49D0-B5E0-D9AAB833C2B9}" type="sibTrans" cxnId="{05C654C0-C3B6-49B4-9201-26A0117EF840}">
      <dgm:prSet/>
      <dgm:spPr/>
      <dgm:t>
        <a:bodyPr/>
        <a:lstStyle/>
        <a:p>
          <a:endParaRPr lang="en-US"/>
        </a:p>
      </dgm:t>
    </dgm:pt>
    <dgm:pt modelId="{9FA4112C-1300-4D35-893E-940711C8A12C}">
      <dgm:prSet custT="1"/>
      <dgm:spPr/>
      <dgm:t>
        <a:bodyPr/>
        <a:lstStyle/>
        <a:p>
          <a:r>
            <a:rPr lang="en-US" sz="2000">
              <a:solidFill>
                <a:srgbClr val="59565A"/>
              </a:solidFill>
              <a:cs typeface="Times New Roman"/>
            </a:rPr>
            <a:t>Data-based decision </a:t>
          </a:r>
          <a:r>
            <a:rPr lang="en-US" sz="2000">
              <a:solidFill>
                <a:srgbClr val="59565A"/>
              </a:solidFill>
              <a:latin typeface="Calibri"/>
              <a:cs typeface="Times New Roman"/>
            </a:rPr>
            <a:t>making</a:t>
          </a:r>
          <a:r>
            <a:rPr lang="en-US" sz="2000">
              <a:solidFill>
                <a:srgbClr val="59565A"/>
              </a:solidFill>
              <a:cs typeface="Times New Roman"/>
            </a:rPr>
            <a:t> procedures share the following data characteristics:</a:t>
          </a:r>
        </a:p>
      </dgm:t>
      <dgm:extLst>
        <a:ext uri="{E40237B7-FDA0-4F09-8148-C483321AD2D9}">
          <dgm14:cNvPr xmlns:dgm14="http://schemas.microsoft.com/office/drawing/2010/diagram" id="0" name="" descr="Data-based decision making procedures share the following data characteristics:&#10; collected, &#10; displayed, &#10; interpreted, and&#10; used for instructional decisions.&#10;The literature refers to data-based judgments as integral for assessing student progress.&#10;"/>
        </a:ext>
      </dgm:extLst>
    </dgm:pt>
    <dgm:pt modelId="{3C3F96C7-AD4D-4F6C-951B-0B1AD4E026B3}" type="parTrans" cxnId="{FC2C71CF-A39C-44FB-9C5A-2A9DA7A550A2}">
      <dgm:prSet/>
      <dgm:spPr/>
      <dgm:t>
        <a:bodyPr/>
        <a:lstStyle/>
        <a:p>
          <a:endParaRPr lang="en-US"/>
        </a:p>
      </dgm:t>
    </dgm:pt>
    <dgm:pt modelId="{1B0CEB20-ECA2-41C5-9AE2-C6A3421289EB}" type="sibTrans" cxnId="{FC2C71CF-A39C-44FB-9C5A-2A9DA7A550A2}">
      <dgm:prSet/>
      <dgm:spPr/>
      <dgm:t>
        <a:bodyPr/>
        <a:lstStyle/>
        <a:p>
          <a:endParaRPr lang="en-US"/>
        </a:p>
      </dgm:t>
    </dgm:pt>
    <dgm:pt modelId="{A98DBEE5-C7AF-46F8-AF61-28C769D725AF}">
      <dgm:prSet custT="1"/>
      <dgm:spPr/>
      <dgm:t>
        <a:bodyPr/>
        <a:lstStyle/>
        <a:p>
          <a:r>
            <a:rPr lang="en-US" sz="2000">
              <a:solidFill>
                <a:srgbClr val="59565A"/>
              </a:solidFill>
              <a:cs typeface="Times New Roman" panose="02020603050405020304" pitchFamily="18" charset="0"/>
            </a:rPr>
            <a:t>The literature refers to data-based judgments as integral for assessing student progress.</a:t>
          </a:r>
        </a:p>
      </dgm:t>
    </dgm:pt>
    <dgm:pt modelId="{6A24BE79-7301-4CCB-86D7-6F30F85D79FA}" type="parTrans" cxnId="{CC80D6B3-05FD-41B0-BA65-BD34D0E7AC82}">
      <dgm:prSet/>
      <dgm:spPr/>
      <dgm:t>
        <a:bodyPr/>
        <a:lstStyle/>
        <a:p>
          <a:endParaRPr lang="en-US"/>
        </a:p>
      </dgm:t>
    </dgm:pt>
    <dgm:pt modelId="{FDF38BC8-04B1-4292-9146-4EC78063CB3A}" type="sibTrans" cxnId="{CC80D6B3-05FD-41B0-BA65-BD34D0E7AC82}">
      <dgm:prSet/>
      <dgm:spPr/>
      <dgm:t>
        <a:bodyPr/>
        <a:lstStyle/>
        <a:p>
          <a:endParaRPr lang="en-US"/>
        </a:p>
      </dgm:t>
    </dgm:pt>
    <dgm:pt modelId="{1EA13545-AFAB-4417-A482-F552DE810D73}">
      <dgm:prSet custT="1"/>
      <dgm:spPr/>
      <dgm:t>
        <a:bodyPr/>
        <a:lstStyle/>
        <a:p>
          <a:r>
            <a:rPr lang="en-US" sz="2000">
              <a:solidFill>
                <a:srgbClr val="59565A"/>
              </a:solidFill>
              <a:cs typeface="Times New Roman" panose="02020603050405020304" pitchFamily="18" charset="0"/>
            </a:rPr>
            <a:t>collected, </a:t>
          </a:r>
        </a:p>
      </dgm:t>
    </dgm:pt>
    <dgm:pt modelId="{2926B57F-7273-4C4F-BA77-9812547695B5}" type="parTrans" cxnId="{4AF56E67-4E83-492B-A16A-84F0C1BE1469}">
      <dgm:prSet/>
      <dgm:spPr/>
      <dgm:t>
        <a:bodyPr/>
        <a:lstStyle/>
        <a:p>
          <a:endParaRPr lang="en-US"/>
        </a:p>
      </dgm:t>
    </dgm:pt>
    <dgm:pt modelId="{A3FC2A09-106E-49A4-9AE2-DC3E9B30337C}" type="sibTrans" cxnId="{4AF56E67-4E83-492B-A16A-84F0C1BE1469}">
      <dgm:prSet/>
      <dgm:spPr/>
      <dgm:t>
        <a:bodyPr/>
        <a:lstStyle/>
        <a:p>
          <a:endParaRPr lang="en-US"/>
        </a:p>
      </dgm:t>
    </dgm:pt>
    <dgm:pt modelId="{0821B55F-F33E-455C-A424-0DC1A263DDF8}">
      <dgm:prSet custT="1"/>
      <dgm:spPr/>
      <dgm:t>
        <a:bodyPr/>
        <a:lstStyle/>
        <a:p>
          <a:r>
            <a:rPr lang="en-US" sz="2000">
              <a:solidFill>
                <a:srgbClr val="59565A"/>
              </a:solidFill>
              <a:cs typeface="Times New Roman" panose="02020603050405020304" pitchFamily="18" charset="0"/>
            </a:rPr>
            <a:t>displayed, </a:t>
          </a:r>
        </a:p>
      </dgm:t>
    </dgm:pt>
    <dgm:pt modelId="{94A150B0-89D4-4F19-A34F-00845888B2F0}" type="parTrans" cxnId="{7C915082-5B14-4478-A6E4-58CBFD4C0BB0}">
      <dgm:prSet/>
      <dgm:spPr/>
      <dgm:t>
        <a:bodyPr/>
        <a:lstStyle/>
        <a:p>
          <a:endParaRPr lang="en-US"/>
        </a:p>
      </dgm:t>
    </dgm:pt>
    <dgm:pt modelId="{FB53D4A0-2AD1-465B-B8F7-0E42A25965CC}" type="sibTrans" cxnId="{7C915082-5B14-4478-A6E4-58CBFD4C0BB0}">
      <dgm:prSet/>
      <dgm:spPr/>
      <dgm:t>
        <a:bodyPr/>
        <a:lstStyle/>
        <a:p>
          <a:endParaRPr lang="en-US"/>
        </a:p>
      </dgm:t>
    </dgm:pt>
    <dgm:pt modelId="{40167C39-FAC3-4C8A-B23C-5148245F4123}">
      <dgm:prSet custT="1"/>
      <dgm:spPr/>
      <dgm:t>
        <a:bodyPr/>
        <a:lstStyle/>
        <a:p>
          <a:r>
            <a:rPr lang="en-US" sz="2000">
              <a:solidFill>
                <a:srgbClr val="59565A"/>
              </a:solidFill>
              <a:cs typeface="Times New Roman" panose="02020603050405020304" pitchFamily="18" charset="0"/>
            </a:rPr>
            <a:t>interpreted, and</a:t>
          </a:r>
        </a:p>
      </dgm:t>
    </dgm:pt>
    <dgm:pt modelId="{CEF493BA-5380-4C94-B74A-66C4A3B6596D}" type="parTrans" cxnId="{523FBC8E-2040-4A92-B93E-720AAB82EE11}">
      <dgm:prSet/>
      <dgm:spPr/>
      <dgm:t>
        <a:bodyPr/>
        <a:lstStyle/>
        <a:p>
          <a:endParaRPr lang="en-US"/>
        </a:p>
      </dgm:t>
    </dgm:pt>
    <dgm:pt modelId="{764C8FAD-AE99-42EE-B420-12037404E30B}" type="sibTrans" cxnId="{523FBC8E-2040-4A92-B93E-720AAB82EE11}">
      <dgm:prSet/>
      <dgm:spPr/>
      <dgm:t>
        <a:bodyPr/>
        <a:lstStyle/>
        <a:p>
          <a:endParaRPr lang="en-US"/>
        </a:p>
      </dgm:t>
    </dgm:pt>
    <dgm:pt modelId="{D18CB0C9-4EEB-4B6C-9F1C-1B473DDFF700}">
      <dgm:prSet custT="1"/>
      <dgm:spPr/>
      <dgm:t>
        <a:bodyPr/>
        <a:lstStyle/>
        <a:p>
          <a:r>
            <a:rPr lang="en-US" sz="2000">
              <a:solidFill>
                <a:srgbClr val="59565A"/>
              </a:solidFill>
              <a:cs typeface="Times New Roman" panose="02020603050405020304" pitchFamily="18" charset="0"/>
            </a:rPr>
            <a:t>used for instructional decisions.</a:t>
          </a:r>
        </a:p>
      </dgm:t>
    </dgm:pt>
    <dgm:pt modelId="{D8CD8345-02EF-4E39-93F0-0DBE7F89BF93}" type="parTrans" cxnId="{E6294C88-1BAC-41F6-8459-1612800B8EF7}">
      <dgm:prSet/>
      <dgm:spPr/>
      <dgm:t>
        <a:bodyPr/>
        <a:lstStyle/>
        <a:p>
          <a:endParaRPr lang="en-US"/>
        </a:p>
      </dgm:t>
    </dgm:pt>
    <dgm:pt modelId="{E33A730B-EBE4-45DB-9F36-E6325FF919A3}" type="sibTrans" cxnId="{E6294C88-1BAC-41F6-8459-1612800B8EF7}">
      <dgm:prSet/>
      <dgm:spPr/>
      <dgm:t>
        <a:bodyPr/>
        <a:lstStyle/>
        <a:p>
          <a:endParaRPr lang="en-US"/>
        </a:p>
      </dgm:t>
    </dgm:pt>
    <dgm:pt modelId="{42CB6268-053A-4F51-B11C-29443F5B2C3E}">
      <dgm:prSet custT="1"/>
      <dgm:spPr>
        <a:ln>
          <a:solidFill>
            <a:schemeClr val="accent3"/>
          </a:solidFill>
        </a:ln>
      </dgm:spPr>
      <dgm: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solidFill>
                <a:srgbClr val="59565A"/>
              </a:solidFill>
              <a:latin typeface="Calibri"/>
              <a:ea typeface="+mn-ea"/>
              <a:cs typeface="Times New Roman" panose="02020603050405020304" pitchFamily="18" charset="0"/>
            </a:rPr>
            <a:t>This preeminence is largely attributed to (a) the institutional nature of courts, in which witnesses serve as the primary source of evidence, and (b) the </a:t>
          </a:r>
          <a:r>
            <a:rPr lang="en-US" sz="2000" i="1" kern="1200" dirty="0">
              <a:solidFill>
                <a:srgbClr val="59565A"/>
              </a:solidFill>
              <a:latin typeface="Calibri"/>
              <a:ea typeface="+mn-ea"/>
              <a:cs typeface="Times New Roman" panose="02020603050405020304" pitchFamily="18" charset="0"/>
            </a:rPr>
            <a:t>Rowley-</a:t>
          </a:r>
          <a:r>
            <a:rPr lang="en-US" sz="2000" i="1" kern="1200" dirty="0" err="1">
              <a:solidFill>
                <a:srgbClr val="59565A"/>
              </a:solidFill>
              <a:latin typeface="Calibri"/>
              <a:ea typeface="+mn-ea"/>
              <a:cs typeface="Times New Roman" panose="02020603050405020304" pitchFamily="18" charset="0"/>
            </a:rPr>
            <a:t>Endrew</a:t>
          </a:r>
          <a:r>
            <a:rPr lang="en-US" sz="2000" i="1" kern="1200" dirty="0">
              <a:solidFill>
                <a:srgbClr val="59565A"/>
              </a:solidFill>
              <a:latin typeface="Calibri"/>
              <a:ea typeface="+mn-ea"/>
              <a:cs typeface="Times New Roman" panose="02020603050405020304" pitchFamily="18" charset="0"/>
            </a:rPr>
            <a:t> F.</a:t>
          </a:r>
          <a:r>
            <a:rPr lang="en-US" sz="2000" kern="1200" dirty="0">
              <a:solidFill>
                <a:srgbClr val="59565A"/>
              </a:solidFill>
              <a:latin typeface="Calibri"/>
              <a:ea typeface="+mn-ea"/>
              <a:cs typeface="Times New Roman" panose="02020603050405020304" pitchFamily="18" charset="0"/>
            </a:rPr>
            <a:t> emphasis on judicial deference to school authorities.</a:t>
          </a:r>
        </a:p>
      </dgm:t>
    </dgm:pt>
    <dgm:pt modelId="{92DECD6F-8A0D-47D9-B859-7B10D598660F}" type="parTrans" cxnId="{E31A0462-9857-4B64-B2D9-B11E7C044B7E}">
      <dgm:prSet/>
      <dgm:spPr/>
      <dgm:t>
        <a:bodyPr/>
        <a:lstStyle/>
        <a:p>
          <a:endParaRPr lang="en-US"/>
        </a:p>
      </dgm:t>
    </dgm:pt>
    <dgm:pt modelId="{14023634-65BD-4FE9-AB9E-ADA038F9B670}" type="sibTrans" cxnId="{E31A0462-9857-4B64-B2D9-B11E7C044B7E}">
      <dgm:prSet/>
      <dgm:spPr/>
      <dgm:t>
        <a:bodyPr/>
        <a:lstStyle/>
        <a:p>
          <a:endParaRPr lang="en-US"/>
        </a:p>
      </dgm:t>
    </dgm:pt>
    <dgm:pt modelId="{E136586F-58E3-4429-A4B6-4FE58322768A}" type="pres">
      <dgm:prSet presAssocID="{55995E79-94B0-4B44-A265-6E51D9C7CE29}" presName="linear" presStyleCnt="0">
        <dgm:presLayoutVars>
          <dgm:dir/>
          <dgm:animLvl val="lvl"/>
          <dgm:resizeHandles val="exact"/>
        </dgm:presLayoutVars>
      </dgm:prSet>
      <dgm:spPr/>
    </dgm:pt>
    <dgm:pt modelId="{FDB01BD2-340C-422A-B6C7-DE65EAE97FF2}" type="pres">
      <dgm:prSet presAssocID="{CF34569A-008A-4A8A-85A3-D7D061A47BE8}" presName="parentLin" presStyleCnt="0"/>
      <dgm:spPr/>
    </dgm:pt>
    <dgm:pt modelId="{E7AC6D81-6762-4661-A65F-C2091F8B4F6A}" type="pres">
      <dgm:prSet presAssocID="{CF34569A-008A-4A8A-85A3-D7D061A47BE8}" presName="parentLeftMargin" presStyleLbl="node1" presStyleIdx="0" presStyleCnt="2"/>
      <dgm:spPr/>
    </dgm:pt>
    <dgm:pt modelId="{57F64D25-FCED-416B-B893-E0E259AB0009}" type="pres">
      <dgm:prSet presAssocID="{CF34569A-008A-4A8A-85A3-D7D061A47BE8}" presName="parentText" presStyleLbl="node1" presStyleIdx="0" presStyleCnt="2">
        <dgm:presLayoutVars>
          <dgm:chMax val="0"/>
          <dgm:bulletEnabled val="1"/>
        </dgm:presLayoutVars>
      </dgm:prSet>
      <dgm:spPr/>
    </dgm:pt>
    <dgm:pt modelId="{8C4AF04F-DDFA-4CD7-AC1C-77A0EEEF29CB}" type="pres">
      <dgm:prSet presAssocID="{CF34569A-008A-4A8A-85A3-D7D061A47BE8}" presName="negativeSpace" presStyleCnt="0"/>
      <dgm:spPr/>
    </dgm:pt>
    <dgm:pt modelId="{B8CD4CD8-6238-4CB0-9469-1EF245CF7C7A}" type="pres">
      <dgm:prSet presAssocID="{CF34569A-008A-4A8A-85A3-D7D061A47BE8}" presName="childText" presStyleLbl="conFgAcc1" presStyleIdx="0" presStyleCnt="2">
        <dgm:presLayoutVars>
          <dgm:bulletEnabled val="1"/>
        </dgm:presLayoutVars>
      </dgm:prSet>
      <dgm:spPr/>
    </dgm:pt>
    <dgm:pt modelId="{44FE18E8-C6DA-4FB2-96A3-DF79C66B751F}" type="pres">
      <dgm:prSet presAssocID="{EF375892-5772-4038-8A1B-BA7F8D60BC6C}" presName="spaceBetweenRectangles" presStyleCnt="0"/>
      <dgm:spPr/>
    </dgm:pt>
    <dgm:pt modelId="{D2DA39F7-A3E6-4B3D-9A33-3088215172C7}" type="pres">
      <dgm:prSet presAssocID="{8E071993-46D5-4E9B-83C9-40505718FBDD}" presName="parentLin" presStyleCnt="0"/>
      <dgm:spPr/>
    </dgm:pt>
    <dgm:pt modelId="{BF1C7211-6EF7-4B1D-ADB5-C6170B5871D0}" type="pres">
      <dgm:prSet presAssocID="{8E071993-46D5-4E9B-83C9-40505718FBDD}" presName="parentLeftMargin" presStyleLbl="node1" presStyleIdx="0" presStyleCnt="2"/>
      <dgm:spPr/>
    </dgm:pt>
    <dgm:pt modelId="{3C562C9D-19CC-4DC0-AB20-258D6C2487FA}" type="pres">
      <dgm:prSet presAssocID="{8E071993-46D5-4E9B-83C9-40505718FBDD}" presName="parentText" presStyleLbl="node1" presStyleIdx="1" presStyleCnt="2">
        <dgm:presLayoutVars>
          <dgm:chMax val="0"/>
          <dgm:bulletEnabled val="1"/>
        </dgm:presLayoutVars>
      </dgm:prSet>
      <dgm:spPr/>
    </dgm:pt>
    <dgm:pt modelId="{D2C89D48-4983-40FE-99A6-FD8FCCDD6442}" type="pres">
      <dgm:prSet presAssocID="{8E071993-46D5-4E9B-83C9-40505718FBDD}" presName="negativeSpace" presStyleCnt="0"/>
      <dgm:spPr/>
    </dgm:pt>
    <dgm:pt modelId="{A53632A9-F862-4D67-A2F7-AA70A6A5E76E}" type="pres">
      <dgm:prSet presAssocID="{8E071993-46D5-4E9B-83C9-40505718FBDD}" presName="childText" presStyleLbl="conFgAcc1" presStyleIdx="1" presStyleCnt="2">
        <dgm:presLayoutVars>
          <dgm:bulletEnabled val="1"/>
        </dgm:presLayoutVars>
      </dgm:prSet>
      <dgm:spPr/>
    </dgm:pt>
  </dgm:ptLst>
  <dgm:cxnLst>
    <dgm:cxn modelId="{8CD7742B-6462-474E-BE83-12A379855D74}" type="presOf" srcId="{9FA4112C-1300-4D35-893E-940711C8A12C}" destId="{B8CD4CD8-6238-4CB0-9469-1EF245CF7C7A}" srcOrd="0" destOrd="0" presId="urn:microsoft.com/office/officeart/2005/8/layout/list1"/>
    <dgm:cxn modelId="{5DA1542F-07F7-403C-A730-67330FE853B0}" type="presOf" srcId="{0821B55F-F33E-455C-A424-0DC1A263DDF8}" destId="{B8CD4CD8-6238-4CB0-9469-1EF245CF7C7A}" srcOrd="0" destOrd="2" presId="urn:microsoft.com/office/officeart/2005/8/layout/list1"/>
    <dgm:cxn modelId="{83AEAA3D-7E38-47D1-A506-E6F9DD549991}" type="presOf" srcId="{40167C39-FAC3-4C8A-B23C-5148245F4123}" destId="{B8CD4CD8-6238-4CB0-9469-1EF245CF7C7A}" srcOrd="0" destOrd="3" presId="urn:microsoft.com/office/officeart/2005/8/layout/list1"/>
    <dgm:cxn modelId="{1007285D-626A-4040-BC2E-3FAF14E23F2E}" type="presOf" srcId="{55995E79-94B0-4B44-A265-6E51D9C7CE29}" destId="{E136586F-58E3-4429-A4B6-4FE58322768A}" srcOrd="0" destOrd="0" presId="urn:microsoft.com/office/officeart/2005/8/layout/list1"/>
    <dgm:cxn modelId="{E31A0462-9857-4B64-B2D9-B11E7C044B7E}" srcId="{8E071993-46D5-4E9B-83C9-40505718FBDD}" destId="{42CB6268-053A-4F51-B11C-29443F5B2C3E}" srcOrd="1" destOrd="0" parTransId="{92DECD6F-8A0D-47D9-B859-7B10D598660F}" sibTransId="{14023634-65BD-4FE9-AB9E-ADA038F9B670}"/>
    <dgm:cxn modelId="{4AF56E67-4E83-492B-A16A-84F0C1BE1469}" srcId="{9FA4112C-1300-4D35-893E-940711C8A12C}" destId="{1EA13545-AFAB-4417-A482-F552DE810D73}" srcOrd="0" destOrd="0" parTransId="{2926B57F-7273-4C4F-BA77-9812547695B5}" sibTransId="{A3FC2A09-106E-49A4-9AE2-DC3E9B30337C}"/>
    <dgm:cxn modelId="{7106AA6C-7AEE-4E40-BD26-725D73AB29E5}" type="presOf" srcId="{A98DBEE5-C7AF-46F8-AF61-28C769D725AF}" destId="{B8CD4CD8-6238-4CB0-9469-1EF245CF7C7A}" srcOrd="0" destOrd="5" presId="urn:microsoft.com/office/officeart/2005/8/layout/list1"/>
    <dgm:cxn modelId="{7C915082-5B14-4478-A6E4-58CBFD4C0BB0}" srcId="{9FA4112C-1300-4D35-893E-940711C8A12C}" destId="{0821B55F-F33E-455C-A424-0DC1A263DDF8}" srcOrd="1" destOrd="0" parTransId="{94A150B0-89D4-4F19-A34F-00845888B2F0}" sibTransId="{FB53D4A0-2AD1-465B-B8F7-0E42A25965CC}"/>
    <dgm:cxn modelId="{E6294C88-1BAC-41F6-8459-1612800B8EF7}" srcId="{9FA4112C-1300-4D35-893E-940711C8A12C}" destId="{D18CB0C9-4EEB-4B6C-9F1C-1B473DDFF700}" srcOrd="3" destOrd="0" parTransId="{D8CD8345-02EF-4E39-93F0-0DBE7F89BF93}" sibTransId="{E33A730B-EBE4-45DB-9F36-E6325FF919A3}"/>
    <dgm:cxn modelId="{523FBC8E-2040-4A92-B93E-720AAB82EE11}" srcId="{9FA4112C-1300-4D35-893E-940711C8A12C}" destId="{40167C39-FAC3-4C8A-B23C-5148245F4123}" srcOrd="2" destOrd="0" parTransId="{CEF493BA-5380-4C94-B74A-66C4A3B6596D}" sibTransId="{764C8FAD-AE99-42EE-B420-12037404E30B}"/>
    <dgm:cxn modelId="{27BF029A-8C18-480D-A4C3-071113AE21DA}" type="presOf" srcId="{B55FD0DF-896D-40FB-A902-5FB286ECC549}" destId="{A53632A9-F862-4D67-A2F7-AA70A6A5E76E}" srcOrd="0" destOrd="0" presId="urn:microsoft.com/office/officeart/2005/8/layout/list1"/>
    <dgm:cxn modelId="{E29E8F9A-887F-411F-97EC-53BD0E6D4C32}" type="presOf" srcId="{1EA13545-AFAB-4417-A482-F552DE810D73}" destId="{B8CD4CD8-6238-4CB0-9469-1EF245CF7C7A}" srcOrd="0" destOrd="1" presId="urn:microsoft.com/office/officeart/2005/8/layout/list1"/>
    <dgm:cxn modelId="{66D1B7AA-B149-4270-A94A-85918E6F2FC0}" type="presOf" srcId="{CF34569A-008A-4A8A-85A3-D7D061A47BE8}" destId="{57F64D25-FCED-416B-B893-E0E259AB0009}" srcOrd="1" destOrd="0" presId="urn:microsoft.com/office/officeart/2005/8/layout/list1"/>
    <dgm:cxn modelId="{6A01AFAD-FAEB-4D80-9345-158B6AC0E2E1}" type="presOf" srcId="{D18CB0C9-4EEB-4B6C-9F1C-1B473DDFF700}" destId="{B8CD4CD8-6238-4CB0-9469-1EF245CF7C7A}" srcOrd="0" destOrd="4" presId="urn:microsoft.com/office/officeart/2005/8/layout/list1"/>
    <dgm:cxn modelId="{CC80D6B3-05FD-41B0-BA65-BD34D0E7AC82}" srcId="{CF34569A-008A-4A8A-85A3-D7D061A47BE8}" destId="{A98DBEE5-C7AF-46F8-AF61-28C769D725AF}" srcOrd="1" destOrd="0" parTransId="{6A24BE79-7301-4CCB-86D7-6F30F85D79FA}" sibTransId="{FDF38BC8-04B1-4292-9146-4EC78063CB3A}"/>
    <dgm:cxn modelId="{05C654C0-C3B6-49B4-9201-26A0117EF840}" srcId="{8E071993-46D5-4E9B-83C9-40505718FBDD}" destId="{B55FD0DF-896D-40FB-A902-5FB286ECC549}" srcOrd="0" destOrd="0" parTransId="{96E2D9C9-ED29-4254-9B0A-12D46CC80A19}" sibTransId="{EA587EAA-047E-49D0-B5E0-D9AAB833C2B9}"/>
    <dgm:cxn modelId="{18DE8DC4-08B6-4877-8A71-8A72B40D77CD}" type="presOf" srcId="{42CB6268-053A-4F51-B11C-29443F5B2C3E}" destId="{A53632A9-F862-4D67-A2F7-AA70A6A5E76E}" srcOrd="0" destOrd="1" presId="urn:microsoft.com/office/officeart/2005/8/layout/list1"/>
    <dgm:cxn modelId="{5A799ACD-04A2-40F2-BAC7-9796D03C0BDE}" type="presOf" srcId="{8E071993-46D5-4E9B-83C9-40505718FBDD}" destId="{3C562C9D-19CC-4DC0-AB20-258D6C2487FA}" srcOrd="1" destOrd="0" presId="urn:microsoft.com/office/officeart/2005/8/layout/list1"/>
    <dgm:cxn modelId="{FC2C71CF-A39C-44FB-9C5A-2A9DA7A550A2}" srcId="{CF34569A-008A-4A8A-85A3-D7D061A47BE8}" destId="{9FA4112C-1300-4D35-893E-940711C8A12C}" srcOrd="0" destOrd="0" parTransId="{3C3F96C7-AD4D-4F6C-951B-0B1AD4E026B3}" sibTransId="{1B0CEB20-ECA2-41C5-9AE2-C6A3421289EB}"/>
    <dgm:cxn modelId="{83D8CBDA-CB72-4A02-A476-4AAE7D51C858}" srcId="{55995E79-94B0-4B44-A265-6E51D9C7CE29}" destId="{CF34569A-008A-4A8A-85A3-D7D061A47BE8}" srcOrd="0" destOrd="0" parTransId="{D71BF66B-A02A-489E-894C-395DBA29F474}" sibTransId="{EF375892-5772-4038-8A1B-BA7F8D60BC6C}"/>
    <dgm:cxn modelId="{37CECEED-0749-4233-B67B-25851CA6F390}" type="presOf" srcId="{CF34569A-008A-4A8A-85A3-D7D061A47BE8}" destId="{E7AC6D81-6762-4661-A65F-C2091F8B4F6A}" srcOrd="0" destOrd="0" presId="urn:microsoft.com/office/officeart/2005/8/layout/list1"/>
    <dgm:cxn modelId="{66BB1CF6-ADB6-4C2F-8678-FE14C9B1DE0F}" type="presOf" srcId="{8E071993-46D5-4E9B-83C9-40505718FBDD}" destId="{BF1C7211-6EF7-4B1D-ADB5-C6170B5871D0}" srcOrd="0" destOrd="0" presId="urn:microsoft.com/office/officeart/2005/8/layout/list1"/>
    <dgm:cxn modelId="{5B0554F6-18B2-4D8E-B2FC-8AF8677CCB78}" srcId="{55995E79-94B0-4B44-A265-6E51D9C7CE29}" destId="{8E071993-46D5-4E9B-83C9-40505718FBDD}" srcOrd="1" destOrd="0" parTransId="{FD62A1F0-37DC-4613-915A-6C15B1B28F7F}" sibTransId="{45CD2669-7F5C-409D-A006-88FF618A90AC}"/>
    <dgm:cxn modelId="{DC73316B-4D17-4374-A62E-ABF40D0341EB}" type="presParOf" srcId="{E136586F-58E3-4429-A4B6-4FE58322768A}" destId="{FDB01BD2-340C-422A-B6C7-DE65EAE97FF2}" srcOrd="0" destOrd="0" presId="urn:microsoft.com/office/officeart/2005/8/layout/list1"/>
    <dgm:cxn modelId="{2B9ABC8B-32B5-4C86-AD07-E77C78E627B0}" type="presParOf" srcId="{FDB01BD2-340C-422A-B6C7-DE65EAE97FF2}" destId="{E7AC6D81-6762-4661-A65F-C2091F8B4F6A}" srcOrd="0" destOrd="0" presId="urn:microsoft.com/office/officeart/2005/8/layout/list1"/>
    <dgm:cxn modelId="{4D234271-54F9-4F4A-AB8E-7C9A687868EE}" type="presParOf" srcId="{FDB01BD2-340C-422A-B6C7-DE65EAE97FF2}" destId="{57F64D25-FCED-416B-B893-E0E259AB0009}" srcOrd="1" destOrd="0" presId="urn:microsoft.com/office/officeart/2005/8/layout/list1"/>
    <dgm:cxn modelId="{19E1CAE7-8F16-4869-9E75-F8A029609269}" type="presParOf" srcId="{E136586F-58E3-4429-A4B6-4FE58322768A}" destId="{8C4AF04F-DDFA-4CD7-AC1C-77A0EEEF29CB}" srcOrd="1" destOrd="0" presId="urn:microsoft.com/office/officeart/2005/8/layout/list1"/>
    <dgm:cxn modelId="{EA08C3BB-39AB-47F8-8CA1-4958566633E9}" type="presParOf" srcId="{E136586F-58E3-4429-A4B6-4FE58322768A}" destId="{B8CD4CD8-6238-4CB0-9469-1EF245CF7C7A}" srcOrd="2" destOrd="0" presId="urn:microsoft.com/office/officeart/2005/8/layout/list1"/>
    <dgm:cxn modelId="{8BA8EB2E-FD1F-420D-8547-27AEE1B7FE62}" type="presParOf" srcId="{E136586F-58E3-4429-A4B6-4FE58322768A}" destId="{44FE18E8-C6DA-4FB2-96A3-DF79C66B751F}" srcOrd="3" destOrd="0" presId="urn:microsoft.com/office/officeart/2005/8/layout/list1"/>
    <dgm:cxn modelId="{EB9BA6CC-11F1-430F-BA0E-85B65B646B35}" type="presParOf" srcId="{E136586F-58E3-4429-A4B6-4FE58322768A}" destId="{D2DA39F7-A3E6-4B3D-9A33-3088215172C7}" srcOrd="4" destOrd="0" presId="urn:microsoft.com/office/officeart/2005/8/layout/list1"/>
    <dgm:cxn modelId="{3757644B-F11F-446E-A630-1796721B5717}" type="presParOf" srcId="{D2DA39F7-A3E6-4B3D-9A33-3088215172C7}" destId="{BF1C7211-6EF7-4B1D-ADB5-C6170B5871D0}" srcOrd="0" destOrd="0" presId="urn:microsoft.com/office/officeart/2005/8/layout/list1"/>
    <dgm:cxn modelId="{87D18DA6-2213-4C14-AA4F-4D5A1C73B3AE}" type="presParOf" srcId="{D2DA39F7-A3E6-4B3D-9A33-3088215172C7}" destId="{3C562C9D-19CC-4DC0-AB20-258D6C2487FA}" srcOrd="1" destOrd="0" presId="urn:microsoft.com/office/officeart/2005/8/layout/list1"/>
    <dgm:cxn modelId="{12FD5DF6-4B6A-4DE5-A1D4-415E1A80C4EF}" type="presParOf" srcId="{E136586F-58E3-4429-A4B6-4FE58322768A}" destId="{D2C89D48-4983-40FE-99A6-FD8FCCDD6442}" srcOrd="5" destOrd="0" presId="urn:microsoft.com/office/officeart/2005/8/layout/list1"/>
    <dgm:cxn modelId="{82AD9A48-D437-4A38-B143-8E34A12960E6}" type="presParOf" srcId="{E136586F-58E3-4429-A4B6-4FE58322768A}" destId="{A53632A9-F862-4D67-A2F7-AA70A6A5E76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18130-67DF-0F42-B8A2-72D2D847B486}">
      <dsp:nvSpPr>
        <dsp:cNvPr id="0" name=""/>
        <dsp:cNvSpPr/>
      </dsp:nvSpPr>
      <dsp:spPr>
        <a:xfrm>
          <a:off x="0" y="157648"/>
          <a:ext cx="11337925" cy="96073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i="1" kern="1200">
              <a:latin typeface="+mn-lt"/>
              <a:cs typeface="Times New Roman" panose="02020603050405020304" pitchFamily="18" charset="0"/>
            </a:rPr>
            <a:t>The outcomes distribution of the 58 substantive FAPE rulings was 88% in favor of school district and 12% in favor of parents.</a:t>
          </a:r>
        </a:p>
      </dsp:txBody>
      <dsp:txXfrm>
        <a:off x="46899" y="204547"/>
        <a:ext cx="11244127" cy="866938"/>
      </dsp:txXfrm>
    </dsp:sp>
    <dsp:sp modelId="{D1A78710-E0CA-E348-839D-F4B3D051383A}">
      <dsp:nvSpPr>
        <dsp:cNvPr id="0" name=""/>
        <dsp:cNvSpPr/>
      </dsp:nvSpPr>
      <dsp:spPr>
        <a:xfrm>
          <a:off x="0" y="1205035"/>
          <a:ext cx="11337925" cy="100220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i="1" kern="1200">
              <a:latin typeface="+mn-lt"/>
              <a:cs typeface="Times New Roman" panose="02020603050405020304" pitchFamily="18" charset="0"/>
            </a:rPr>
            <a:t>The rulings largely did not rely on the more nuanced distinctions in the </a:t>
          </a:r>
          <a:r>
            <a:rPr lang="en-US" sz="2400" i="1" u="sng" kern="1200">
              <a:latin typeface="+mn-lt"/>
              <a:cs typeface="Times New Roman" panose="02020603050405020304" pitchFamily="18" charset="0"/>
            </a:rPr>
            <a:t>Endrew F.</a:t>
          </a:r>
          <a:r>
            <a:rPr lang="en-US" sz="2400" i="1" u="none" kern="1200">
              <a:latin typeface="+mn-lt"/>
              <a:cs typeface="Times New Roman" panose="02020603050405020304" pitchFamily="18" charset="0"/>
            </a:rPr>
            <a:t> </a:t>
          </a:r>
          <a:r>
            <a:rPr lang="en-US" sz="2400" i="1" kern="1200">
              <a:latin typeface="+mn-lt"/>
              <a:cs typeface="Times New Roman" panose="02020603050405020304" pitchFamily="18" charset="0"/>
            </a:rPr>
            <a:t>decision</a:t>
          </a:r>
          <a:r>
            <a:rPr lang="en-US" sz="2400" i="0" kern="1200">
              <a:latin typeface="+mn-lt"/>
              <a:cs typeface="Times New Roman" panose="02020603050405020304" pitchFamily="18" charset="0"/>
            </a:rPr>
            <a:t>. </a:t>
          </a:r>
          <a:endParaRPr lang="en-US" sz="2400" kern="1200">
            <a:latin typeface="+mn-lt"/>
            <a:cs typeface="Times New Roman" panose="02020603050405020304" pitchFamily="18" charset="0"/>
          </a:endParaRPr>
        </a:p>
      </dsp:txBody>
      <dsp:txXfrm>
        <a:off x="48924" y="1253959"/>
        <a:ext cx="11240077" cy="904357"/>
      </dsp:txXfrm>
    </dsp:sp>
    <dsp:sp modelId="{ED5BA5F5-4CC0-834B-9F6D-B7D94AB1B0CA}">
      <dsp:nvSpPr>
        <dsp:cNvPr id="0" name=""/>
        <dsp:cNvSpPr/>
      </dsp:nvSpPr>
      <dsp:spPr>
        <a:xfrm>
          <a:off x="0" y="2294904"/>
          <a:ext cx="11337925" cy="98058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i="1" kern="1200">
              <a:latin typeface="+mn-lt"/>
              <a:cs typeface="Times New Roman" panose="02020603050405020304" pitchFamily="18" charset="0"/>
            </a:rPr>
            <a:t>The courts were generally holistic and relatively relaxed rather than particularistic and rigorous in the approach to progress indicators</a:t>
          </a:r>
          <a:r>
            <a:rPr lang="en-US" sz="2400" kern="1200">
              <a:latin typeface="+mn-lt"/>
              <a:cs typeface="Times New Roman" panose="02020603050405020304" pitchFamily="18" charset="0"/>
            </a:rPr>
            <a:t>.</a:t>
          </a:r>
        </a:p>
      </dsp:txBody>
      <dsp:txXfrm>
        <a:off x="47868" y="2342772"/>
        <a:ext cx="11242189" cy="884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D4CD8-6238-4CB0-9469-1EF245CF7C7A}">
      <dsp:nvSpPr>
        <dsp:cNvPr id="0" name=""/>
        <dsp:cNvSpPr/>
      </dsp:nvSpPr>
      <dsp:spPr>
        <a:xfrm>
          <a:off x="0" y="306068"/>
          <a:ext cx="11337925" cy="2331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9949" tIns="416560" rIns="879949"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solidFill>
                <a:srgbClr val="59565A"/>
              </a:solidFill>
            </a:rPr>
            <a:t>Grades should (a) focus solely on student proficiency, (b) adhere to clearly described performance standards, (c) be consistent from teacher to teacher, and  (d) communicate useful and concrete information to students and their parents.</a:t>
          </a:r>
        </a:p>
        <a:p>
          <a:pPr marL="228600" lvl="1" indent="-228600" algn="l" defTabSz="889000">
            <a:lnSpc>
              <a:spcPct val="90000"/>
            </a:lnSpc>
            <a:spcBef>
              <a:spcPct val="0"/>
            </a:spcBef>
            <a:spcAft>
              <a:spcPct val="15000"/>
            </a:spcAft>
            <a:buChar char="•"/>
          </a:pPr>
          <a:r>
            <a:rPr lang="en-US" sz="2000" kern="1200">
              <a:solidFill>
                <a:srgbClr val="59565A"/>
              </a:solidFill>
            </a:rPr>
            <a:t>Yet, teachers often rely on informal and idiosyncratic adaptations, which lead to validity problems.</a:t>
          </a:r>
        </a:p>
        <a:p>
          <a:pPr marL="228600" lvl="1" indent="-228600" algn="l" defTabSz="889000">
            <a:lnSpc>
              <a:spcPct val="90000"/>
            </a:lnSpc>
            <a:spcBef>
              <a:spcPct val="0"/>
            </a:spcBef>
            <a:spcAft>
              <a:spcPct val="15000"/>
            </a:spcAft>
            <a:buChar char="•"/>
          </a:pPr>
          <a:r>
            <a:rPr lang="en-US" sz="2000" kern="1200">
              <a:solidFill>
                <a:srgbClr val="59565A"/>
              </a:solidFill>
            </a:rPr>
            <a:t>Thus, the use of grades or promotions is not suggested for use as a progress indicator.</a:t>
          </a:r>
        </a:p>
      </dsp:txBody>
      <dsp:txXfrm>
        <a:off x="0" y="306068"/>
        <a:ext cx="11337925" cy="2331000"/>
      </dsp:txXfrm>
    </dsp:sp>
    <dsp:sp modelId="{57F64D25-FCED-416B-B893-E0E259AB0009}">
      <dsp:nvSpPr>
        <dsp:cNvPr id="0" name=""/>
        <dsp:cNvSpPr/>
      </dsp:nvSpPr>
      <dsp:spPr>
        <a:xfrm>
          <a:off x="566896" y="10868"/>
          <a:ext cx="7936547"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983" tIns="0" rIns="299983" bIns="0" numCol="1" spcCol="1270" anchor="ctr" anchorCtr="0">
          <a:noAutofit/>
        </a:bodyPr>
        <a:lstStyle/>
        <a:p>
          <a:pPr marL="0" lvl="0" indent="0" algn="l" defTabSz="889000">
            <a:lnSpc>
              <a:spcPct val="90000"/>
            </a:lnSpc>
            <a:spcBef>
              <a:spcPct val="0"/>
            </a:spcBef>
            <a:spcAft>
              <a:spcPct val="35000"/>
            </a:spcAft>
            <a:buNone/>
          </a:pPr>
          <a:r>
            <a:rPr lang="en-US" sz="2000" kern="1200"/>
            <a:t>Professional Recommendations</a:t>
          </a:r>
        </a:p>
      </dsp:txBody>
      <dsp:txXfrm>
        <a:off x="595717" y="39689"/>
        <a:ext cx="7878905" cy="532758"/>
      </dsp:txXfrm>
    </dsp:sp>
    <dsp:sp modelId="{A53632A9-F862-4D67-A2F7-AA70A6A5E76E}">
      <dsp:nvSpPr>
        <dsp:cNvPr id="0" name=""/>
        <dsp:cNvSpPr/>
      </dsp:nvSpPr>
      <dsp:spPr>
        <a:xfrm>
          <a:off x="0" y="3040269"/>
          <a:ext cx="11337925" cy="1795500"/>
        </a:xfrm>
        <a:prstGeom prst="rect">
          <a:avLst/>
        </a:prstGeom>
        <a:solidFill>
          <a:schemeClr val="lt1">
            <a:alpha val="90000"/>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9949" tIns="416560" rIns="879949" bIns="14224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i="0" kern="1200">
              <a:solidFill>
                <a:srgbClr val="59565A"/>
              </a:solidFill>
              <a:cs typeface="Times New Roman" panose="02020603050405020304" pitchFamily="18" charset="0"/>
            </a:rPr>
            <a:t>Grades were the most frequent progress indicator in the court rulings.</a:t>
          </a:r>
          <a:endParaRPr lang="en-US" sz="2000" i="0" kern="1200">
            <a:solidFill>
              <a:srgbClr val="59565A"/>
            </a:solidFill>
          </a:endParaRPr>
        </a:p>
        <a:p>
          <a:pPr marL="228600" lvl="1" indent="-228600" algn="l" defTabSz="889000">
            <a:lnSpc>
              <a:spcPct val="90000"/>
            </a:lnSpc>
            <a:spcBef>
              <a:spcPct val="0"/>
            </a:spcBef>
            <a:spcAft>
              <a:spcPct val="15000"/>
            </a:spcAft>
            <a:buFont typeface="Arial" panose="020B0604020202020204" pitchFamily="34" charset="0"/>
            <a:buChar char="•"/>
          </a:pPr>
          <a:r>
            <a:rPr lang="en-US" sz="2000" i="0" kern="1200">
              <a:solidFill>
                <a:srgbClr val="59565A"/>
              </a:solidFill>
              <a:cs typeface="Times New Roman" panose="02020603050405020304" pitchFamily="18" charset="0"/>
            </a:rPr>
            <a:t>The courts accorded negligible considerations to the limitations of these measures.</a:t>
          </a:r>
        </a:p>
        <a:p>
          <a:pPr marL="228600" lvl="1" indent="-228600" algn="l" defTabSz="889000">
            <a:lnSpc>
              <a:spcPct val="90000"/>
            </a:lnSpc>
            <a:spcBef>
              <a:spcPct val="0"/>
            </a:spcBef>
            <a:spcAft>
              <a:spcPct val="15000"/>
            </a:spcAft>
            <a:buFont typeface="Arial" panose="020B0604020202020204" pitchFamily="34" charset="0"/>
            <a:buChar char="•"/>
          </a:pPr>
          <a:r>
            <a:rPr lang="en-US" sz="2000" i="0" kern="1200">
              <a:solidFill>
                <a:srgbClr val="59565A"/>
              </a:solidFill>
              <a:cs typeface="Times New Roman" panose="02020603050405020304" pitchFamily="18" charset="0"/>
            </a:rPr>
            <a:t>The absence of best practice standards for grades and promotion were likely attributable to the filtering factors endemic to the judiciary.</a:t>
          </a:r>
        </a:p>
      </dsp:txBody>
      <dsp:txXfrm>
        <a:off x="0" y="3040269"/>
        <a:ext cx="11337925" cy="1795500"/>
      </dsp:txXfrm>
    </dsp:sp>
    <dsp:sp modelId="{3C562C9D-19CC-4DC0-AB20-258D6C2487FA}">
      <dsp:nvSpPr>
        <dsp:cNvPr id="0" name=""/>
        <dsp:cNvSpPr/>
      </dsp:nvSpPr>
      <dsp:spPr>
        <a:xfrm>
          <a:off x="566896" y="2745069"/>
          <a:ext cx="7936547" cy="590400"/>
        </a:xfrm>
        <a:prstGeom prst="roundRect">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983" tIns="0" rIns="299983" bIns="0" numCol="1" spcCol="1270" anchor="ctr" anchorCtr="0">
          <a:noAutofit/>
        </a:bodyPr>
        <a:lstStyle/>
        <a:p>
          <a:pPr marL="0" lvl="0" indent="0" algn="l" defTabSz="889000">
            <a:lnSpc>
              <a:spcPct val="90000"/>
            </a:lnSpc>
            <a:spcBef>
              <a:spcPct val="0"/>
            </a:spcBef>
            <a:spcAft>
              <a:spcPct val="35000"/>
            </a:spcAft>
            <a:buNone/>
          </a:pPr>
          <a:r>
            <a:rPr lang="en-US" sz="2000" kern="1200"/>
            <a:t>Judicial Rulings</a:t>
          </a:r>
        </a:p>
      </dsp:txBody>
      <dsp:txXfrm>
        <a:off x="595717" y="2773890"/>
        <a:ext cx="7878905"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D4CD8-6238-4CB0-9469-1EF245CF7C7A}">
      <dsp:nvSpPr>
        <dsp:cNvPr id="0" name=""/>
        <dsp:cNvSpPr/>
      </dsp:nvSpPr>
      <dsp:spPr>
        <a:xfrm>
          <a:off x="0" y="319343"/>
          <a:ext cx="11337925" cy="2381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9949" tIns="374904" rIns="879949"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rgbClr val="59565A"/>
              </a:solidFill>
              <a:latin typeface="Calibri"/>
              <a:ea typeface="+mn-ea"/>
              <a:cs typeface="+mn-cs"/>
            </a:rPr>
            <a:t>Standardized tests refer to any measures that are administered, scored, and interpreted a consistent or standard manner across different times and places.</a:t>
          </a:r>
        </a:p>
        <a:p>
          <a:pPr marL="228600" lvl="1" indent="-228600" algn="l" defTabSz="889000">
            <a:lnSpc>
              <a:spcPct val="90000"/>
            </a:lnSpc>
            <a:spcBef>
              <a:spcPct val="0"/>
            </a:spcBef>
            <a:spcAft>
              <a:spcPct val="15000"/>
            </a:spcAft>
            <a:buChar char="•"/>
          </a:pPr>
          <a:r>
            <a:rPr lang="en-US" sz="2000" kern="1200" dirty="0">
              <a:solidFill>
                <a:srgbClr val="59565A"/>
              </a:solidFill>
              <a:latin typeface="Calibri"/>
              <a:ea typeface="+mn-ea"/>
              <a:cs typeface="+mn-cs"/>
            </a:rPr>
            <a:t>Include norm-referenced tests of achievement and proficiency assessments.</a:t>
          </a:r>
        </a:p>
        <a:p>
          <a:pPr marL="457200" lvl="2" indent="-228600" algn="l" defTabSz="889000">
            <a:lnSpc>
              <a:spcPct val="90000"/>
            </a:lnSpc>
            <a:spcBef>
              <a:spcPct val="0"/>
            </a:spcBef>
            <a:spcAft>
              <a:spcPct val="15000"/>
            </a:spcAft>
            <a:buChar char="•"/>
          </a:pPr>
          <a:r>
            <a:rPr lang="en-US" sz="2000" kern="1200" dirty="0">
              <a:solidFill>
                <a:srgbClr val="59565A"/>
              </a:solidFill>
              <a:latin typeface="Calibri"/>
              <a:ea typeface="+mn-ea"/>
              <a:cs typeface="+mn-cs"/>
            </a:rPr>
            <a:t>Caveats: e.g., use of percentile ranks, such as grade equivalent scores.</a:t>
          </a:r>
        </a:p>
        <a:p>
          <a:pPr marL="457200" lvl="2" indent="-228600" algn="l" defTabSz="889000">
            <a:lnSpc>
              <a:spcPct val="90000"/>
            </a:lnSpc>
            <a:spcBef>
              <a:spcPct val="0"/>
            </a:spcBef>
            <a:spcAft>
              <a:spcPct val="15000"/>
            </a:spcAft>
            <a:buChar char="•"/>
          </a:pPr>
          <a:r>
            <a:rPr lang="en-US" sz="2000" kern="1200" dirty="0">
              <a:solidFill>
                <a:srgbClr val="59565A"/>
              </a:solidFill>
              <a:latin typeface="Calibri"/>
              <a:ea typeface="+mn-ea"/>
              <a:cs typeface="+mn-cs"/>
            </a:rPr>
            <a:t>Questionable indicators of progress.</a:t>
          </a:r>
        </a:p>
        <a:p>
          <a:pPr marL="228600" lvl="1" indent="-228600" algn="l" defTabSz="889000">
            <a:lnSpc>
              <a:spcPct val="90000"/>
            </a:lnSpc>
            <a:spcBef>
              <a:spcPct val="0"/>
            </a:spcBef>
            <a:spcAft>
              <a:spcPct val="15000"/>
            </a:spcAft>
            <a:buChar char="•"/>
          </a:pPr>
          <a:r>
            <a:rPr lang="en-US" sz="2000" kern="1200" dirty="0">
              <a:solidFill>
                <a:srgbClr val="59565A"/>
              </a:solidFill>
              <a:latin typeface="Calibri"/>
              <a:ea typeface="+mn-ea"/>
              <a:cs typeface="+mn-cs"/>
            </a:rPr>
            <a:t>Include general outcome measurement (GOM).</a:t>
          </a:r>
        </a:p>
      </dsp:txBody>
      <dsp:txXfrm>
        <a:off x="0" y="319343"/>
        <a:ext cx="11337925" cy="2381400"/>
      </dsp:txXfrm>
    </dsp:sp>
    <dsp:sp modelId="{57F64D25-FCED-416B-B893-E0E259AB0009}">
      <dsp:nvSpPr>
        <dsp:cNvPr id="0" name=""/>
        <dsp:cNvSpPr/>
      </dsp:nvSpPr>
      <dsp:spPr>
        <a:xfrm>
          <a:off x="566896" y="53663"/>
          <a:ext cx="7936547"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983" tIns="0" rIns="299983" bIns="0" numCol="1" spcCol="1270" anchor="ctr" anchorCtr="0">
          <a:noAutofit/>
        </a:bodyPr>
        <a:lstStyle/>
        <a:p>
          <a:pPr marL="0" lvl="0" indent="0" algn="l" defTabSz="889000">
            <a:lnSpc>
              <a:spcPct val="90000"/>
            </a:lnSpc>
            <a:spcBef>
              <a:spcPct val="0"/>
            </a:spcBef>
            <a:spcAft>
              <a:spcPct val="35000"/>
            </a:spcAft>
            <a:buNone/>
          </a:pPr>
          <a:r>
            <a:rPr lang="en-US" sz="2000" kern="1200"/>
            <a:t>Professional Recommendations</a:t>
          </a:r>
        </a:p>
      </dsp:txBody>
      <dsp:txXfrm>
        <a:off x="592835" y="79602"/>
        <a:ext cx="7884669" cy="479482"/>
      </dsp:txXfrm>
    </dsp:sp>
    <dsp:sp modelId="{A53632A9-F862-4D67-A2F7-AA70A6A5E76E}">
      <dsp:nvSpPr>
        <dsp:cNvPr id="0" name=""/>
        <dsp:cNvSpPr/>
      </dsp:nvSpPr>
      <dsp:spPr>
        <a:xfrm>
          <a:off x="0" y="3063624"/>
          <a:ext cx="11337925" cy="1729350"/>
        </a:xfrm>
        <a:prstGeom prst="rect">
          <a:avLst/>
        </a:prstGeom>
        <a:solidFill>
          <a:schemeClr val="lt1">
            <a:alpha val="90000"/>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9949" tIns="374904" rIns="879949" bIns="14224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solidFill>
                <a:srgbClr val="59565A"/>
              </a:solidFill>
              <a:latin typeface="Calibri"/>
              <a:ea typeface="+mn-ea"/>
              <a:cs typeface="+mn-cs"/>
            </a:rPr>
            <a:t>Standardized tests were the second most frequently identified progress indicators.</a:t>
          </a:r>
        </a:p>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solidFill>
                <a:srgbClr val="59565A"/>
              </a:solidFill>
              <a:latin typeface="Calibri"/>
              <a:ea typeface="+mn-ea"/>
              <a:cs typeface="+mn-cs"/>
            </a:rPr>
            <a:t>Those most commonly identified were standardized achievement measures and state proficiency tests.</a:t>
          </a:r>
        </a:p>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solidFill>
                <a:srgbClr val="59565A"/>
              </a:solidFill>
              <a:latin typeface="Calibri"/>
              <a:ea typeface="+mn-ea"/>
              <a:cs typeface="+mn-cs"/>
            </a:rPr>
            <a:t>Critical assessment of the limitations of these measures was absent.</a:t>
          </a:r>
        </a:p>
      </dsp:txBody>
      <dsp:txXfrm>
        <a:off x="0" y="3063624"/>
        <a:ext cx="11337925" cy="1729350"/>
      </dsp:txXfrm>
    </dsp:sp>
    <dsp:sp modelId="{3C562C9D-19CC-4DC0-AB20-258D6C2487FA}">
      <dsp:nvSpPr>
        <dsp:cNvPr id="0" name=""/>
        <dsp:cNvSpPr/>
      </dsp:nvSpPr>
      <dsp:spPr>
        <a:xfrm>
          <a:off x="566896" y="2797943"/>
          <a:ext cx="7936547" cy="531360"/>
        </a:xfrm>
        <a:prstGeom prst="roundRect">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983" tIns="0" rIns="299983" bIns="0" numCol="1" spcCol="1270" anchor="ctr" anchorCtr="0">
          <a:noAutofit/>
        </a:bodyPr>
        <a:lstStyle/>
        <a:p>
          <a:pPr marL="0" lvl="0" indent="0" algn="l" defTabSz="889000">
            <a:lnSpc>
              <a:spcPct val="90000"/>
            </a:lnSpc>
            <a:spcBef>
              <a:spcPct val="0"/>
            </a:spcBef>
            <a:spcAft>
              <a:spcPct val="35000"/>
            </a:spcAft>
            <a:buNone/>
          </a:pPr>
          <a:r>
            <a:rPr lang="en-US" sz="2000" kern="1200"/>
            <a:t>Judicial Rulings</a:t>
          </a:r>
        </a:p>
      </dsp:txBody>
      <dsp:txXfrm>
        <a:off x="592835" y="2823882"/>
        <a:ext cx="7884669"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D4CD8-6238-4CB0-9469-1EF245CF7C7A}">
      <dsp:nvSpPr>
        <dsp:cNvPr id="0" name=""/>
        <dsp:cNvSpPr/>
      </dsp:nvSpPr>
      <dsp:spPr>
        <a:xfrm>
          <a:off x="0" y="341752"/>
          <a:ext cx="11337925" cy="2148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9949" tIns="458216" rIns="879949"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rgbClr val="59565A"/>
              </a:solidFill>
              <a:cs typeface="Times New Roman" panose="02020603050405020304" pitchFamily="18" charset="0"/>
            </a:rPr>
            <a:t>Mastery monitoring assessments can be standardized or teacher-made tests.</a:t>
          </a:r>
        </a:p>
        <a:p>
          <a:pPr marL="228600" lvl="1" indent="-228600" algn="l" defTabSz="889000">
            <a:lnSpc>
              <a:spcPct val="90000"/>
            </a:lnSpc>
            <a:spcBef>
              <a:spcPct val="0"/>
            </a:spcBef>
            <a:spcAft>
              <a:spcPct val="15000"/>
            </a:spcAft>
            <a:buChar char="•"/>
          </a:pPr>
          <a:r>
            <a:rPr lang="en-US" sz="2000" kern="1200" dirty="0">
              <a:solidFill>
                <a:srgbClr val="59565A"/>
              </a:solidFill>
              <a:cs typeface="Times New Roman" panose="02020603050405020304" pitchFamily="18" charset="0"/>
            </a:rPr>
            <a:t>Standardized mastery monitoring may have manuals that report psychometric data.</a:t>
          </a:r>
        </a:p>
        <a:p>
          <a:pPr marL="228600" lvl="1" indent="-228600" algn="l" defTabSz="889000">
            <a:lnSpc>
              <a:spcPct val="90000"/>
            </a:lnSpc>
            <a:spcBef>
              <a:spcPct val="0"/>
            </a:spcBef>
            <a:spcAft>
              <a:spcPct val="15000"/>
            </a:spcAft>
            <a:buChar char="•"/>
          </a:pPr>
          <a:r>
            <a:rPr lang="en-US" sz="2000" kern="1200" dirty="0">
              <a:solidFill>
                <a:srgbClr val="59565A"/>
              </a:solidFill>
              <a:cs typeface="Times New Roman" panose="02020603050405020304" pitchFamily="18" charset="0"/>
            </a:rPr>
            <a:t>Teacher-made tests do not have known psychometric properties.</a:t>
          </a:r>
        </a:p>
        <a:p>
          <a:pPr marL="228600" lvl="1" indent="-228600" algn="l" defTabSz="889000">
            <a:lnSpc>
              <a:spcPct val="90000"/>
            </a:lnSpc>
            <a:spcBef>
              <a:spcPct val="0"/>
            </a:spcBef>
            <a:spcAft>
              <a:spcPct val="15000"/>
            </a:spcAft>
            <a:buChar char="•"/>
          </a:pPr>
          <a:r>
            <a:rPr lang="en-US" sz="2000" kern="1200" dirty="0">
              <a:solidFill>
                <a:srgbClr val="59565A"/>
              </a:solidFill>
              <a:cs typeface="Times New Roman" panose="02020603050405020304" pitchFamily="18" charset="0"/>
            </a:rPr>
            <a:t>The empirical research on mastery monitoring tests warns against the overreliance or incautious use as progress indicators.</a:t>
          </a:r>
        </a:p>
      </dsp:txBody>
      <dsp:txXfrm>
        <a:off x="0" y="341752"/>
        <a:ext cx="11337925" cy="2148300"/>
      </dsp:txXfrm>
    </dsp:sp>
    <dsp:sp modelId="{57F64D25-FCED-416B-B893-E0E259AB0009}">
      <dsp:nvSpPr>
        <dsp:cNvPr id="0" name=""/>
        <dsp:cNvSpPr/>
      </dsp:nvSpPr>
      <dsp:spPr>
        <a:xfrm>
          <a:off x="566896" y="17032"/>
          <a:ext cx="7936547"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983" tIns="0" rIns="299983" bIns="0" numCol="1" spcCol="1270" anchor="ctr" anchorCtr="0">
          <a:noAutofit/>
        </a:bodyPr>
        <a:lstStyle/>
        <a:p>
          <a:pPr marL="0" lvl="0" indent="0" algn="l" defTabSz="889000">
            <a:lnSpc>
              <a:spcPct val="90000"/>
            </a:lnSpc>
            <a:spcBef>
              <a:spcPct val="0"/>
            </a:spcBef>
            <a:spcAft>
              <a:spcPct val="35000"/>
            </a:spcAft>
            <a:buNone/>
          </a:pPr>
          <a:r>
            <a:rPr lang="en-US" sz="2000" kern="1200"/>
            <a:t>Professional Recommendations</a:t>
          </a:r>
        </a:p>
      </dsp:txBody>
      <dsp:txXfrm>
        <a:off x="598599" y="48735"/>
        <a:ext cx="7873141" cy="586034"/>
      </dsp:txXfrm>
    </dsp:sp>
    <dsp:sp modelId="{A53632A9-F862-4D67-A2F7-AA70A6A5E76E}">
      <dsp:nvSpPr>
        <dsp:cNvPr id="0" name=""/>
        <dsp:cNvSpPr/>
      </dsp:nvSpPr>
      <dsp:spPr>
        <a:xfrm>
          <a:off x="0" y="2933572"/>
          <a:ext cx="11337925" cy="14899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9949" tIns="458216" rIns="879949" bIns="14224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solidFill>
                <a:srgbClr val="59565A"/>
              </a:solidFill>
              <a:latin typeface="Calibri"/>
              <a:ea typeface="+mn-ea"/>
              <a:cs typeface="Times New Roman" panose="02020603050405020304" pitchFamily="18" charset="0"/>
            </a:rPr>
            <a:t>The 58 rulings identified these other tests much less frequently than standardized instruments.</a:t>
          </a:r>
        </a:p>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solidFill>
                <a:srgbClr val="59565A"/>
              </a:solidFill>
              <a:latin typeface="Calibri"/>
              <a:ea typeface="+mn-ea"/>
              <a:cs typeface="Times New Roman" panose="02020603050405020304" pitchFamily="18" charset="0"/>
            </a:rPr>
            <a:t>These tests received negligible critical examination.</a:t>
          </a:r>
        </a:p>
      </dsp:txBody>
      <dsp:txXfrm>
        <a:off x="0" y="2933572"/>
        <a:ext cx="11337925" cy="1489950"/>
      </dsp:txXfrm>
    </dsp:sp>
    <dsp:sp modelId="{3C562C9D-19CC-4DC0-AB20-258D6C2487FA}">
      <dsp:nvSpPr>
        <dsp:cNvPr id="0" name=""/>
        <dsp:cNvSpPr/>
      </dsp:nvSpPr>
      <dsp:spPr>
        <a:xfrm>
          <a:off x="566896" y="2608852"/>
          <a:ext cx="7936547" cy="649440"/>
        </a:xfrm>
        <a:prstGeom prst="roundRect">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983" tIns="0" rIns="299983" bIns="0" numCol="1" spcCol="1270" anchor="ctr" anchorCtr="0">
          <a:noAutofit/>
        </a:bodyPr>
        <a:lstStyle/>
        <a:p>
          <a:pPr marL="0" lvl="0" indent="0" algn="l" defTabSz="889000">
            <a:lnSpc>
              <a:spcPct val="90000"/>
            </a:lnSpc>
            <a:spcBef>
              <a:spcPct val="0"/>
            </a:spcBef>
            <a:spcAft>
              <a:spcPct val="35000"/>
            </a:spcAft>
            <a:buNone/>
          </a:pPr>
          <a:r>
            <a:rPr lang="en-US" sz="2000" kern="1200"/>
            <a:t>Judicial Rulings</a:t>
          </a:r>
        </a:p>
      </dsp:txBody>
      <dsp:txXfrm>
        <a:off x="598599" y="2640555"/>
        <a:ext cx="7873141" cy="5860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D4CD8-6238-4CB0-9469-1EF245CF7C7A}">
      <dsp:nvSpPr>
        <dsp:cNvPr id="0" name=""/>
        <dsp:cNvSpPr/>
      </dsp:nvSpPr>
      <dsp:spPr>
        <a:xfrm>
          <a:off x="0" y="292231"/>
          <a:ext cx="11337925" cy="24538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9949" tIns="395732" rIns="879949"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solidFill>
                <a:srgbClr val="59565A"/>
              </a:solidFill>
              <a:cs typeface="Times New Roman"/>
            </a:rPr>
            <a:t>Progress reports should</a:t>
          </a:r>
        </a:p>
        <a:p>
          <a:pPr marL="457200" lvl="2" indent="-228600" algn="l" defTabSz="889000">
            <a:lnSpc>
              <a:spcPct val="90000"/>
            </a:lnSpc>
            <a:spcBef>
              <a:spcPct val="0"/>
            </a:spcBef>
            <a:spcAft>
              <a:spcPct val="15000"/>
            </a:spcAft>
            <a:buChar char="•"/>
          </a:pPr>
          <a:r>
            <a:rPr lang="en-US" sz="2000" kern="1200">
              <a:solidFill>
                <a:srgbClr val="59565A"/>
              </a:solidFill>
              <a:cs typeface="Times New Roman" panose="02020603050405020304" pitchFamily="18" charset="0"/>
            </a:rPr>
            <a:t>provide data specific to the IEP goals, </a:t>
          </a:r>
        </a:p>
        <a:p>
          <a:pPr marL="457200" lvl="2" indent="-228600" algn="l" defTabSz="889000">
            <a:lnSpc>
              <a:spcPct val="90000"/>
            </a:lnSpc>
            <a:spcBef>
              <a:spcPct val="0"/>
            </a:spcBef>
            <a:spcAft>
              <a:spcPct val="15000"/>
            </a:spcAft>
            <a:buChar char="•"/>
          </a:pPr>
          <a:r>
            <a:rPr lang="en-US" sz="2000" kern="1200">
              <a:solidFill>
                <a:srgbClr val="59565A"/>
              </a:solidFill>
              <a:cs typeface="Times New Roman" panose="02020603050405020304" pitchFamily="18" charset="0"/>
            </a:rPr>
            <a:t>explain the data clearly for the service providers and parents, and</a:t>
          </a:r>
        </a:p>
        <a:p>
          <a:pPr marL="457200" lvl="2" indent="-228600" algn="l" defTabSz="889000" rtl="0">
            <a:lnSpc>
              <a:spcPct val="90000"/>
            </a:lnSpc>
            <a:spcBef>
              <a:spcPct val="0"/>
            </a:spcBef>
            <a:spcAft>
              <a:spcPct val="15000"/>
            </a:spcAft>
            <a:buChar char="•"/>
          </a:pPr>
          <a:r>
            <a:rPr lang="en-US" sz="2000" kern="1200">
              <a:solidFill>
                <a:srgbClr val="59565A"/>
              </a:solidFill>
              <a:cs typeface="Times New Roman"/>
            </a:rPr>
            <a:t>predict whether a student will meet his or her goals.</a:t>
          </a:r>
        </a:p>
        <a:p>
          <a:pPr marL="228600" lvl="1" indent="-228600" algn="l" defTabSz="889000">
            <a:lnSpc>
              <a:spcPct val="90000"/>
            </a:lnSpc>
            <a:spcBef>
              <a:spcPct val="0"/>
            </a:spcBef>
            <a:spcAft>
              <a:spcPct val="15000"/>
            </a:spcAft>
            <a:buChar char="•"/>
          </a:pPr>
          <a:r>
            <a:rPr lang="en-US" sz="2000" kern="1200">
              <a:solidFill>
                <a:srgbClr val="59565A"/>
              </a:solidFill>
              <a:cs typeface="Times New Roman"/>
            </a:rPr>
            <a:t>A key qualifier for progress reports is high frequency.</a:t>
          </a:r>
        </a:p>
        <a:p>
          <a:pPr marL="228600" lvl="1" indent="-228600" algn="l" defTabSz="889000">
            <a:lnSpc>
              <a:spcPct val="90000"/>
            </a:lnSpc>
            <a:spcBef>
              <a:spcPct val="0"/>
            </a:spcBef>
            <a:spcAft>
              <a:spcPct val="15000"/>
            </a:spcAft>
            <a:buChar char="•"/>
          </a:pPr>
          <a:r>
            <a:rPr lang="en-US" sz="2000" kern="1200">
              <a:solidFill>
                <a:srgbClr val="59565A"/>
              </a:solidFill>
              <a:cs typeface="Times New Roman" panose="02020603050405020304" pitchFamily="18" charset="0"/>
            </a:rPr>
            <a:t>Include in the IEP, with systematic implementation, analysis, and reporting.</a:t>
          </a:r>
        </a:p>
      </dsp:txBody>
      <dsp:txXfrm>
        <a:off x="0" y="292231"/>
        <a:ext cx="11337925" cy="2453850"/>
      </dsp:txXfrm>
    </dsp:sp>
    <dsp:sp modelId="{57F64D25-FCED-416B-B893-E0E259AB0009}">
      <dsp:nvSpPr>
        <dsp:cNvPr id="0" name=""/>
        <dsp:cNvSpPr/>
      </dsp:nvSpPr>
      <dsp:spPr>
        <a:xfrm>
          <a:off x="566896" y="11791"/>
          <a:ext cx="7936547"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983" tIns="0" rIns="299983" bIns="0" numCol="1" spcCol="1270" anchor="ctr" anchorCtr="0">
          <a:noAutofit/>
        </a:bodyPr>
        <a:lstStyle/>
        <a:p>
          <a:pPr marL="0" lvl="0" indent="0" algn="l" defTabSz="889000">
            <a:lnSpc>
              <a:spcPct val="90000"/>
            </a:lnSpc>
            <a:spcBef>
              <a:spcPct val="0"/>
            </a:spcBef>
            <a:spcAft>
              <a:spcPct val="35000"/>
            </a:spcAft>
            <a:buNone/>
          </a:pPr>
          <a:r>
            <a:rPr lang="en-US" sz="2000" kern="1200"/>
            <a:t>Professional Recommendations</a:t>
          </a:r>
        </a:p>
      </dsp:txBody>
      <dsp:txXfrm>
        <a:off x="594276" y="39171"/>
        <a:ext cx="7881787" cy="506120"/>
      </dsp:txXfrm>
    </dsp:sp>
    <dsp:sp modelId="{A53632A9-F862-4D67-A2F7-AA70A6A5E76E}">
      <dsp:nvSpPr>
        <dsp:cNvPr id="0" name=""/>
        <dsp:cNvSpPr/>
      </dsp:nvSpPr>
      <dsp:spPr>
        <a:xfrm>
          <a:off x="0" y="3129121"/>
          <a:ext cx="11337925" cy="1705725"/>
        </a:xfrm>
        <a:prstGeom prst="rect">
          <a:avLst/>
        </a:prstGeom>
        <a:solidFill>
          <a:schemeClr val="lt1">
            <a:alpha val="90000"/>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9949" tIns="395732" rIns="879949" bIns="14224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a:solidFill>
                <a:srgbClr val="59565A"/>
              </a:solidFill>
              <a:latin typeface="Calibri"/>
              <a:ea typeface="+mn-ea"/>
              <a:cs typeface="Times New Roman"/>
            </a:rPr>
            <a:t>The court rulings specifically identified progress reports almost as frequently as standardized tests but less than expected in light of the statutory IEP requirement.</a:t>
          </a:r>
        </a:p>
        <a:p>
          <a:pPr marL="228600" lvl="1" indent="-228600" algn="l" defTabSz="889000">
            <a:lnSpc>
              <a:spcPct val="90000"/>
            </a:lnSpc>
            <a:spcBef>
              <a:spcPct val="0"/>
            </a:spcBef>
            <a:spcAft>
              <a:spcPct val="15000"/>
            </a:spcAft>
            <a:buFont typeface="Arial" panose="020B0604020202020204" pitchFamily="34" charset="0"/>
            <a:buChar char="•"/>
          </a:pPr>
          <a:r>
            <a:rPr lang="en-US" sz="2000" kern="1200">
              <a:solidFill>
                <a:srgbClr val="59565A"/>
              </a:solidFill>
              <a:latin typeface="Calibri"/>
              <a:ea typeface="+mn-ea"/>
              <a:cs typeface="Times New Roman" panose="02020603050405020304" pitchFamily="18" charset="0"/>
            </a:rPr>
            <a:t>This difference may be attributable to the limited scope and specificity of this requirement.</a:t>
          </a:r>
        </a:p>
      </dsp:txBody>
      <dsp:txXfrm>
        <a:off x="0" y="3129121"/>
        <a:ext cx="11337925" cy="1705725"/>
      </dsp:txXfrm>
    </dsp:sp>
    <dsp:sp modelId="{3C562C9D-19CC-4DC0-AB20-258D6C2487FA}">
      <dsp:nvSpPr>
        <dsp:cNvPr id="0" name=""/>
        <dsp:cNvSpPr/>
      </dsp:nvSpPr>
      <dsp:spPr>
        <a:xfrm>
          <a:off x="566896" y="2848681"/>
          <a:ext cx="7936547" cy="560880"/>
        </a:xfrm>
        <a:prstGeom prst="roundRect">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983" tIns="0" rIns="299983" bIns="0" numCol="1" spcCol="1270" anchor="ctr" anchorCtr="0">
          <a:noAutofit/>
        </a:bodyPr>
        <a:lstStyle/>
        <a:p>
          <a:pPr marL="0" lvl="0" indent="0" algn="l" defTabSz="889000">
            <a:lnSpc>
              <a:spcPct val="90000"/>
            </a:lnSpc>
            <a:spcBef>
              <a:spcPct val="0"/>
            </a:spcBef>
            <a:spcAft>
              <a:spcPct val="35000"/>
            </a:spcAft>
            <a:buNone/>
          </a:pPr>
          <a:r>
            <a:rPr lang="en-US" sz="2000" kern="1200"/>
            <a:t>Judicial Rulings</a:t>
          </a:r>
        </a:p>
      </dsp:txBody>
      <dsp:txXfrm>
        <a:off x="594276" y="2876061"/>
        <a:ext cx="7881787" cy="506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D4CD8-6238-4CB0-9469-1EF245CF7C7A}">
      <dsp:nvSpPr>
        <dsp:cNvPr id="0" name=""/>
        <dsp:cNvSpPr/>
      </dsp:nvSpPr>
      <dsp:spPr>
        <a:xfrm>
          <a:off x="0" y="179619"/>
          <a:ext cx="11337925" cy="2305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9949" tIns="249936" rIns="879949"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solidFill>
                <a:srgbClr val="59565A"/>
              </a:solidFill>
              <a:cs typeface="Times New Roman"/>
            </a:rPr>
            <a:t>Data-based decision </a:t>
          </a:r>
          <a:r>
            <a:rPr lang="en-US" sz="2000" kern="1200">
              <a:solidFill>
                <a:srgbClr val="59565A"/>
              </a:solidFill>
              <a:latin typeface="Calibri"/>
              <a:cs typeface="Times New Roman"/>
            </a:rPr>
            <a:t>making</a:t>
          </a:r>
          <a:r>
            <a:rPr lang="en-US" sz="2000" kern="1200">
              <a:solidFill>
                <a:srgbClr val="59565A"/>
              </a:solidFill>
              <a:cs typeface="Times New Roman"/>
            </a:rPr>
            <a:t> procedures share the following data characteristics:</a:t>
          </a:r>
        </a:p>
        <a:p>
          <a:pPr marL="457200" lvl="2" indent="-228600" algn="l" defTabSz="889000">
            <a:lnSpc>
              <a:spcPct val="90000"/>
            </a:lnSpc>
            <a:spcBef>
              <a:spcPct val="0"/>
            </a:spcBef>
            <a:spcAft>
              <a:spcPct val="15000"/>
            </a:spcAft>
            <a:buChar char="•"/>
          </a:pPr>
          <a:r>
            <a:rPr lang="en-US" sz="2000" kern="1200">
              <a:solidFill>
                <a:srgbClr val="59565A"/>
              </a:solidFill>
              <a:cs typeface="Times New Roman" panose="02020603050405020304" pitchFamily="18" charset="0"/>
            </a:rPr>
            <a:t>collected, </a:t>
          </a:r>
        </a:p>
        <a:p>
          <a:pPr marL="457200" lvl="2" indent="-228600" algn="l" defTabSz="889000">
            <a:lnSpc>
              <a:spcPct val="90000"/>
            </a:lnSpc>
            <a:spcBef>
              <a:spcPct val="0"/>
            </a:spcBef>
            <a:spcAft>
              <a:spcPct val="15000"/>
            </a:spcAft>
            <a:buChar char="•"/>
          </a:pPr>
          <a:r>
            <a:rPr lang="en-US" sz="2000" kern="1200">
              <a:solidFill>
                <a:srgbClr val="59565A"/>
              </a:solidFill>
              <a:cs typeface="Times New Roman" panose="02020603050405020304" pitchFamily="18" charset="0"/>
            </a:rPr>
            <a:t>displayed, </a:t>
          </a:r>
        </a:p>
        <a:p>
          <a:pPr marL="457200" lvl="2" indent="-228600" algn="l" defTabSz="889000">
            <a:lnSpc>
              <a:spcPct val="90000"/>
            </a:lnSpc>
            <a:spcBef>
              <a:spcPct val="0"/>
            </a:spcBef>
            <a:spcAft>
              <a:spcPct val="15000"/>
            </a:spcAft>
            <a:buChar char="•"/>
          </a:pPr>
          <a:r>
            <a:rPr lang="en-US" sz="2000" kern="1200">
              <a:solidFill>
                <a:srgbClr val="59565A"/>
              </a:solidFill>
              <a:cs typeface="Times New Roman" panose="02020603050405020304" pitchFamily="18" charset="0"/>
            </a:rPr>
            <a:t>interpreted, and</a:t>
          </a:r>
        </a:p>
        <a:p>
          <a:pPr marL="457200" lvl="2" indent="-228600" algn="l" defTabSz="889000">
            <a:lnSpc>
              <a:spcPct val="90000"/>
            </a:lnSpc>
            <a:spcBef>
              <a:spcPct val="0"/>
            </a:spcBef>
            <a:spcAft>
              <a:spcPct val="15000"/>
            </a:spcAft>
            <a:buChar char="•"/>
          </a:pPr>
          <a:r>
            <a:rPr lang="en-US" sz="2000" kern="1200">
              <a:solidFill>
                <a:srgbClr val="59565A"/>
              </a:solidFill>
              <a:cs typeface="Times New Roman" panose="02020603050405020304" pitchFamily="18" charset="0"/>
            </a:rPr>
            <a:t>used for instructional decisions.</a:t>
          </a:r>
        </a:p>
        <a:p>
          <a:pPr marL="228600" lvl="1" indent="-228600" algn="l" defTabSz="889000">
            <a:lnSpc>
              <a:spcPct val="90000"/>
            </a:lnSpc>
            <a:spcBef>
              <a:spcPct val="0"/>
            </a:spcBef>
            <a:spcAft>
              <a:spcPct val="15000"/>
            </a:spcAft>
            <a:buChar char="•"/>
          </a:pPr>
          <a:r>
            <a:rPr lang="en-US" sz="2000" kern="1200">
              <a:solidFill>
                <a:srgbClr val="59565A"/>
              </a:solidFill>
              <a:cs typeface="Times New Roman" panose="02020603050405020304" pitchFamily="18" charset="0"/>
            </a:rPr>
            <a:t>The literature refers to data-based judgments as integral for assessing student progress.</a:t>
          </a:r>
        </a:p>
      </dsp:txBody>
      <dsp:txXfrm>
        <a:off x="0" y="179619"/>
        <a:ext cx="11337925" cy="2305800"/>
      </dsp:txXfrm>
    </dsp:sp>
    <dsp:sp modelId="{57F64D25-FCED-416B-B893-E0E259AB0009}">
      <dsp:nvSpPr>
        <dsp:cNvPr id="0" name=""/>
        <dsp:cNvSpPr/>
      </dsp:nvSpPr>
      <dsp:spPr>
        <a:xfrm>
          <a:off x="566896" y="2499"/>
          <a:ext cx="7936547"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983" tIns="0" rIns="299983" bIns="0" numCol="1" spcCol="1270" anchor="ctr" anchorCtr="0">
          <a:noAutofit/>
        </a:bodyPr>
        <a:lstStyle/>
        <a:p>
          <a:pPr marL="0" lvl="0" indent="0" algn="l" defTabSz="889000">
            <a:lnSpc>
              <a:spcPct val="90000"/>
            </a:lnSpc>
            <a:spcBef>
              <a:spcPct val="0"/>
            </a:spcBef>
            <a:spcAft>
              <a:spcPct val="35000"/>
            </a:spcAft>
            <a:buNone/>
          </a:pPr>
          <a:r>
            <a:rPr lang="en-US" sz="2000" kern="1200"/>
            <a:t>Professional Recommendations</a:t>
          </a:r>
        </a:p>
      </dsp:txBody>
      <dsp:txXfrm>
        <a:off x="584189" y="19792"/>
        <a:ext cx="7901961" cy="319654"/>
      </dsp:txXfrm>
    </dsp:sp>
    <dsp:sp modelId="{A53632A9-F862-4D67-A2F7-AA70A6A5E76E}">
      <dsp:nvSpPr>
        <dsp:cNvPr id="0" name=""/>
        <dsp:cNvSpPr/>
      </dsp:nvSpPr>
      <dsp:spPr>
        <a:xfrm>
          <a:off x="0" y="2727339"/>
          <a:ext cx="11337925" cy="2116800"/>
        </a:xfrm>
        <a:prstGeom prst="rect">
          <a:avLst/>
        </a:prstGeom>
        <a:solidFill>
          <a:schemeClr val="lt1">
            <a:alpha val="90000"/>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9949" tIns="249936" rIns="879949" bIns="14224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solidFill>
                <a:srgbClr val="59565A"/>
              </a:solidFill>
              <a:latin typeface="Calibri"/>
              <a:ea typeface="+mn-ea"/>
              <a:cs typeface="Times New Roman"/>
            </a:rPr>
            <a:t>Although the court rulings occasionally address other indicators (e.g., behavioral records or work samples), the most heavily weighted progress indicator was the testimony of teachers and other district personnel.</a:t>
          </a:r>
        </a:p>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solidFill>
                <a:srgbClr val="59565A"/>
              </a:solidFill>
              <a:latin typeface="Calibri"/>
              <a:ea typeface="+mn-ea"/>
              <a:cs typeface="Times New Roman" panose="02020603050405020304" pitchFamily="18" charset="0"/>
            </a:rPr>
            <a:t>This preeminence is largely attributed to (a) the institutional nature of courts, in which witnesses serve as the primary source of evidence, and (b) the </a:t>
          </a:r>
          <a:r>
            <a:rPr lang="en-US" sz="2000" i="1" kern="1200" dirty="0">
              <a:solidFill>
                <a:srgbClr val="59565A"/>
              </a:solidFill>
              <a:latin typeface="Calibri"/>
              <a:ea typeface="+mn-ea"/>
              <a:cs typeface="Times New Roman" panose="02020603050405020304" pitchFamily="18" charset="0"/>
            </a:rPr>
            <a:t>Rowley-</a:t>
          </a:r>
          <a:r>
            <a:rPr lang="en-US" sz="2000" i="1" kern="1200" dirty="0" err="1">
              <a:solidFill>
                <a:srgbClr val="59565A"/>
              </a:solidFill>
              <a:latin typeface="Calibri"/>
              <a:ea typeface="+mn-ea"/>
              <a:cs typeface="Times New Roman" panose="02020603050405020304" pitchFamily="18" charset="0"/>
            </a:rPr>
            <a:t>Endrew</a:t>
          </a:r>
          <a:r>
            <a:rPr lang="en-US" sz="2000" i="1" kern="1200" dirty="0">
              <a:solidFill>
                <a:srgbClr val="59565A"/>
              </a:solidFill>
              <a:latin typeface="Calibri"/>
              <a:ea typeface="+mn-ea"/>
              <a:cs typeface="Times New Roman" panose="02020603050405020304" pitchFamily="18" charset="0"/>
            </a:rPr>
            <a:t> F.</a:t>
          </a:r>
          <a:r>
            <a:rPr lang="en-US" sz="2000" kern="1200" dirty="0">
              <a:solidFill>
                <a:srgbClr val="59565A"/>
              </a:solidFill>
              <a:latin typeface="Calibri"/>
              <a:ea typeface="+mn-ea"/>
              <a:cs typeface="Times New Roman" panose="02020603050405020304" pitchFamily="18" charset="0"/>
            </a:rPr>
            <a:t> emphasis on judicial deference to school authorities.</a:t>
          </a:r>
        </a:p>
      </dsp:txBody>
      <dsp:txXfrm>
        <a:off x="0" y="2727339"/>
        <a:ext cx="11337925" cy="2116800"/>
      </dsp:txXfrm>
    </dsp:sp>
    <dsp:sp modelId="{3C562C9D-19CC-4DC0-AB20-258D6C2487FA}">
      <dsp:nvSpPr>
        <dsp:cNvPr id="0" name=""/>
        <dsp:cNvSpPr/>
      </dsp:nvSpPr>
      <dsp:spPr>
        <a:xfrm>
          <a:off x="566896" y="2550219"/>
          <a:ext cx="7936547" cy="354240"/>
        </a:xfrm>
        <a:prstGeom prst="roundRect">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983" tIns="0" rIns="299983" bIns="0" numCol="1" spcCol="1270" anchor="ctr" anchorCtr="0">
          <a:noAutofit/>
        </a:bodyPr>
        <a:lstStyle/>
        <a:p>
          <a:pPr marL="0" lvl="0" indent="0" algn="l" defTabSz="889000">
            <a:lnSpc>
              <a:spcPct val="90000"/>
            </a:lnSpc>
            <a:spcBef>
              <a:spcPct val="0"/>
            </a:spcBef>
            <a:spcAft>
              <a:spcPct val="35000"/>
            </a:spcAft>
            <a:buNone/>
          </a:pPr>
          <a:r>
            <a:rPr lang="en-US" sz="2000" kern="1200"/>
            <a:t>Judicial Rulings</a:t>
          </a:r>
        </a:p>
      </dsp:txBody>
      <dsp:txXfrm>
        <a:off x="584189" y="2567512"/>
        <a:ext cx="7901961"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heme" Target="../theme/theme4.xml"/><Relationship Id="rId5" Type="http://schemas.openxmlformats.org/officeDocument/2006/relationships/image" Target="../media/image10.svg"/><Relationship Id="rId4" Type="http://schemas.openxmlformats.org/officeDocument/2006/relationships/image" Target="../media/image9.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8136" y="8719527"/>
            <a:ext cx="3043343" cy="465455"/>
          </a:xfrm>
          <a:prstGeom prst="rect">
            <a:avLst/>
          </a:prstGeom>
        </p:spPr>
        <p:txBody>
          <a:bodyPr vert="horz" lIns="93324" tIns="46662" rIns="93324" bIns="46662" rtlCol="0" anchor="b" anchorCtr="0"/>
          <a:lstStyle>
            <a:lvl1pPr algn="r">
              <a:defRPr sz="1200"/>
            </a:lvl1pPr>
          </a:lstStyle>
          <a:p>
            <a:r>
              <a:rPr lang="en-US" sz="1000">
                <a:latin typeface="Calibri" panose="020F0502020204030204" pitchFamily="34" charset="0"/>
              </a:rPr>
              <a:t>(added from Insert tab, Header &amp; Footer icon, Fixed Date and time)  1/23/2018</a:t>
            </a:r>
            <a:endParaRPr lang="en-US" sz="1000"/>
          </a:p>
        </p:txBody>
      </p:sp>
      <p:sp>
        <p:nvSpPr>
          <p:cNvPr id="4" name="Footer Placeholder 3"/>
          <p:cNvSpPr>
            <a:spLocks noGrp="1"/>
          </p:cNvSpPr>
          <p:nvPr>
            <p:ph type="ftr" sz="quarter" idx="2"/>
          </p:nvPr>
        </p:nvSpPr>
        <p:spPr>
          <a:xfrm>
            <a:off x="4" y="8717912"/>
            <a:ext cx="3043343" cy="465455"/>
          </a:xfrm>
          <a:prstGeom prst="rect">
            <a:avLst/>
          </a:prstGeom>
        </p:spPr>
        <p:txBody>
          <a:bodyPr vert="horz" lIns="93324" tIns="46662" rIns="93324" bIns="46662" rtlCol="0" anchor="b"/>
          <a:lstStyle>
            <a:lvl1pPr algn="l">
              <a:defRPr sz="1200"/>
            </a:lvl1pPr>
          </a:lstStyle>
          <a:p>
            <a:r>
              <a:rPr lang="en-US" sz="1000">
                <a:latin typeface="Calibri" panose="020F0502020204030204" pitchFamily="34" charset="0"/>
              </a:rPr>
              <a:t>Presentation Title (added from Insert tab, Header &amp; Footer icon)</a:t>
            </a:r>
            <a:endParaRPr lang="en-US" sz="1000"/>
          </a:p>
        </p:txBody>
      </p:sp>
      <p:sp>
        <p:nvSpPr>
          <p:cNvPr id="5" name="Slide Number Placeholder 4"/>
          <p:cNvSpPr>
            <a:spLocks noGrp="1"/>
          </p:cNvSpPr>
          <p:nvPr>
            <p:ph type="sldNum" sz="quarter" idx="3"/>
          </p:nvPr>
        </p:nvSpPr>
        <p:spPr>
          <a:xfrm>
            <a:off x="3301180" y="8935238"/>
            <a:ext cx="339154"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a:p>
        </p:txBody>
      </p:sp>
      <p:grpSp>
        <p:nvGrpSpPr>
          <p:cNvPr id="7" name="Group 6">
            <a:extLst>
              <a:ext uri="{FF2B5EF4-FFF2-40B4-BE49-F238E27FC236}">
                <a16:creationId xmlns:a16="http://schemas.microsoft.com/office/drawing/2014/main" id="{F5FC3BEE-1179-4208-B9FB-278B1563384B}"/>
              </a:ext>
            </a:extLst>
          </p:cNvPr>
          <p:cNvGrpSpPr/>
          <p:nvPr/>
        </p:nvGrpSpPr>
        <p:grpSpPr>
          <a:xfrm>
            <a:off x="190023" y="135767"/>
            <a:ext cx="6635532" cy="445672"/>
            <a:chOff x="457200" y="5496468"/>
            <a:chExt cx="11319328" cy="760258"/>
          </a:xfrm>
        </p:grpSpPr>
        <p:pic>
          <p:nvPicPr>
            <p:cNvPr id="8" name="Picture 7" descr="Logo of the PROGRESS Center at the American Institutes for Research(r)">
              <a:extLst>
                <a:ext uri="{FF2B5EF4-FFF2-40B4-BE49-F238E27FC236}">
                  <a16:creationId xmlns:a16="http://schemas.microsoft.com/office/drawing/2014/main" id="{55B50EE3-AE14-4EB0-99AD-335D868CFC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496468"/>
              <a:ext cx="3682087" cy="640080"/>
            </a:xfrm>
            <a:prstGeom prst="rect">
              <a:avLst/>
            </a:prstGeom>
          </p:spPr>
        </p:pic>
        <p:pic>
          <p:nvPicPr>
            <p:cNvPr id="9" name="Picture 8" descr="Logo of American Institutes for Research">
              <a:extLst>
                <a:ext uri="{FF2B5EF4-FFF2-40B4-BE49-F238E27FC236}">
                  <a16:creationId xmlns:a16="http://schemas.microsoft.com/office/drawing/2014/main" id="{24A1ACE6-8327-401A-9923-BDAB507C27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4114" y="5496468"/>
              <a:ext cx="1656679" cy="640080"/>
            </a:xfrm>
            <a:prstGeom prst="rect">
              <a:avLst/>
            </a:prstGeom>
          </p:spPr>
        </p:pic>
        <p:pic>
          <p:nvPicPr>
            <p:cNvPr id="10" name="Graphic 9" descr="Logo of IDEAs that Work U.S. Office of Special Education Programs">
              <a:extLst>
                <a:ext uri="{FF2B5EF4-FFF2-40B4-BE49-F238E27FC236}">
                  <a16:creationId xmlns:a16="http://schemas.microsoft.com/office/drawing/2014/main" id="{4E3E860B-D6FD-4DD7-8253-28BC3A1F8D9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71073" y="5497443"/>
              <a:ext cx="905455" cy="759283"/>
            </a:xfrm>
            <a:prstGeom prst="rect">
              <a:avLst/>
            </a:prstGeom>
          </p:spPr>
        </p:pic>
      </p:grpSp>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theme" Target="../theme/theme3.xml"/><Relationship Id="rId5" Type="http://schemas.openxmlformats.org/officeDocument/2006/relationships/image" Target="../media/image10.svg"/><Relationship Id="rId4" Type="http://schemas.openxmlformats.org/officeDocument/2006/relationships/image" Target="../media/image9.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8136" y="8688499"/>
            <a:ext cx="3043343" cy="6206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p>
        </p:txBody>
      </p:sp>
      <p:sp>
        <p:nvSpPr>
          <p:cNvPr id="4" name="Slide Image Placeholder 3"/>
          <p:cNvSpPr>
            <a:spLocks noGrp="1" noRot="1" noChangeAspect="1"/>
          </p:cNvSpPr>
          <p:nvPr>
            <p:ph type="sldImg" idx="2"/>
          </p:nvPr>
        </p:nvSpPr>
        <p:spPr>
          <a:xfrm>
            <a:off x="1073150" y="690563"/>
            <a:ext cx="4876800" cy="2743200"/>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1" y="3542763"/>
            <a:ext cx="7021475" cy="503661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688502"/>
            <a:ext cx="3043343" cy="620607"/>
          </a:xfrm>
          <a:prstGeom prst="rect">
            <a:avLst/>
          </a:prstGeom>
        </p:spPr>
        <p:txBody>
          <a:bodyPr vert="horz" lIns="93324" tIns="46662" rIns="93324" bIns="46662" rtlCol="0" anchor="b" anchorCtr="0"/>
          <a:lstStyle>
            <a:lvl1pPr algn="l">
              <a:defRPr sz="1100">
                <a:latin typeface="Calibri"/>
              </a:defRPr>
            </a:lvl1pPr>
          </a:lstStyle>
          <a:p>
            <a:r>
              <a:rPr lang="en-US"/>
              <a:t>Presentation Title (added from Insert tab, Header &amp; Footer icon)</a:t>
            </a:r>
          </a:p>
        </p:txBody>
      </p:sp>
      <p:sp>
        <p:nvSpPr>
          <p:cNvPr id="7" name="Slide Number Placeholder 6"/>
          <p:cNvSpPr>
            <a:spLocks noGrp="1"/>
          </p:cNvSpPr>
          <p:nvPr>
            <p:ph type="sldNum" sz="quarter" idx="5"/>
          </p:nvPr>
        </p:nvSpPr>
        <p:spPr>
          <a:xfrm>
            <a:off x="3420180" y="9036542"/>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a:p>
        </p:txBody>
      </p:sp>
      <p:grpSp>
        <p:nvGrpSpPr>
          <p:cNvPr id="2" name="Group 1">
            <a:extLst>
              <a:ext uri="{FF2B5EF4-FFF2-40B4-BE49-F238E27FC236}">
                <a16:creationId xmlns:a16="http://schemas.microsoft.com/office/drawing/2014/main" id="{593288A5-ABB0-48FA-AEC4-1A77F1AFB39A}"/>
              </a:ext>
            </a:extLst>
          </p:cNvPr>
          <p:cNvGrpSpPr/>
          <p:nvPr/>
        </p:nvGrpSpPr>
        <p:grpSpPr>
          <a:xfrm>
            <a:off x="190023" y="135767"/>
            <a:ext cx="6635532" cy="445672"/>
            <a:chOff x="457200" y="5496468"/>
            <a:chExt cx="11319328" cy="760258"/>
          </a:xfrm>
        </p:grpSpPr>
        <p:pic>
          <p:nvPicPr>
            <p:cNvPr id="10" name="Picture 9" descr="Logo of the PROGRESS Center at the American Institutes for Research(r)">
              <a:extLst>
                <a:ext uri="{FF2B5EF4-FFF2-40B4-BE49-F238E27FC236}">
                  <a16:creationId xmlns:a16="http://schemas.microsoft.com/office/drawing/2014/main" id="{9EF43A9A-B04A-46EC-8D48-BCD84B228C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496468"/>
              <a:ext cx="3682087" cy="640080"/>
            </a:xfrm>
            <a:prstGeom prst="rect">
              <a:avLst/>
            </a:prstGeom>
          </p:spPr>
        </p:pic>
        <p:pic>
          <p:nvPicPr>
            <p:cNvPr id="11" name="Picture 10" descr="Logo of American Institutes for Research">
              <a:extLst>
                <a:ext uri="{FF2B5EF4-FFF2-40B4-BE49-F238E27FC236}">
                  <a16:creationId xmlns:a16="http://schemas.microsoft.com/office/drawing/2014/main" id="{04813F90-9E13-4BB3-9F93-F6827FFD37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4114" y="5496468"/>
              <a:ext cx="1656679" cy="640080"/>
            </a:xfrm>
            <a:prstGeom prst="rect">
              <a:avLst/>
            </a:prstGeom>
          </p:spPr>
        </p:pic>
        <p:pic>
          <p:nvPicPr>
            <p:cNvPr id="12" name="Graphic 11" descr="Logo of IDEAs that Work U.S. Office of Special Education Programs">
              <a:extLst>
                <a:ext uri="{FF2B5EF4-FFF2-40B4-BE49-F238E27FC236}">
                  <a16:creationId xmlns:a16="http://schemas.microsoft.com/office/drawing/2014/main" id="{6C3FBB79-DFBF-4A96-8C66-EF63196368B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71073" y="5497443"/>
              <a:ext cx="905455" cy="759283"/>
            </a:xfrm>
            <a:prstGeom prst="rect">
              <a:avLst/>
            </a:prstGeom>
          </p:spPr>
        </p:pic>
      </p:gr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E50EFFF-7CCE-4F3A-9857-9C25C8C71910}"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70005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a:t>
            </a:fld>
            <a:endParaRPr lang="en-US"/>
          </a:p>
        </p:txBody>
      </p:sp>
    </p:spTree>
    <p:extLst>
      <p:ext uri="{BB962C8B-B14F-4D97-AF65-F5344CB8AC3E}">
        <p14:creationId xmlns:p14="http://schemas.microsoft.com/office/powerpoint/2010/main" val="2376766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5</a:t>
            </a:fld>
            <a:endParaRPr lang="en-US"/>
          </a:p>
        </p:txBody>
      </p:sp>
    </p:spTree>
    <p:extLst>
      <p:ext uri="{BB962C8B-B14F-4D97-AF65-F5344CB8AC3E}">
        <p14:creationId xmlns:p14="http://schemas.microsoft.com/office/powerpoint/2010/main" val="2424680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Appropriate Progress for Students with Disabilities?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a:t>
            </a:fld>
            <a:endParaRPr lang="en-US"/>
          </a:p>
        </p:txBody>
      </p:sp>
    </p:spTree>
    <p:extLst>
      <p:ext uri="{BB962C8B-B14F-4D97-AF65-F5344CB8AC3E}">
        <p14:creationId xmlns:p14="http://schemas.microsoft.com/office/powerpoint/2010/main" val="3328827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17</a:t>
            </a:fld>
            <a:endParaRPr lang="en-US"/>
          </a:p>
        </p:txBody>
      </p:sp>
    </p:spTree>
    <p:extLst>
      <p:ext uri="{BB962C8B-B14F-4D97-AF65-F5344CB8AC3E}">
        <p14:creationId xmlns:p14="http://schemas.microsoft.com/office/powerpoint/2010/main" val="3802678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18</a:t>
            </a:fld>
            <a:endParaRPr lang="en-US"/>
          </a:p>
        </p:txBody>
      </p:sp>
    </p:spTree>
    <p:extLst>
      <p:ext uri="{BB962C8B-B14F-4D97-AF65-F5344CB8AC3E}">
        <p14:creationId xmlns:p14="http://schemas.microsoft.com/office/powerpoint/2010/main" val="190332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23</a:t>
            </a:fld>
            <a:endParaRPr lang="en-US"/>
          </a:p>
        </p:txBody>
      </p:sp>
    </p:spTree>
    <p:extLst>
      <p:ext uri="{BB962C8B-B14F-4D97-AF65-F5344CB8AC3E}">
        <p14:creationId xmlns:p14="http://schemas.microsoft.com/office/powerpoint/2010/main" val="2315057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609596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30</a:t>
            </a:fld>
            <a:endParaRPr lang="en-US"/>
          </a:p>
        </p:txBody>
      </p:sp>
    </p:spTree>
    <p:extLst>
      <p:ext uri="{BB962C8B-B14F-4D97-AF65-F5344CB8AC3E}">
        <p14:creationId xmlns:p14="http://schemas.microsoft.com/office/powerpoint/2010/main" val="1083482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jpe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s://twitter.com/K12PROGRESS" TargetMode="External"/><Relationship Id="rId5" Type="http://schemas.openxmlformats.org/officeDocument/2006/relationships/hyperlink" Target="https://www.facebook.com/k12PROGRESS/" TargetMode="External"/><Relationship Id="rId10" Type="http://schemas.openxmlformats.org/officeDocument/2006/relationships/image" Target="../media/image10.svg"/><Relationship Id="rId4" Type="http://schemas.openxmlformats.org/officeDocument/2006/relationships/image" Target="../media/image7.jpeg"/><Relationship Id="rId9"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jpeg"/><Relationship Id="rId7"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hyperlink" Target="https://twitter.com/K12PROGRESS" TargetMode="External"/><Relationship Id="rId5" Type="http://schemas.openxmlformats.org/officeDocument/2006/relationships/hyperlink" Target="https://www.facebook.com/k12PROGRESS/" TargetMode="External"/><Relationship Id="rId10" Type="http://schemas.openxmlformats.org/officeDocument/2006/relationships/image" Target="../media/image14.svg"/><Relationship Id="rId4" Type="http://schemas.openxmlformats.org/officeDocument/2006/relationships/image" Target="../media/image7.jpeg"/><Relationship Id="rId9"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8E504B-3255-4EFB-86C0-701000E0ECD6}"/>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878" r="9515" b="7788"/>
          <a:stretch/>
        </p:blipFill>
        <p:spPr>
          <a:xfrm>
            <a:off x="4445731" y="-1"/>
            <a:ext cx="7746270" cy="5432138"/>
          </a:xfrm>
          <a:prstGeom prst="rect">
            <a:avLst/>
          </a:prstGeom>
        </p:spPr>
      </p:pic>
      <p:sp>
        <p:nvSpPr>
          <p:cNvPr id="2" name="Title 1"/>
          <p:cNvSpPr>
            <a:spLocks noGrp="1"/>
          </p:cNvSpPr>
          <p:nvPr userDrawn="1">
            <p:ph type="ctrTitle" hasCustomPrompt="1"/>
          </p:nvPr>
        </p:nvSpPr>
        <p:spPr>
          <a:xfrm>
            <a:off x="457200" y="1251373"/>
            <a:ext cx="10077368"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2"/>
          <p:cNvSpPr>
            <a:spLocks noGrp="1"/>
          </p:cNvSpPr>
          <p:nvPr userDrawn="1">
            <p:ph type="subTitle" idx="1" hasCustomPrompt="1"/>
          </p:nvPr>
        </p:nvSpPr>
        <p:spPr>
          <a:xfrm>
            <a:off x="457200" y="2817704"/>
            <a:ext cx="10077368"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10077368" cy="822325"/>
          </a:xfrm>
        </p:spPr>
        <p:txBody>
          <a:bodyPr/>
          <a:lstStyle>
            <a:lvl1pPr marL="0" indent="0">
              <a:spcAft>
                <a:spcPts val="600"/>
              </a:spcAft>
              <a:buNone/>
              <a:defRPr>
                <a:solidFill>
                  <a:srgbClr val="59565A"/>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pic>
        <p:nvPicPr>
          <p:cNvPr id="19" name="Picture 18" descr="Logo of the PROGRESS Center at the American Institutes for Research(r)">
            <a:extLst>
              <a:ext uri="{FF2B5EF4-FFF2-40B4-BE49-F238E27FC236}">
                <a16:creationId xmlns:a16="http://schemas.microsoft.com/office/drawing/2014/main" id="{3F2BC8E6-D9D7-4DE1-8590-35D7C49975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6BE7E2C3-1D62-42C0-83D1-2716DB2320CF}"/>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5834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lnSpc>
                <a:spcPct val="100000"/>
              </a:lnSpc>
              <a:defRPr baseline="0"/>
            </a:lvl1pPr>
          </a:lstStyle>
          <a:p>
            <a:r>
              <a:rPr lang="en-US"/>
              <a:t>Object With Lead-In Text Layout Is Used With Tables, Graphs, SmartArt, or Pictures</a:t>
            </a:r>
          </a:p>
        </p:txBody>
      </p:sp>
      <p:sp>
        <p:nvSpPr>
          <p:cNvPr id="8" name="Text Placeholder 7"/>
          <p:cNvSpPr>
            <a:spLocks noGrp="1"/>
          </p:cNvSpPr>
          <p:nvPr>
            <p:ph type="body" sz="quarter" idx="15" hasCustomPrompt="1"/>
          </p:nvPr>
        </p:nvSpPr>
        <p:spPr>
          <a:xfrm>
            <a:off x="457200" y="1280160"/>
            <a:ext cx="11338560" cy="1068210"/>
          </a:xfrm>
        </p:spPr>
        <p:txBody>
          <a:bodyPr>
            <a:normAutofit/>
          </a:bodyPr>
          <a:lstStyle>
            <a:lvl1pPr marL="0" indent="0">
              <a:lnSpc>
                <a:spcPct val="100000"/>
              </a:lnSpc>
              <a:spcBef>
                <a:spcPts val="0"/>
              </a:spcBef>
              <a:buNone/>
              <a:defRPr sz="2000" baseline="0">
                <a:solidFill>
                  <a:schemeClr val="tx1"/>
                </a:solidFill>
              </a:defRPr>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459734"/>
            <a:ext cx="11338560" cy="3529585"/>
          </a:xfrm>
        </p:spPr>
        <p:txBody>
          <a:bodyPr>
            <a:normAutofit/>
          </a:bodyPr>
          <a:lstStyle>
            <a:lvl1pPr>
              <a:lnSpc>
                <a:spcPct val="100000"/>
              </a:lnSpc>
              <a:spcBef>
                <a:spcPts val="450"/>
              </a:spcBef>
              <a:buClr>
                <a:schemeClr val="tx1"/>
              </a:buClr>
              <a:defRPr sz="2000">
                <a:solidFill>
                  <a:schemeClr val="tx1"/>
                </a:solidFill>
              </a:defRPr>
            </a:lvl1pPr>
            <a:lvl2pPr>
              <a:lnSpc>
                <a:spcPct val="100000"/>
              </a:lnSpc>
              <a:spcBef>
                <a:spcPts val="400"/>
              </a:spcBef>
              <a:buClr>
                <a:schemeClr val="tx1"/>
              </a:buClr>
              <a:defRPr sz="2000">
                <a:solidFill>
                  <a:schemeClr val="tx1"/>
                </a:solidFill>
              </a:defRPr>
            </a:lvl2pPr>
            <a:lvl3pPr>
              <a:lnSpc>
                <a:spcPct val="100000"/>
              </a:lnSpc>
              <a:spcBef>
                <a:spcPts val="400"/>
              </a:spcBef>
              <a:buClr>
                <a:schemeClr val="tx1"/>
              </a:buClr>
              <a:defRPr sz="2000">
                <a:solidFill>
                  <a:schemeClr val="tx1"/>
                </a:solidFill>
              </a:defRPr>
            </a:lvl3pPr>
            <a:lvl4pPr>
              <a:lnSpc>
                <a:spcPct val="100000"/>
              </a:lnSpc>
              <a:spcBef>
                <a:spcPts val="400"/>
              </a:spcBef>
              <a:buClr>
                <a:schemeClr val="tx1"/>
              </a:buClr>
              <a:defRPr sz="2000">
                <a:solidFill>
                  <a:schemeClr val="tx1"/>
                </a:solidFill>
              </a:defRPr>
            </a:lvl4pPr>
            <a:lvl5pPr>
              <a:lnSpc>
                <a:spcPct val="100000"/>
              </a:lnSpc>
              <a:spcBef>
                <a:spcPts val="400"/>
              </a:spcBef>
              <a:buClr>
                <a:schemeClr val="tx1"/>
              </a:buClr>
              <a:defRPr sz="2000">
                <a:solidFill>
                  <a:schemeClr val="tx1"/>
                </a:solidFill>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D639DD93-4AEE-463B-B2D6-51442AA7695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4215286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Ordered List Layout</a:t>
            </a:r>
          </a:p>
        </p:txBody>
      </p:sp>
      <p:sp>
        <p:nvSpPr>
          <p:cNvPr id="5" name="Content"/>
          <p:cNvSpPr>
            <a:spLocks noGrp="1"/>
          </p:cNvSpPr>
          <p:nvPr>
            <p:ph sz="quarter" idx="17" hasCustomPrompt="1"/>
          </p:nvPr>
        </p:nvSpPr>
        <p:spPr>
          <a:xfrm>
            <a:off x="457200" y="1280160"/>
            <a:ext cx="11338560" cy="4846320"/>
          </a:xfrm>
        </p:spPr>
        <p:txBody>
          <a:bodyPr>
            <a:normAutofit/>
          </a:bodyPr>
          <a:lstStyle>
            <a:lvl1pPr marL="457200" indent="-457200">
              <a:lnSpc>
                <a:spcPct val="100000"/>
              </a:lnSpc>
              <a:spcBef>
                <a:spcPts val="1800"/>
              </a:spcBef>
              <a:buClr>
                <a:schemeClr val="tx1"/>
              </a:buClr>
              <a:buFont typeface="+mj-lt"/>
              <a:buAutoNum type="arabicPeriod"/>
              <a:defRPr sz="2000" baseline="0">
                <a:solidFill>
                  <a:schemeClr val="tx1"/>
                </a:solidFill>
              </a:defRPr>
            </a:lvl1pPr>
            <a:lvl2pPr marL="914400" indent="-457200">
              <a:lnSpc>
                <a:spcPct val="100000"/>
              </a:lnSpc>
              <a:spcBef>
                <a:spcPts val="600"/>
              </a:spcBef>
              <a:buClr>
                <a:schemeClr val="tx1"/>
              </a:buClr>
              <a:buFont typeface="+mj-lt"/>
              <a:buAutoNum type="alphaLcPeriod"/>
              <a:defRPr sz="2000">
                <a:solidFill>
                  <a:schemeClr val="tx1"/>
                </a:solidFill>
              </a:defRPr>
            </a:lvl2pPr>
            <a:lvl3pPr marL="1371600" indent="-457200">
              <a:lnSpc>
                <a:spcPct val="100000"/>
              </a:lnSpc>
              <a:spcBef>
                <a:spcPts val="600"/>
              </a:spcBef>
              <a:buClr>
                <a:schemeClr val="tx1"/>
              </a:buClr>
              <a:buFont typeface="+mj-lt"/>
              <a:buAutoNum type="romanLcPeriod"/>
              <a:defRPr sz="2000">
                <a:solidFill>
                  <a:schemeClr val="tx1"/>
                </a:solidFill>
              </a:defRPr>
            </a:lvl3pPr>
            <a:lvl4pPr marL="1828800" indent="-457200">
              <a:lnSpc>
                <a:spcPct val="100000"/>
              </a:lnSpc>
              <a:spcBef>
                <a:spcPts val="600"/>
              </a:spcBef>
              <a:buClr>
                <a:schemeClr val="tx1"/>
              </a:buClr>
              <a:buSzPct val="100000"/>
              <a:buFont typeface="+mj-lt"/>
              <a:buAutoNum type="arabicParenR"/>
              <a:defRPr sz="2000">
                <a:solidFill>
                  <a:schemeClr val="tx1"/>
                </a:solidFill>
              </a:defRPr>
            </a:lvl4pPr>
            <a:lvl5pPr marL="2286000" indent="-457200">
              <a:lnSpc>
                <a:spcPct val="100000"/>
              </a:lnSpc>
              <a:spcBef>
                <a:spcPts val="6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82D91676-AF8C-4E8C-81E1-AAEF2DB58C9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82735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37381-71B1-4319-9BA7-5A69C1F96C0B}"/>
              </a:ext>
            </a:extLst>
          </p:cNvPr>
          <p:cNvSpPr>
            <a:spLocks noGrp="1"/>
          </p:cNvSpPr>
          <p:nvPr>
            <p:ph type="title" hasCustomPrompt="1"/>
          </p:nvPr>
        </p:nvSpPr>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5E1E6650-EBB9-4E7B-B551-565E6396566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20"/>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3658558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280160"/>
            <a:ext cx="11338560" cy="4846320"/>
          </a:xfrm>
        </p:spPr>
        <p:txBody>
          <a:bodyPr>
            <a:noAutofit/>
          </a:bodyPr>
          <a:lstStyle>
            <a:lvl1pPr marL="0" indent="-457200">
              <a:lnSpc>
                <a:spcPct val="100000"/>
              </a:lnSpc>
              <a:spcBef>
                <a:spcPts val="1800"/>
              </a:spcBef>
              <a:buNone/>
              <a:defRPr sz="2000" i="0" baseline="0">
                <a:solidFill>
                  <a:schemeClr val="tx1"/>
                </a:solidFill>
              </a:defRPr>
            </a:lvl1pPr>
            <a:lvl2pPr>
              <a:defRPr sz="1800"/>
            </a:lvl2pPr>
            <a:lvl3pPr>
              <a:defRPr sz="1800"/>
            </a:lvl3pPr>
            <a:lvl4pPr>
              <a:defRPr sz="1800"/>
            </a:lvl4pPr>
            <a:lvl5pPr>
              <a:defRPr sz="1800"/>
            </a:lvl5pPr>
          </a:lstStyle>
          <a:p>
            <a:pPr marL="457200"/>
            <a:r>
              <a:rPr lang="en-US"/>
              <a:t>References are 20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489386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eet the Presenters-5">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 (5)</a:t>
            </a:r>
          </a:p>
        </p:txBody>
      </p:sp>
      <p:sp>
        <p:nvSpPr>
          <p:cNvPr id="5" name="Picture Placeholder 1"/>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p:cNvSpPr>
            <a:spLocks noGrp="1"/>
          </p:cNvSpPr>
          <p:nvPr>
            <p:ph type="body" sz="quarter" idx="19" hasCustomPrompt="1"/>
          </p:nvPr>
        </p:nvSpPr>
        <p:spPr>
          <a:xfrm>
            <a:off x="3657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First Presenter</a:t>
            </a:r>
          </a:p>
        </p:txBody>
      </p:sp>
      <p:sp>
        <p:nvSpPr>
          <p:cNvPr id="7" name="Bio 1"/>
          <p:cNvSpPr>
            <a:spLocks noGrp="1"/>
          </p:cNvSpPr>
          <p:nvPr>
            <p:ph type="body" sz="quarter" idx="23" hasCustomPrompt="1"/>
          </p:nvPr>
        </p:nvSpPr>
        <p:spPr>
          <a:xfrm>
            <a:off x="3657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74320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Second Presenter</a:t>
            </a:r>
          </a:p>
        </p:txBody>
      </p:sp>
      <p:sp>
        <p:nvSpPr>
          <p:cNvPr id="10" name="Bio 1"/>
          <p:cNvSpPr>
            <a:spLocks noGrp="1"/>
          </p:cNvSpPr>
          <p:nvPr>
            <p:ph type="body" sz="quarter" idx="26" hasCustomPrompt="1"/>
          </p:nvPr>
        </p:nvSpPr>
        <p:spPr>
          <a:xfrm>
            <a:off x="274320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12064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Third Presenter</a:t>
            </a:r>
          </a:p>
        </p:txBody>
      </p:sp>
      <p:sp>
        <p:nvSpPr>
          <p:cNvPr id="13" name="Bio 1"/>
          <p:cNvSpPr>
            <a:spLocks noGrp="1"/>
          </p:cNvSpPr>
          <p:nvPr>
            <p:ph type="body" sz="quarter" idx="29" hasCustomPrompt="1"/>
          </p:nvPr>
        </p:nvSpPr>
        <p:spPr>
          <a:xfrm>
            <a:off x="512064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749808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Fourth Presenter</a:t>
            </a:r>
          </a:p>
        </p:txBody>
      </p:sp>
      <p:sp>
        <p:nvSpPr>
          <p:cNvPr id="16" name="Bio 1"/>
          <p:cNvSpPr>
            <a:spLocks noGrp="1"/>
          </p:cNvSpPr>
          <p:nvPr>
            <p:ph type="body" sz="quarter" idx="32" hasCustomPrompt="1"/>
          </p:nvPr>
        </p:nvSpPr>
        <p:spPr>
          <a:xfrm>
            <a:off x="749808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7" name="Picture Placeholder 1"/>
          <p:cNvSpPr>
            <a:spLocks noGrp="1"/>
          </p:cNvSpPr>
          <p:nvPr>
            <p:ph type="pic" sz="quarter" idx="33"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8" name="Name 1"/>
          <p:cNvSpPr>
            <a:spLocks noGrp="1"/>
          </p:cNvSpPr>
          <p:nvPr>
            <p:ph type="body" sz="quarter" idx="34" hasCustomPrompt="1"/>
          </p:nvPr>
        </p:nvSpPr>
        <p:spPr>
          <a:xfrm>
            <a:off x="987552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Fifth Presenter</a:t>
            </a:r>
          </a:p>
        </p:txBody>
      </p:sp>
      <p:sp>
        <p:nvSpPr>
          <p:cNvPr id="19" name="Bio 1"/>
          <p:cNvSpPr>
            <a:spLocks noGrp="1"/>
          </p:cNvSpPr>
          <p:nvPr>
            <p:ph type="body" sz="quarter" idx="35" hasCustomPrompt="1"/>
          </p:nvPr>
        </p:nvSpPr>
        <p:spPr>
          <a:xfrm>
            <a:off x="987552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899990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Meet the Presenters-3">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 (3)</a:t>
            </a:r>
          </a:p>
        </p:txBody>
      </p:sp>
      <p:sp>
        <p:nvSpPr>
          <p:cNvPr id="8" name="Picture Placeholder 1"/>
          <p:cNvSpPr>
            <a:spLocks noGrp="1"/>
          </p:cNvSpPr>
          <p:nvPr>
            <p:ph type="pic" sz="quarter" idx="24" hasCustomPrompt="1"/>
          </p:nvPr>
        </p:nvSpPr>
        <p:spPr>
          <a:xfrm>
            <a:off x="1734281"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1642841"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First Presenter</a:t>
            </a:r>
          </a:p>
        </p:txBody>
      </p:sp>
      <p:sp>
        <p:nvSpPr>
          <p:cNvPr id="10" name="Bio 1"/>
          <p:cNvSpPr>
            <a:spLocks noGrp="1"/>
          </p:cNvSpPr>
          <p:nvPr>
            <p:ph type="body" sz="quarter" idx="26" hasCustomPrompt="1"/>
          </p:nvPr>
        </p:nvSpPr>
        <p:spPr>
          <a:xfrm>
            <a:off x="1642841"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1816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0901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Second Presenter</a:t>
            </a:r>
          </a:p>
        </p:txBody>
      </p:sp>
      <p:sp>
        <p:nvSpPr>
          <p:cNvPr id="13" name="Bio 1"/>
          <p:cNvSpPr>
            <a:spLocks noGrp="1"/>
          </p:cNvSpPr>
          <p:nvPr>
            <p:ph type="body" sz="quarter" idx="29" hasCustomPrompt="1"/>
          </p:nvPr>
        </p:nvSpPr>
        <p:spPr>
          <a:xfrm>
            <a:off x="50901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8628919"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8537479"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Third Presenter</a:t>
            </a:r>
          </a:p>
        </p:txBody>
      </p:sp>
      <p:sp>
        <p:nvSpPr>
          <p:cNvPr id="16" name="Bio 1"/>
          <p:cNvSpPr>
            <a:spLocks noGrp="1"/>
          </p:cNvSpPr>
          <p:nvPr>
            <p:ph type="body" sz="quarter" idx="32" hasCustomPrompt="1"/>
          </p:nvPr>
        </p:nvSpPr>
        <p:spPr>
          <a:xfrm>
            <a:off x="8537479"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972061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Meet the Presenters-2">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 (2)</a:t>
            </a:r>
          </a:p>
        </p:txBody>
      </p:sp>
      <p:sp>
        <p:nvSpPr>
          <p:cNvPr id="8" name="Picture Placeholder 1"/>
          <p:cNvSpPr>
            <a:spLocks noGrp="1"/>
          </p:cNvSpPr>
          <p:nvPr>
            <p:ph type="pic" sz="quarter" idx="24" hasCustomPrompt="1"/>
          </p:nvPr>
        </p:nvSpPr>
        <p:spPr>
          <a:xfrm>
            <a:off x="2842645" y="1387456"/>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751205" y="3307696"/>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First Presenter</a:t>
            </a:r>
          </a:p>
        </p:txBody>
      </p:sp>
      <p:sp>
        <p:nvSpPr>
          <p:cNvPr id="10" name="Bio 1"/>
          <p:cNvSpPr>
            <a:spLocks noGrp="1"/>
          </p:cNvSpPr>
          <p:nvPr>
            <p:ph type="body" sz="quarter" idx="26" hasCustomPrompt="1"/>
          </p:nvPr>
        </p:nvSpPr>
        <p:spPr>
          <a:xfrm>
            <a:off x="2751205" y="3828904"/>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7617233" y="1387456"/>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7525793" y="3307696"/>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Second Presenter</a:t>
            </a:r>
          </a:p>
        </p:txBody>
      </p:sp>
      <p:sp>
        <p:nvSpPr>
          <p:cNvPr id="13" name="Bio 1"/>
          <p:cNvSpPr>
            <a:spLocks noGrp="1"/>
          </p:cNvSpPr>
          <p:nvPr>
            <p:ph type="body" sz="quarter" idx="29" hasCustomPrompt="1"/>
          </p:nvPr>
        </p:nvSpPr>
        <p:spPr>
          <a:xfrm>
            <a:off x="7525793" y="3828904"/>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557978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Meet the Presenters-1">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 (1)</a:t>
            </a:r>
          </a:p>
        </p:txBody>
      </p:sp>
      <p:sp>
        <p:nvSpPr>
          <p:cNvPr id="11" name="Picture Placeholder 1"/>
          <p:cNvSpPr>
            <a:spLocks noGrp="1"/>
          </p:cNvSpPr>
          <p:nvPr>
            <p:ph type="pic" sz="quarter" idx="27" hasCustomPrompt="1"/>
          </p:nvPr>
        </p:nvSpPr>
        <p:spPr>
          <a:xfrm>
            <a:off x="51816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0901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Presenter</a:t>
            </a:r>
          </a:p>
        </p:txBody>
      </p:sp>
      <p:sp>
        <p:nvSpPr>
          <p:cNvPr id="13" name="Bio 1"/>
          <p:cNvSpPr>
            <a:spLocks noGrp="1"/>
          </p:cNvSpPr>
          <p:nvPr>
            <p:ph type="body" sz="quarter" idx="29" hasCustomPrompt="1"/>
          </p:nvPr>
        </p:nvSpPr>
        <p:spPr>
          <a:xfrm>
            <a:off x="50901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356512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11338560"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342413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Heavy with imag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6574971"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Content Placeholder 3">
            <a:extLst>
              <a:ext uri="{FF2B5EF4-FFF2-40B4-BE49-F238E27FC236}">
                <a16:creationId xmlns:a16="http://schemas.microsoft.com/office/drawing/2014/main" id="{24CE911E-EA12-4550-86F9-1142858753F6}"/>
              </a:ext>
            </a:extLst>
          </p:cNvPr>
          <p:cNvSpPr>
            <a:spLocks noGrp="1"/>
          </p:cNvSpPr>
          <p:nvPr>
            <p:ph sz="quarter" idx="17"/>
          </p:nvPr>
        </p:nvSpPr>
        <p:spPr>
          <a:xfrm>
            <a:off x="7112000" y="1280160"/>
            <a:ext cx="4683125" cy="4846320"/>
          </a:xfrm>
          <a:ln>
            <a:noFill/>
          </a:ln>
        </p:spPr>
        <p:txBody>
          <a:bodyPr vert="horz" lIns="0" tIns="0" rIns="0" bIns="0" rtlCol="0">
            <a:normAutofit/>
          </a:bodyPr>
          <a:lstStyle>
            <a:lvl1pPr>
              <a:defRPr lang="en-US" sz="2000" baseline="0" smtClean="0">
                <a:solidFill>
                  <a:schemeClr val="tx1"/>
                </a:solidFill>
              </a:defRPr>
            </a:lvl1pPr>
            <a:lvl2pPr>
              <a:defRPr lang="en-US" sz="2000" smtClean="0">
                <a:solidFill>
                  <a:schemeClr val="tx1"/>
                </a:solidFill>
              </a:defRPr>
            </a:lvl2pPr>
            <a:lvl3pPr>
              <a:defRPr lang="en-US" sz="2000" smtClean="0">
                <a:solidFill>
                  <a:schemeClr val="tx1"/>
                </a:solidFill>
              </a:defRPr>
            </a:lvl3pPr>
            <a:lvl4pPr>
              <a:defRPr lang="en-US" sz="2000" smtClean="0">
                <a:solidFill>
                  <a:schemeClr val="tx1"/>
                </a:solidFill>
              </a:defRPr>
            </a:lvl4pPr>
            <a:lvl5pPr>
              <a:defRPr lang="en-US" sz="2000">
                <a:solidFill>
                  <a:schemeClr val="tx1"/>
                </a:solidFill>
              </a:defRPr>
            </a:lvl5pPr>
          </a:lstStyle>
          <a:p>
            <a:pPr marL="0" lvl="0" indent="0">
              <a:lnSpc>
                <a:spcPct val="105000"/>
              </a:lnSpc>
              <a:spcBef>
                <a:spcPts val="450"/>
              </a:spcBef>
              <a:buClrTx/>
              <a:buFont typeface="Arial" panose="020B0604020202020204" pitchFamily="34" charset="0"/>
              <a:buNone/>
            </a:pPr>
            <a:r>
              <a:rPr lang="en-US"/>
              <a:t>Click to edit Master text styles</a:t>
            </a:r>
          </a:p>
          <a:p>
            <a:pPr marL="0" lvl="1" indent="0">
              <a:lnSpc>
                <a:spcPct val="105000"/>
              </a:lnSpc>
              <a:spcBef>
                <a:spcPts val="450"/>
              </a:spcBef>
              <a:buClrTx/>
              <a:buFont typeface="Arial" panose="020B0604020202020204" pitchFamily="34" charset="0"/>
              <a:buNone/>
            </a:pPr>
            <a:r>
              <a:rPr lang="en-US"/>
              <a:t>Second level</a:t>
            </a:r>
          </a:p>
          <a:p>
            <a:pPr marL="0" lvl="2" indent="0">
              <a:lnSpc>
                <a:spcPct val="105000"/>
              </a:lnSpc>
              <a:spcBef>
                <a:spcPts val="450"/>
              </a:spcBef>
              <a:buClrTx/>
              <a:buFont typeface="Arial" panose="020B0604020202020204" pitchFamily="34" charset="0"/>
              <a:buNone/>
            </a:pPr>
            <a:r>
              <a:rPr lang="en-US"/>
              <a:t>Third level</a:t>
            </a:r>
          </a:p>
          <a:p>
            <a:pPr marL="0" lvl="3" indent="0">
              <a:lnSpc>
                <a:spcPct val="105000"/>
              </a:lnSpc>
              <a:spcBef>
                <a:spcPts val="450"/>
              </a:spcBef>
              <a:buClrTx/>
              <a:buFont typeface="Arial" panose="020B0604020202020204" pitchFamily="34" charset="0"/>
              <a:buNone/>
            </a:pPr>
            <a:r>
              <a:rPr lang="en-US"/>
              <a:t>Fourth level</a:t>
            </a:r>
          </a:p>
          <a:p>
            <a:pPr marL="0" lvl="4" indent="0">
              <a:lnSpc>
                <a:spcPct val="105000"/>
              </a:lnSpc>
              <a:spcBef>
                <a:spcPts val="450"/>
              </a:spcBef>
              <a:buClrTx/>
              <a:buFont typeface="Arial" panose="020B0604020202020204" pitchFamily="34" charset="0"/>
              <a:buNone/>
            </a:pPr>
            <a:r>
              <a:rPr lang="en-US"/>
              <a:t>Fifth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500968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57200" y="1251373"/>
            <a:ext cx="7152555"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p:cNvSpPr>
            <a:spLocks noGrp="1"/>
          </p:cNvSpPr>
          <p:nvPr userDrawn="1">
            <p:ph type="subTitle" idx="1" hasCustomPrompt="1"/>
          </p:nvPr>
        </p:nvSpPr>
        <p:spPr>
          <a:xfrm>
            <a:off x="457200" y="2817704"/>
            <a:ext cx="7152555"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7152555"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sp>
        <p:nvSpPr>
          <p:cNvPr id="19" name="Picture Placeholder 18">
            <a:extLst>
              <a:ext uri="{FF2B5EF4-FFF2-40B4-BE49-F238E27FC236}">
                <a16:creationId xmlns:a16="http://schemas.microsoft.com/office/drawing/2014/main" id="{AF6FDB14-C132-4D22-BFA6-97A1BEED1534}"/>
              </a:ext>
            </a:extLst>
          </p:cNvPr>
          <p:cNvSpPr>
            <a:spLocks noGrp="1"/>
          </p:cNvSpPr>
          <p:nvPr>
            <p:ph type="pic" sz="quarter" idx="14"/>
          </p:nvPr>
        </p:nvSpPr>
        <p:spPr>
          <a:xfrm>
            <a:off x="7782767" y="0"/>
            <a:ext cx="4409233" cy="5389336"/>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9233" h="5389336">
                <a:moveTo>
                  <a:pt x="848810" y="0"/>
                </a:moveTo>
                <a:lnTo>
                  <a:pt x="4409233" y="0"/>
                </a:lnTo>
                <a:lnTo>
                  <a:pt x="4409233" y="5389336"/>
                </a:lnTo>
                <a:lnTo>
                  <a:pt x="1362453" y="5389336"/>
                </a:lnTo>
                <a:lnTo>
                  <a:pt x="1153396" y="5199893"/>
                </a:lnTo>
                <a:cubicBezTo>
                  <a:pt x="485244" y="4533711"/>
                  <a:pt x="56053" y="3629273"/>
                  <a:pt x="5014" y="2625361"/>
                </a:cubicBezTo>
                <a:lnTo>
                  <a:pt x="0" y="2427646"/>
                </a:lnTo>
                <a:lnTo>
                  <a:pt x="10660" y="2147197"/>
                </a:lnTo>
                <a:lnTo>
                  <a:pt x="13521" y="2109676"/>
                </a:lnTo>
                <a:lnTo>
                  <a:pt x="45268" y="1832552"/>
                </a:lnTo>
                <a:cubicBezTo>
                  <a:pt x="134911" y="1247601"/>
                  <a:pt x="354008" y="705122"/>
                  <a:pt x="672492" y="235092"/>
                </a:cubicBezTo>
                <a:close/>
              </a:path>
            </a:pathLst>
          </a:custGeom>
          <a:noFill/>
          <a:ln>
            <a:noFill/>
          </a:ln>
        </p:spPr>
        <p:txBody>
          <a:bodyPr wrap="square" anchor="ctr" anchorCtr="1">
            <a:noAutofit/>
          </a:bodyPr>
          <a:lstStyle>
            <a:lvl1pPr marL="0" indent="0">
              <a:buNone/>
              <a:defRPr/>
            </a:lvl1pPr>
          </a:lstStyle>
          <a:p>
            <a:r>
              <a:rPr lang="en-US"/>
              <a:t>Click icon to add picture</a:t>
            </a:r>
          </a:p>
        </p:txBody>
      </p:sp>
      <p:pic>
        <p:nvPicPr>
          <p:cNvPr id="39" name="Picture 38" descr="Logo of the PROGRESS Center at the American Institutes for Research(r)">
            <a:extLst>
              <a:ext uri="{FF2B5EF4-FFF2-40B4-BE49-F238E27FC236}">
                <a16:creationId xmlns:a16="http://schemas.microsoft.com/office/drawing/2014/main" id="{100CCDB7-8AE1-43BB-9498-0FDEC1CED3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28A2C0ED-05B2-4422-928A-8FEA4FAC5B41}"/>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80643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act Light">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C881B93-DA96-4331-AC70-B781A40E44F9}"/>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0" r="9515" b="7787"/>
          <a:stretch/>
        </p:blipFill>
        <p:spPr>
          <a:xfrm>
            <a:off x="6610771" y="1162686"/>
            <a:ext cx="5581230" cy="4040845"/>
          </a:xfrm>
          <a:prstGeom prst="rect">
            <a:avLst/>
          </a:prstGeom>
        </p:spPr>
      </p:pic>
      <p:cxnSp>
        <p:nvCxnSpPr>
          <p:cNvPr id="18" name="Straight Connector 17">
            <a:extLst>
              <a:ext uri="{FF2B5EF4-FFF2-40B4-BE49-F238E27FC236}">
                <a16:creationId xmlns:a16="http://schemas.microsoft.com/office/drawing/2014/main" id="{5DB9566F-3762-4FD6-8649-B3783C9E88AE}"/>
              </a:ext>
              <a:ext uri="{C183D7F6-B498-43B3-948B-1728B52AA6E4}">
                <adec:decorative xmlns:adec="http://schemas.microsoft.com/office/drawing/2017/decorative" val="1"/>
              </a:ext>
            </a:extLst>
          </p:cNvPr>
          <p:cNvCxnSpPr>
            <a:cxnSpLocks/>
          </p:cNvCxnSpPr>
          <p:nvPr userDrawn="1"/>
        </p:nvCxnSpPr>
        <p:spPr>
          <a:xfrm flipV="1">
            <a:off x="0" y="5203531"/>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hasCustomPrompt="1"/>
          </p:nvPr>
        </p:nvSpPr>
        <p:spPr>
          <a:xfrm>
            <a:off x="426719" y="645966"/>
            <a:ext cx="5581229" cy="307777"/>
          </a:xfrm>
        </p:spPr>
        <p:txBody>
          <a:bodyPr wrap="square" anchor="b">
            <a:spAutoFit/>
          </a:bodyPr>
          <a:lstStyle>
            <a:lvl1pPr algn="l">
              <a:lnSpc>
                <a:spcPct val="100000"/>
              </a:lnSpc>
              <a:defRPr sz="2000">
                <a:solidFill>
                  <a:schemeClr val="accent1"/>
                </a:solidFill>
              </a:defRPr>
            </a:lvl1pPr>
          </a:lstStyle>
          <a:p>
            <a:r>
              <a:rPr lang="en-US"/>
              <a:t>Contact Name</a:t>
            </a:r>
          </a:p>
        </p:txBody>
      </p:sp>
      <p:sp>
        <p:nvSpPr>
          <p:cNvPr id="3" name="Subtitle"/>
          <p:cNvSpPr>
            <a:spLocks noGrp="1"/>
          </p:cNvSpPr>
          <p:nvPr userDrawn="1">
            <p:ph type="subTitle" idx="1" hasCustomPrompt="1"/>
          </p:nvPr>
        </p:nvSpPr>
        <p:spPr>
          <a:xfrm>
            <a:off x="426719" y="953742"/>
            <a:ext cx="5581229" cy="2462213"/>
          </a:xfrm>
        </p:spPr>
        <p:txBody>
          <a:bodyPr>
            <a:no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XXX-XXX-XXXX</a:t>
            </a:r>
          </a:p>
          <a:p>
            <a:pPr lvl="0"/>
            <a:r>
              <a:rPr lang="en-US"/>
              <a:t>email@air.org</a:t>
            </a:r>
          </a:p>
          <a:p>
            <a:pPr lvl="0"/>
            <a:endParaRPr lang="en-US"/>
          </a:p>
          <a:p>
            <a:pPr lvl="0"/>
            <a:r>
              <a:rPr lang="en-US"/>
              <a:t>1000 Thomas Jefferson Street NW</a:t>
            </a:r>
          </a:p>
          <a:p>
            <a:pPr lvl="0"/>
            <a:r>
              <a:rPr lang="en-US"/>
              <a:t>Washington, DC 20007-3835</a:t>
            </a:r>
          </a:p>
          <a:p>
            <a:pPr lvl="0"/>
            <a:r>
              <a:rPr lang="en-US"/>
              <a:t>202.403.5000</a:t>
            </a:r>
          </a:p>
          <a:p>
            <a:pPr lvl="0"/>
            <a:r>
              <a:rPr lang="en-US"/>
              <a:t>progresscenter@air.org</a:t>
            </a:r>
          </a:p>
          <a:p>
            <a:r>
              <a:rPr lang="en-US"/>
              <a:t>progresscenter.org  |  www.air.org</a:t>
            </a:r>
          </a:p>
        </p:txBody>
      </p:sp>
      <p:pic>
        <p:nvPicPr>
          <p:cNvPr id="23" name="Picture 22" descr="Facebook icon">
            <a:extLst>
              <a:ext uri="{FF2B5EF4-FFF2-40B4-BE49-F238E27FC236}">
                <a16:creationId xmlns:a16="http://schemas.microsoft.com/office/drawing/2014/main" id="{779424B7-4322-4597-A5BD-FC84BF2C1F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6719" y="3763313"/>
            <a:ext cx="342900" cy="342900"/>
          </a:xfrm>
          <a:prstGeom prst="rect">
            <a:avLst/>
          </a:prstGeom>
          <a:ln w="6350">
            <a:solidFill>
              <a:schemeClr val="bg1"/>
            </a:solidFill>
          </a:ln>
        </p:spPr>
      </p:pic>
      <p:pic>
        <p:nvPicPr>
          <p:cNvPr id="24" name="Picture 23" descr="Twitter icon">
            <a:extLst>
              <a:ext uri="{FF2B5EF4-FFF2-40B4-BE49-F238E27FC236}">
                <a16:creationId xmlns:a16="http://schemas.microsoft.com/office/drawing/2014/main" id="{6D8F437B-6FA9-46F2-97B6-6245B4FA88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6719" y="4225149"/>
            <a:ext cx="342900" cy="342900"/>
          </a:xfrm>
          <a:prstGeom prst="rect">
            <a:avLst/>
          </a:prstGeom>
          <a:ln w="6350">
            <a:solidFill>
              <a:schemeClr val="bg1"/>
            </a:solidFill>
          </a:ln>
        </p:spPr>
      </p:pic>
      <p:sp>
        <p:nvSpPr>
          <p:cNvPr id="12" name="Text Placeholder 11">
            <a:extLst>
              <a:ext uri="{FF2B5EF4-FFF2-40B4-BE49-F238E27FC236}">
                <a16:creationId xmlns:a16="http://schemas.microsoft.com/office/drawing/2014/main" id="{EDF52F63-0259-4D90-9F27-ACF5E1162AAF}"/>
              </a:ext>
            </a:extLst>
          </p:cNvPr>
          <p:cNvSpPr>
            <a:spLocks noGrp="1"/>
          </p:cNvSpPr>
          <p:nvPr>
            <p:ph type="body" sz="quarter" idx="16" hasCustomPrompt="1"/>
          </p:nvPr>
        </p:nvSpPr>
        <p:spPr>
          <a:xfrm>
            <a:off x="948267" y="3799939"/>
            <a:ext cx="5055236" cy="746358"/>
          </a:xfrm>
          <a:noFill/>
        </p:spPr>
        <p:txBody>
          <a:bodyPr wrap="square" rtlCol="0">
            <a:spAutoFit/>
          </a:bodyPr>
          <a:lstStyle>
            <a:lvl1pPr marL="0" indent="0">
              <a:buNone/>
              <a:defRPr lang="en-US" sz="1800" dirty="0">
                <a:solidFill>
                  <a:schemeClr val="tx1"/>
                </a:solidFill>
                <a:ea typeface="+mn-ea"/>
                <a:cs typeface="+mn-cs"/>
              </a:defRPr>
            </a:lvl1pPr>
          </a:lstStyle>
          <a:p>
            <a:pPr>
              <a:spcBef>
                <a:spcPts val="1500"/>
              </a:spcBef>
            </a:pPr>
            <a:r>
              <a:rPr lang="en-US" sz="1800">
                <a:solidFill>
                  <a:schemeClr val="tx1"/>
                </a:solidFill>
                <a:hlinkClick r:id="rId5"/>
              </a:rPr>
              <a:t>https://www.facebook.com/k12PROGRESS/</a:t>
            </a:r>
            <a:r>
              <a:rPr lang="en-US" sz="1800">
                <a:solidFill>
                  <a:schemeClr val="tx1"/>
                </a:solidFill>
              </a:rPr>
              <a:t> </a:t>
            </a:r>
          </a:p>
          <a:p>
            <a:pPr>
              <a:spcBef>
                <a:spcPts val="1500"/>
              </a:spcBef>
            </a:pPr>
            <a:r>
              <a:rPr lang="en-US" sz="1800">
                <a:solidFill>
                  <a:schemeClr val="tx1"/>
                </a:solidFill>
                <a:hlinkClick r:id="rId6"/>
              </a:rPr>
              <a:t>https://twitter.com/K12PROGRESS</a:t>
            </a:r>
            <a:endParaRPr lang="en-US" sz="1800">
              <a:solidFill>
                <a:schemeClr val="tx1"/>
              </a:solidFill>
            </a:endParaRPr>
          </a:p>
        </p:txBody>
      </p:sp>
      <p:pic>
        <p:nvPicPr>
          <p:cNvPr id="16" name="Picture 15" descr="Logo of the PROGRESS Center at the American Institutes for Research(r)">
            <a:extLst>
              <a:ext uri="{FF2B5EF4-FFF2-40B4-BE49-F238E27FC236}">
                <a16:creationId xmlns:a16="http://schemas.microsoft.com/office/drawing/2014/main" id="{05F97617-39C4-403D-8B4B-9FF0614235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7200" y="5496468"/>
            <a:ext cx="3682087" cy="640080"/>
          </a:xfrm>
          <a:prstGeom prst="rect">
            <a:avLst/>
          </a:prstGeom>
        </p:spPr>
      </p:pic>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427038" y="6187989"/>
            <a:ext cx="7825140" cy="507831"/>
          </a:xfrm>
        </p:spPr>
        <p:txBody>
          <a:bodyPr wrap="square" anchor="b" anchorCtr="0">
            <a:sp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Notice of Trademark: “American Institutes for Research” and “AIR” are registered trademarks. All other brand, product, or company names are trademarks or registered trademarks of their respective owners.</a:t>
            </a:r>
          </a:p>
          <a:p>
            <a:pPr lvl="0"/>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a:t>
            </a:r>
          </a:p>
        </p:txBody>
      </p:sp>
      <p:pic>
        <p:nvPicPr>
          <p:cNvPr id="21" name="Picture 20">
            <a:extLst>
              <a:ext uri="{FF2B5EF4-FFF2-40B4-BE49-F238E27FC236}">
                <a16:creationId xmlns:a16="http://schemas.microsoft.com/office/drawing/2014/main" id="{82428604-9B09-4E40-8311-A885DA5F0F27}"/>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9164449" y="5573891"/>
            <a:ext cx="1416215" cy="704088"/>
          </a:xfrm>
          <a:prstGeom prst="rect">
            <a:avLst/>
          </a:prstGeom>
        </p:spPr>
      </p:pic>
      <p:pic>
        <p:nvPicPr>
          <p:cNvPr id="5" name="Graphic 4" descr="Logo of IDEAs that Work U.S. Office of Special Education Programs">
            <a:extLst>
              <a:ext uri="{FF2B5EF4-FFF2-40B4-BE49-F238E27FC236}">
                <a16:creationId xmlns:a16="http://schemas.microsoft.com/office/drawing/2014/main" id="{3DE601EA-7EF0-4617-8EEA-A2E9FE15A45D}"/>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1073" y="5497443"/>
            <a:ext cx="905455" cy="759283"/>
          </a:xfrm>
          <a:prstGeom prst="rect">
            <a:avLst/>
          </a:prstGeom>
        </p:spPr>
      </p:pic>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181604" y="6588098"/>
            <a:ext cx="493725" cy="107722"/>
          </a:xfrm>
        </p:spPr>
        <p:txBody>
          <a:bodyPr wrap="none" anchor="b" anchorCtr="0">
            <a:spAutoFit/>
          </a:bodyPr>
          <a:lstStyle>
            <a:lvl1pPr marL="0" indent="0" algn="r">
              <a:buNone/>
              <a:defRPr sz="700">
                <a:solidFill>
                  <a:schemeClr val="tx1"/>
                </a:solidFill>
              </a:defRPr>
            </a:lvl1pPr>
          </a:lstStyle>
          <a:p>
            <a:pPr lvl="0"/>
            <a:r>
              <a:rPr lang="en-US"/>
              <a:t>XXXX_MO/YR</a:t>
            </a:r>
          </a:p>
        </p:txBody>
      </p:sp>
    </p:spTree>
    <p:extLst>
      <p:ext uri="{BB962C8B-B14F-4D97-AF65-F5344CB8AC3E}">
        <p14:creationId xmlns:p14="http://schemas.microsoft.com/office/powerpoint/2010/main" val="197947157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4165600" y="6599994"/>
            <a:ext cx="3860800" cy="105607"/>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018D9C5-E644-414B-97B6-66097F7A7F26}" type="slidenum">
              <a:rPr lang="en-US"/>
              <a:pPr>
                <a:defRPr/>
              </a:pPr>
              <a:t>‹#›</a:t>
            </a:fld>
            <a:endParaRPr lang="en-US"/>
          </a:p>
        </p:txBody>
      </p:sp>
    </p:spTree>
    <p:extLst>
      <p:ext uri="{BB962C8B-B14F-4D97-AF65-F5344CB8AC3E}">
        <p14:creationId xmlns:p14="http://schemas.microsoft.com/office/powerpoint/2010/main" val="1875120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8E504B-3255-4EFB-86C0-701000E0ECD6}"/>
              </a:ext>
              <a:ext uri="{C183D7F6-B498-43B3-948B-1728B52AA6E4}">
                <adec:decorative xmlns:adec="http://schemas.microsoft.com/office/drawing/2017/decorative" val="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a:xfrm>
            <a:off x="4445731" y="-1"/>
            <a:ext cx="7746270" cy="5432138"/>
          </a:xfrm>
          <a:prstGeom prst="rect">
            <a:avLst/>
          </a:prstGeom>
        </p:spPr>
      </p:pic>
      <p:sp>
        <p:nvSpPr>
          <p:cNvPr id="2" name="Title 1"/>
          <p:cNvSpPr>
            <a:spLocks noGrp="1"/>
          </p:cNvSpPr>
          <p:nvPr userDrawn="1">
            <p:ph type="ctrTitle" hasCustomPrompt="1"/>
          </p:nvPr>
        </p:nvSpPr>
        <p:spPr>
          <a:xfrm>
            <a:off x="457200" y="1251373"/>
            <a:ext cx="10077368"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2"/>
          <p:cNvSpPr>
            <a:spLocks noGrp="1"/>
          </p:cNvSpPr>
          <p:nvPr userDrawn="1">
            <p:ph type="subTitle" idx="1" hasCustomPrompt="1"/>
          </p:nvPr>
        </p:nvSpPr>
        <p:spPr>
          <a:xfrm>
            <a:off x="457200" y="2817704"/>
            <a:ext cx="10077368"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10077368"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pic>
        <p:nvPicPr>
          <p:cNvPr id="19" name="Picture 18" descr="Logo of the PROGRESS Center at the American Institutes for Research(r)">
            <a:extLst>
              <a:ext uri="{FF2B5EF4-FFF2-40B4-BE49-F238E27FC236}">
                <a16:creationId xmlns:a16="http://schemas.microsoft.com/office/drawing/2014/main" id="{3F2BC8E6-D9D7-4DE1-8590-35D7C49975A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6BE7E2C3-1D62-42C0-83D1-2716DB2320CF}"/>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61151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57200" y="1251373"/>
            <a:ext cx="7152555"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p:cNvSpPr>
            <a:spLocks noGrp="1"/>
          </p:cNvSpPr>
          <p:nvPr userDrawn="1">
            <p:ph type="subTitle" idx="1" hasCustomPrompt="1"/>
          </p:nvPr>
        </p:nvSpPr>
        <p:spPr>
          <a:xfrm>
            <a:off x="457200" y="2817704"/>
            <a:ext cx="7152555"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7152555"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sp>
        <p:nvSpPr>
          <p:cNvPr id="19" name="Picture Placeholder 18">
            <a:extLst>
              <a:ext uri="{FF2B5EF4-FFF2-40B4-BE49-F238E27FC236}">
                <a16:creationId xmlns:a16="http://schemas.microsoft.com/office/drawing/2014/main" id="{AF6FDB14-C132-4D22-BFA6-97A1BEED1534}"/>
              </a:ext>
            </a:extLst>
          </p:cNvPr>
          <p:cNvSpPr>
            <a:spLocks noGrp="1"/>
          </p:cNvSpPr>
          <p:nvPr>
            <p:ph type="pic" sz="quarter" idx="14"/>
          </p:nvPr>
        </p:nvSpPr>
        <p:spPr>
          <a:xfrm>
            <a:off x="7782767" y="0"/>
            <a:ext cx="4409233" cy="5389336"/>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9233" h="5389336">
                <a:moveTo>
                  <a:pt x="848810" y="0"/>
                </a:moveTo>
                <a:lnTo>
                  <a:pt x="4409233" y="0"/>
                </a:lnTo>
                <a:lnTo>
                  <a:pt x="4409233" y="5389336"/>
                </a:lnTo>
                <a:lnTo>
                  <a:pt x="1362453" y="5389336"/>
                </a:lnTo>
                <a:lnTo>
                  <a:pt x="1153396" y="5199893"/>
                </a:lnTo>
                <a:cubicBezTo>
                  <a:pt x="485244" y="4533711"/>
                  <a:pt x="56053" y="3629273"/>
                  <a:pt x="5014" y="2625361"/>
                </a:cubicBezTo>
                <a:lnTo>
                  <a:pt x="0" y="2427646"/>
                </a:lnTo>
                <a:lnTo>
                  <a:pt x="10660" y="2147197"/>
                </a:lnTo>
                <a:lnTo>
                  <a:pt x="13521" y="2109676"/>
                </a:lnTo>
                <a:lnTo>
                  <a:pt x="45268" y="1832552"/>
                </a:lnTo>
                <a:cubicBezTo>
                  <a:pt x="134911" y="1247601"/>
                  <a:pt x="354008" y="705122"/>
                  <a:pt x="672492" y="235092"/>
                </a:cubicBezTo>
                <a:close/>
              </a:path>
            </a:pathLst>
          </a:custGeom>
          <a:noFill/>
          <a:ln>
            <a:noFill/>
          </a:ln>
        </p:spPr>
        <p:txBody>
          <a:bodyPr wrap="square" anchor="ctr" anchorCtr="1">
            <a:noAutofit/>
          </a:bodyPr>
          <a:lstStyle>
            <a:lvl1pPr marL="0" indent="0">
              <a:buNone/>
              <a:defRPr/>
            </a:lvl1pPr>
          </a:lstStyle>
          <a:p>
            <a:r>
              <a:rPr lang="en-US"/>
              <a:t>Click icon to add picture</a:t>
            </a:r>
          </a:p>
        </p:txBody>
      </p:sp>
      <p:pic>
        <p:nvPicPr>
          <p:cNvPr id="39" name="Picture 38" descr="Logo of the PROGRESS Center at the American Institutes for Research(r)">
            <a:extLst>
              <a:ext uri="{FF2B5EF4-FFF2-40B4-BE49-F238E27FC236}">
                <a16:creationId xmlns:a16="http://schemas.microsoft.com/office/drawing/2014/main" id="{100CCDB7-8AE1-43BB-9498-0FDEC1CED36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28A2C0ED-05B2-4422-928A-8FEA4FAC5B41}"/>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67871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A74DCB-1AE1-4E85-A8F7-6BA3982C946B}"/>
              </a:ext>
              <a:ext uri="{C183D7F6-B498-43B3-948B-1728B52AA6E4}">
                <adec:decorative xmlns:adec="http://schemas.microsoft.com/office/drawing/2017/decorative" val="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a:xfrm>
            <a:off x="4445731" y="-1"/>
            <a:ext cx="7746270" cy="5432138"/>
          </a:xfrm>
          <a:prstGeom prst="rect">
            <a:avLst/>
          </a:prstGeom>
        </p:spPr>
      </p:pic>
      <p:pic>
        <p:nvPicPr>
          <p:cNvPr id="10" name="Picture 9" descr="Logo of the PROGRESS Center at the American Institutes for Research(r)">
            <a:extLst>
              <a:ext uri="{FF2B5EF4-FFF2-40B4-BE49-F238E27FC236}">
                <a16:creationId xmlns:a16="http://schemas.microsoft.com/office/drawing/2014/main" id="{3250F133-C72B-4DE5-9A37-184F94E635E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cxnSp>
        <p:nvCxnSpPr>
          <p:cNvPr id="11" name="Straight Connector 10">
            <a:extLst>
              <a:ext uri="{FF2B5EF4-FFF2-40B4-BE49-F238E27FC236}">
                <a16:creationId xmlns:a16="http://schemas.microsoft.com/office/drawing/2014/main" id="{B4183007-54EF-4045-A353-0401AF208FD1}"/>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p:nvPr>
        </p:nvSpPr>
        <p:spPr>
          <a:xfrm>
            <a:off x="426720" y="1703680"/>
            <a:ext cx="11338560" cy="2005977"/>
          </a:xfrm>
        </p:spPr>
        <p:txBody>
          <a:bodyPr anchor="b">
            <a:normAutofit/>
          </a:bodyPr>
          <a:lstStyle>
            <a:lvl1pPr algn="l">
              <a:defRPr sz="4400">
                <a:solidFill>
                  <a:schemeClr val="accent1"/>
                </a:solidFill>
                <a:latin typeface="+mn-lt"/>
              </a:defRPr>
            </a:lvl1pPr>
          </a:lstStyle>
          <a:p>
            <a:r>
              <a:rPr lang="en-US"/>
              <a:t>Click to edit Master title style</a:t>
            </a:r>
          </a:p>
        </p:txBody>
      </p:sp>
      <p:sp>
        <p:nvSpPr>
          <p:cNvPr id="3" name="Subtitle"/>
          <p:cNvSpPr>
            <a:spLocks noGrp="1"/>
          </p:cNvSpPr>
          <p:nvPr userDrawn="1">
            <p:ph type="subTitle" idx="1"/>
          </p:nvPr>
        </p:nvSpPr>
        <p:spPr>
          <a:xfrm>
            <a:off x="426720" y="3938257"/>
            <a:ext cx="11338560" cy="1060704"/>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43297095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26720" y="796538"/>
            <a:ext cx="5373467" cy="2005977"/>
          </a:xfrm>
        </p:spPr>
        <p:txBody>
          <a:bodyPr anchor="b">
            <a:normAutofit/>
          </a:bodyPr>
          <a:lstStyle>
            <a:lvl1pPr algn="l">
              <a:defRPr sz="4400">
                <a:solidFill>
                  <a:schemeClr val="accent1"/>
                </a:solidFill>
                <a:latin typeface="+mn-lt"/>
              </a:defRPr>
            </a:lvl1pPr>
          </a:lstStyle>
          <a:p>
            <a:r>
              <a:rPr lang="en-US"/>
              <a:t>Section Divider Title</a:t>
            </a:r>
          </a:p>
        </p:txBody>
      </p:sp>
      <p:sp>
        <p:nvSpPr>
          <p:cNvPr id="3" name="Subtitle"/>
          <p:cNvSpPr>
            <a:spLocks noGrp="1"/>
          </p:cNvSpPr>
          <p:nvPr userDrawn="1">
            <p:ph type="subTitle" idx="1" hasCustomPrompt="1"/>
          </p:nvPr>
        </p:nvSpPr>
        <p:spPr>
          <a:xfrm>
            <a:off x="426720" y="2831372"/>
            <a:ext cx="5373467" cy="2167589"/>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information about this section (optional).</a:t>
            </a:r>
          </a:p>
        </p:txBody>
      </p:sp>
      <p:pic>
        <p:nvPicPr>
          <p:cNvPr id="20" name="PROGRESS Identifier" descr="Logo of the PROGRESS Center at the American Institutes for Research(r)">
            <a:extLst>
              <a:ext uri="{FF2B5EF4-FFF2-40B4-BE49-F238E27FC236}">
                <a16:creationId xmlns:a16="http://schemas.microsoft.com/office/drawing/2014/main" id="{BA6BC685-6B30-4442-A995-132761F19C4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30" name="Picture Placeholder 29">
            <a:extLst>
              <a:ext uri="{FF2B5EF4-FFF2-40B4-BE49-F238E27FC236}">
                <a16:creationId xmlns:a16="http://schemas.microsoft.com/office/drawing/2014/main" id="{885793FF-F875-4CB8-863A-92C20C9070FD}"/>
              </a:ext>
            </a:extLst>
          </p:cNvPr>
          <p:cNvSpPr>
            <a:spLocks noGrp="1"/>
          </p:cNvSpPr>
          <p:nvPr>
            <p:ph type="pic" sz="quarter" idx="20"/>
          </p:nvPr>
        </p:nvSpPr>
        <p:spPr>
          <a:xfrm>
            <a:off x="6096000" y="0"/>
            <a:ext cx="6096000" cy="5460999"/>
          </a:xfrm>
          <a:custGeom>
            <a:avLst/>
            <a:gdLst>
              <a:gd name="connsiteX0" fmla="*/ 843479 w 6096000"/>
              <a:gd name="connsiteY0" fmla="*/ 0 h 5460999"/>
              <a:gd name="connsiteX1" fmla="*/ 6096000 w 6096000"/>
              <a:gd name="connsiteY1" fmla="*/ 0 h 5460999"/>
              <a:gd name="connsiteX2" fmla="*/ 6096000 w 6096000"/>
              <a:gd name="connsiteY2" fmla="*/ 5460999 h 5460999"/>
              <a:gd name="connsiteX3" fmla="*/ 1443469 w 6096000"/>
              <a:gd name="connsiteY3" fmla="*/ 5460999 h 5460999"/>
              <a:gd name="connsiteX4" fmla="*/ 1433183 w 6096000"/>
              <a:gd name="connsiteY4" fmla="*/ 5453330 h 5460999"/>
              <a:gd name="connsiteX5" fmla="*/ 0 w 6096000"/>
              <a:gd name="connsiteY5" fmla="*/ 2423293 h 5460999"/>
              <a:gd name="connsiteX6" fmla="*/ 672603 w 6096000"/>
              <a:gd name="connsiteY6" fmla="*/ 227835 h 546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460999">
                <a:moveTo>
                  <a:pt x="843479" y="0"/>
                </a:moveTo>
                <a:lnTo>
                  <a:pt x="6096000" y="0"/>
                </a:lnTo>
                <a:lnTo>
                  <a:pt x="6096000" y="5460999"/>
                </a:lnTo>
                <a:lnTo>
                  <a:pt x="1443469" y="5460999"/>
                </a:lnTo>
                <a:lnTo>
                  <a:pt x="1433183" y="5453330"/>
                </a:lnTo>
                <a:cubicBezTo>
                  <a:pt x="557902" y="4733114"/>
                  <a:pt x="0" y="3643164"/>
                  <a:pt x="0" y="2423293"/>
                </a:cubicBezTo>
                <a:cubicBezTo>
                  <a:pt x="0" y="1610046"/>
                  <a:pt x="247957" y="854541"/>
                  <a:pt x="672603" y="227835"/>
                </a:cubicBezTo>
                <a:close/>
              </a:path>
            </a:pathLst>
          </a:custGeom>
          <a:ln>
            <a:noFill/>
          </a:ln>
        </p:spPr>
        <p:txBody>
          <a:bodyPr wrap="square" anchor="ctr" anchorCtr="1">
            <a:noAutofit/>
          </a:bodyPr>
          <a:lstStyle>
            <a:lvl1pPr marL="0" indent="0">
              <a:buNone/>
              <a:defRPr/>
            </a:lvl1pPr>
          </a:lstStyle>
          <a:p>
            <a:r>
              <a:rPr lang="en-US"/>
              <a:t>Click icon to add picture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cxnSp>
        <p:nvCxnSpPr>
          <p:cNvPr id="9" name="Straight Connector 8">
            <a:extLst>
              <a:ext uri="{FF2B5EF4-FFF2-40B4-BE49-F238E27FC236}">
                <a16:creationId xmlns:a16="http://schemas.microsoft.com/office/drawing/2014/main" id="{A194F35F-F99B-46D1-8294-FC1DDC292734}"/>
              </a:ext>
              <a:ext uri="{C183D7F6-B498-43B3-948B-1728B52AA6E4}">
                <adec:decorative xmlns:adec="http://schemas.microsoft.com/office/drawing/2017/decorative" val="1"/>
              </a:ext>
            </a:extLst>
          </p:cNvPr>
          <p:cNvCxnSpPr>
            <a:cxnSpLocks/>
          </p:cNvCxnSpPr>
          <p:nvPr userDrawn="1"/>
        </p:nvCxnSpPr>
        <p:spPr>
          <a:xfrm flipV="1">
            <a:off x="0" y="5480048"/>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38889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65436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338560" cy="1107996"/>
          </a:xfrm>
        </p:spPr>
        <p:txBody>
          <a:bodyPr>
            <a:noAutofit/>
          </a:bodyPr>
          <a:lstStyle>
            <a:lvl1pPr>
              <a:defRPr baseline="0"/>
            </a:lvl1pPr>
          </a:lstStyle>
          <a:p>
            <a:r>
              <a:rPr lang="en-US"/>
              <a:t>The Two Content Layout Can Have a Bullet List, Table, Graph, SmartArt, or Picture on Either Side</a:t>
            </a:r>
          </a:p>
        </p:txBody>
      </p:sp>
      <p:sp>
        <p:nvSpPr>
          <p:cNvPr id="3" name="Left Content"/>
          <p:cNvSpPr>
            <a:spLocks noGrp="1"/>
          </p:cNvSpPr>
          <p:nvPr>
            <p:ph sz="half" idx="1" hasCustomPrompt="1"/>
          </p:nvPr>
        </p:nvSpPr>
        <p:spPr>
          <a:xfrm>
            <a:off x="457200" y="1280160"/>
            <a:ext cx="5568696" cy="484632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280160"/>
            <a:ext cx="5568696" cy="484632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Tree>
    <p:extLst>
      <p:ext uri="{BB962C8B-B14F-4D97-AF65-F5344CB8AC3E}">
        <p14:creationId xmlns:p14="http://schemas.microsoft.com/office/powerpoint/2010/main" val="41769033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280160"/>
            <a:ext cx="11338560" cy="4846320"/>
          </a:xfrm>
        </p:spPr>
        <p:txBody>
          <a:bodyPr>
            <a:noAutofit/>
          </a:bodyPr>
          <a:lstStyle>
            <a:lvl1pPr marL="0" indent="0">
              <a:lnSpc>
                <a:spcPct val="100000"/>
              </a:lnSpc>
              <a:spcBef>
                <a:spcPts val="1800"/>
              </a:spcBef>
              <a:buClr>
                <a:schemeClr val="tx1"/>
              </a:buClr>
              <a:buNone/>
              <a:defRPr sz="2800">
                <a:solidFill>
                  <a:schemeClr val="tx1"/>
                </a:solidFill>
              </a:defRPr>
            </a:lvl1pPr>
            <a:lvl2pPr marL="320040" indent="-320040">
              <a:lnSpc>
                <a:spcPct val="100000"/>
              </a:lnSpc>
              <a:spcBef>
                <a:spcPts val="600"/>
              </a:spcBef>
              <a:buClr>
                <a:schemeClr val="tx1"/>
              </a:buClr>
              <a:buFont typeface="Times New Roman" panose="02020603050405020304" pitchFamily="18" charset="0"/>
              <a:buChar char="•"/>
              <a:defRPr sz="2800">
                <a:solidFill>
                  <a:schemeClr val="tx1"/>
                </a:solidFill>
              </a:defRPr>
            </a:lvl2pPr>
            <a:lvl3pPr marL="640080" indent="-320040">
              <a:lnSpc>
                <a:spcPct val="100000"/>
              </a:lnSpc>
              <a:spcBef>
                <a:spcPts val="600"/>
              </a:spcBef>
              <a:buClr>
                <a:schemeClr val="tx1"/>
              </a:buClr>
              <a:buFont typeface="Arial Narrow" panose="020B0606020202030204" pitchFamily="34" charset="0"/>
              <a:buChar char="–"/>
              <a:defRPr sz="2800">
                <a:solidFill>
                  <a:schemeClr val="tx1"/>
                </a:solidFill>
              </a:defRPr>
            </a:lvl3pPr>
            <a:lvl4pPr marL="960120" indent="-320040">
              <a:lnSpc>
                <a:spcPct val="100000"/>
              </a:lnSpc>
              <a:spcBef>
                <a:spcPts val="600"/>
              </a:spcBef>
              <a:buClr>
                <a:schemeClr val="tx1"/>
              </a:buClr>
              <a:buFont typeface="Arial Narrow" panose="020B0606020202030204" pitchFamily="34" charset="0"/>
              <a:buChar char="»"/>
              <a:defRPr sz="2800">
                <a:solidFill>
                  <a:schemeClr val="tx1"/>
                </a:solidFill>
              </a:defRPr>
            </a:lvl4pPr>
            <a:lvl5pPr marL="1280160" indent="-320040">
              <a:lnSpc>
                <a:spcPct val="100000"/>
              </a:lnSpc>
              <a:spcBef>
                <a:spcPts val="600"/>
              </a:spcBef>
              <a:buClr>
                <a:schemeClr val="tx1"/>
              </a:buClr>
              <a:buFont typeface="Arial Narrow" panose="020B0606020202030204" pitchFamily="34" charset="0"/>
              <a:buChar char="◦"/>
              <a:defRPr sz="2800">
                <a:solidFill>
                  <a:schemeClr val="tx1"/>
                </a:solidFill>
              </a:defRPr>
            </a:lvl5pPr>
            <a:lvl6pPr marL="1600200" indent="-320040">
              <a:lnSpc>
                <a:spcPct val="100000"/>
              </a:lnSpc>
              <a:spcBef>
                <a:spcPts val="600"/>
              </a:spcBef>
              <a:buClr>
                <a:schemeClr val="tx1"/>
              </a:buClr>
              <a:buFont typeface="Arial Narrow" panose="020B0606020202030204" pitchFamily="34" charset="0"/>
              <a:buChar char="›"/>
              <a:defRPr sz="28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332AC8C8-D13D-4199-957C-3DD35E1FE894}"/>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7385896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lnSpc>
                <a:spcPct val="100000"/>
              </a:lnSpc>
              <a:defRPr baseline="0"/>
            </a:lvl1pPr>
          </a:lstStyle>
          <a:p>
            <a:r>
              <a:rPr lang="en-US"/>
              <a:t>Object With Lead-In Text Layout Is Used With Tables, Graphs, SmartArt, or Pictures</a:t>
            </a:r>
          </a:p>
        </p:txBody>
      </p:sp>
      <p:sp>
        <p:nvSpPr>
          <p:cNvPr id="8" name="Text Placeholder 7"/>
          <p:cNvSpPr>
            <a:spLocks noGrp="1"/>
          </p:cNvSpPr>
          <p:nvPr>
            <p:ph type="body" sz="quarter" idx="15" hasCustomPrompt="1"/>
          </p:nvPr>
        </p:nvSpPr>
        <p:spPr>
          <a:xfrm>
            <a:off x="457200" y="1280160"/>
            <a:ext cx="11338560" cy="1068210"/>
          </a:xfrm>
        </p:spPr>
        <p:txBody>
          <a:bodyPr>
            <a:normAutofit/>
          </a:bodyPr>
          <a:lstStyle>
            <a:lvl1pPr marL="0" indent="0">
              <a:lnSpc>
                <a:spcPct val="100000"/>
              </a:lnSpc>
              <a:spcBef>
                <a:spcPts val="0"/>
              </a:spcBef>
              <a:buNone/>
              <a:defRPr sz="2000" baseline="0">
                <a:solidFill>
                  <a:schemeClr val="tx1"/>
                </a:solidFill>
              </a:defRPr>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459734"/>
            <a:ext cx="11338560" cy="3529585"/>
          </a:xfrm>
        </p:spPr>
        <p:txBody>
          <a:bodyPr>
            <a:normAutofit/>
          </a:bodyPr>
          <a:lstStyle>
            <a:lvl1pPr>
              <a:lnSpc>
                <a:spcPct val="100000"/>
              </a:lnSpc>
              <a:spcBef>
                <a:spcPts val="450"/>
              </a:spcBef>
              <a:buClr>
                <a:schemeClr val="tx1"/>
              </a:buClr>
              <a:defRPr sz="2000">
                <a:solidFill>
                  <a:schemeClr val="tx1"/>
                </a:solidFill>
              </a:defRPr>
            </a:lvl1pPr>
            <a:lvl2pPr>
              <a:lnSpc>
                <a:spcPct val="100000"/>
              </a:lnSpc>
              <a:spcBef>
                <a:spcPts val="400"/>
              </a:spcBef>
              <a:buClr>
                <a:schemeClr val="tx1"/>
              </a:buClr>
              <a:defRPr sz="2000">
                <a:solidFill>
                  <a:schemeClr val="tx1"/>
                </a:solidFill>
              </a:defRPr>
            </a:lvl2pPr>
            <a:lvl3pPr>
              <a:lnSpc>
                <a:spcPct val="100000"/>
              </a:lnSpc>
              <a:spcBef>
                <a:spcPts val="400"/>
              </a:spcBef>
              <a:buClr>
                <a:schemeClr val="tx1"/>
              </a:buClr>
              <a:defRPr sz="2000">
                <a:solidFill>
                  <a:schemeClr val="tx1"/>
                </a:solidFill>
              </a:defRPr>
            </a:lvl3pPr>
            <a:lvl4pPr>
              <a:lnSpc>
                <a:spcPct val="100000"/>
              </a:lnSpc>
              <a:spcBef>
                <a:spcPts val="400"/>
              </a:spcBef>
              <a:buClr>
                <a:schemeClr val="tx1"/>
              </a:buClr>
              <a:defRPr sz="2000">
                <a:solidFill>
                  <a:schemeClr val="tx1"/>
                </a:solidFill>
              </a:defRPr>
            </a:lvl4pPr>
            <a:lvl5pPr>
              <a:lnSpc>
                <a:spcPct val="100000"/>
              </a:lnSpc>
              <a:spcBef>
                <a:spcPts val="400"/>
              </a:spcBef>
              <a:buClr>
                <a:schemeClr val="tx1"/>
              </a:buClr>
              <a:defRPr sz="2000">
                <a:solidFill>
                  <a:schemeClr val="tx1"/>
                </a:solidFill>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D639DD93-4AEE-463B-B2D6-51442AA7695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1091973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A74DCB-1AE1-4E85-A8F7-6BA3982C946B}"/>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878" r="9515" b="7788"/>
          <a:stretch/>
        </p:blipFill>
        <p:spPr>
          <a:xfrm>
            <a:off x="4445731" y="-1"/>
            <a:ext cx="7746270" cy="5432138"/>
          </a:xfrm>
          <a:prstGeom prst="rect">
            <a:avLst/>
          </a:prstGeom>
        </p:spPr>
      </p:pic>
      <p:pic>
        <p:nvPicPr>
          <p:cNvPr id="10" name="Picture 9" descr="Logo of the PROGRESS Center at the American Institutes for Research(r)">
            <a:extLst>
              <a:ext uri="{FF2B5EF4-FFF2-40B4-BE49-F238E27FC236}">
                <a16:creationId xmlns:a16="http://schemas.microsoft.com/office/drawing/2014/main" id="{3250F133-C72B-4DE5-9A37-184F94E635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cxnSp>
        <p:nvCxnSpPr>
          <p:cNvPr id="11" name="Straight Connector 10">
            <a:extLst>
              <a:ext uri="{FF2B5EF4-FFF2-40B4-BE49-F238E27FC236}">
                <a16:creationId xmlns:a16="http://schemas.microsoft.com/office/drawing/2014/main" id="{B4183007-54EF-4045-A353-0401AF208FD1}"/>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p:nvPr>
        </p:nvSpPr>
        <p:spPr>
          <a:xfrm>
            <a:off x="426720" y="1703680"/>
            <a:ext cx="11338560" cy="2005977"/>
          </a:xfrm>
        </p:spPr>
        <p:txBody>
          <a:bodyPr anchor="b">
            <a:normAutofit/>
          </a:bodyPr>
          <a:lstStyle>
            <a:lvl1pPr algn="l">
              <a:defRPr sz="4400">
                <a:solidFill>
                  <a:schemeClr val="accent1"/>
                </a:solidFill>
                <a:latin typeface="+mn-lt"/>
              </a:defRPr>
            </a:lvl1pPr>
          </a:lstStyle>
          <a:p>
            <a:r>
              <a:rPr lang="en-US"/>
              <a:t>Click to edit Master title style</a:t>
            </a:r>
          </a:p>
        </p:txBody>
      </p:sp>
      <p:sp>
        <p:nvSpPr>
          <p:cNvPr id="3" name="Subtitle"/>
          <p:cNvSpPr>
            <a:spLocks noGrp="1"/>
          </p:cNvSpPr>
          <p:nvPr userDrawn="1">
            <p:ph type="subTitle" idx="1"/>
          </p:nvPr>
        </p:nvSpPr>
        <p:spPr>
          <a:xfrm>
            <a:off x="426720" y="3938257"/>
            <a:ext cx="11338560" cy="1060704"/>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4656519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Ordered List Layout</a:t>
            </a:r>
          </a:p>
        </p:txBody>
      </p:sp>
      <p:sp>
        <p:nvSpPr>
          <p:cNvPr id="5" name="Content"/>
          <p:cNvSpPr>
            <a:spLocks noGrp="1"/>
          </p:cNvSpPr>
          <p:nvPr>
            <p:ph sz="quarter" idx="17" hasCustomPrompt="1"/>
          </p:nvPr>
        </p:nvSpPr>
        <p:spPr>
          <a:xfrm>
            <a:off x="457200" y="1280160"/>
            <a:ext cx="11338560" cy="4846320"/>
          </a:xfrm>
        </p:spPr>
        <p:txBody>
          <a:bodyPr>
            <a:normAutofit/>
          </a:bodyPr>
          <a:lstStyle>
            <a:lvl1pPr marL="457200" indent="-457200">
              <a:lnSpc>
                <a:spcPct val="100000"/>
              </a:lnSpc>
              <a:spcBef>
                <a:spcPts val="1800"/>
              </a:spcBef>
              <a:buClr>
                <a:schemeClr val="tx1"/>
              </a:buClr>
              <a:buFont typeface="+mj-lt"/>
              <a:buAutoNum type="arabicPeriod"/>
              <a:defRPr sz="2000" baseline="0">
                <a:solidFill>
                  <a:schemeClr val="tx1"/>
                </a:solidFill>
              </a:defRPr>
            </a:lvl1pPr>
            <a:lvl2pPr marL="914400" indent="-457200">
              <a:lnSpc>
                <a:spcPct val="100000"/>
              </a:lnSpc>
              <a:spcBef>
                <a:spcPts val="600"/>
              </a:spcBef>
              <a:buClr>
                <a:schemeClr val="tx1"/>
              </a:buClr>
              <a:buFont typeface="+mj-lt"/>
              <a:buAutoNum type="alphaLcPeriod"/>
              <a:defRPr sz="2000">
                <a:solidFill>
                  <a:schemeClr val="tx1"/>
                </a:solidFill>
              </a:defRPr>
            </a:lvl2pPr>
            <a:lvl3pPr marL="1371600" indent="-457200">
              <a:lnSpc>
                <a:spcPct val="100000"/>
              </a:lnSpc>
              <a:spcBef>
                <a:spcPts val="600"/>
              </a:spcBef>
              <a:buClr>
                <a:schemeClr val="tx1"/>
              </a:buClr>
              <a:buFont typeface="+mj-lt"/>
              <a:buAutoNum type="romanLcPeriod"/>
              <a:defRPr sz="2000">
                <a:solidFill>
                  <a:schemeClr val="tx1"/>
                </a:solidFill>
              </a:defRPr>
            </a:lvl3pPr>
            <a:lvl4pPr marL="1828800" indent="-457200">
              <a:lnSpc>
                <a:spcPct val="100000"/>
              </a:lnSpc>
              <a:spcBef>
                <a:spcPts val="600"/>
              </a:spcBef>
              <a:buClr>
                <a:schemeClr val="tx1"/>
              </a:buClr>
              <a:buSzPct val="100000"/>
              <a:buFont typeface="+mj-lt"/>
              <a:buAutoNum type="arabicParenR"/>
              <a:defRPr sz="2000">
                <a:solidFill>
                  <a:schemeClr val="tx1"/>
                </a:solidFill>
              </a:defRPr>
            </a:lvl4pPr>
            <a:lvl5pPr marL="2286000" indent="-457200">
              <a:lnSpc>
                <a:spcPct val="100000"/>
              </a:lnSpc>
              <a:spcBef>
                <a:spcPts val="6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82D91676-AF8C-4E8C-81E1-AAEF2DB58C9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03361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37381-71B1-4319-9BA7-5A69C1F96C0B}"/>
              </a:ext>
            </a:extLst>
          </p:cNvPr>
          <p:cNvSpPr>
            <a:spLocks noGrp="1"/>
          </p:cNvSpPr>
          <p:nvPr>
            <p:ph type="title" hasCustomPrompt="1"/>
          </p:nvPr>
        </p:nvSpPr>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5E1E6650-EBB9-4E7B-B551-565E6396566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20"/>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2992433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280160"/>
            <a:ext cx="11338560" cy="4846320"/>
          </a:xfrm>
        </p:spPr>
        <p:txBody>
          <a:bodyPr>
            <a:noAutofit/>
          </a:bodyPr>
          <a:lstStyle>
            <a:lvl1pPr marL="0" indent="-457200">
              <a:lnSpc>
                <a:spcPct val="100000"/>
              </a:lnSpc>
              <a:spcBef>
                <a:spcPts val="1800"/>
              </a:spcBef>
              <a:buNone/>
              <a:defRPr sz="2000" i="0" baseline="0">
                <a:solidFill>
                  <a:schemeClr val="tx1"/>
                </a:solidFill>
              </a:defRPr>
            </a:lvl1pPr>
            <a:lvl2pPr>
              <a:defRPr sz="1800"/>
            </a:lvl2pPr>
            <a:lvl3pPr>
              <a:defRPr sz="1800"/>
            </a:lvl3pPr>
            <a:lvl4pPr>
              <a:defRPr sz="1800"/>
            </a:lvl4pPr>
            <a:lvl5pPr>
              <a:defRPr sz="1800"/>
            </a:lvl5pPr>
          </a:lstStyle>
          <a:p>
            <a:pPr marL="457200"/>
            <a:r>
              <a:rPr lang="en-US"/>
              <a:t>References are 20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0259154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a:t>
            </a:r>
          </a:p>
        </p:txBody>
      </p:sp>
      <p:sp>
        <p:nvSpPr>
          <p:cNvPr id="5" name="Picture Placeholder 1"/>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p:cNvSpPr>
            <a:spLocks noGrp="1"/>
          </p:cNvSpPr>
          <p:nvPr>
            <p:ph type="body" sz="quarter" idx="19" hasCustomPrompt="1"/>
          </p:nvPr>
        </p:nvSpPr>
        <p:spPr>
          <a:xfrm>
            <a:off x="3657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First Presenter</a:t>
            </a:r>
          </a:p>
        </p:txBody>
      </p:sp>
      <p:sp>
        <p:nvSpPr>
          <p:cNvPr id="7" name="Bio 1"/>
          <p:cNvSpPr>
            <a:spLocks noGrp="1"/>
          </p:cNvSpPr>
          <p:nvPr>
            <p:ph type="body" sz="quarter" idx="23" hasCustomPrompt="1"/>
          </p:nvPr>
        </p:nvSpPr>
        <p:spPr>
          <a:xfrm>
            <a:off x="3657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74320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Second Presenter</a:t>
            </a:r>
          </a:p>
        </p:txBody>
      </p:sp>
      <p:sp>
        <p:nvSpPr>
          <p:cNvPr id="10" name="Bio 1"/>
          <p:cNvSpPr>
            <a:spLocks noGrp="1"/>
          </p:cNvSpPr>
          <p:nvPr>
            <p:ph type="body" sz="quarter" idx="26" hasCustomPrompt="1"/>
          </p:nvPr>
        </p:nvSpPr>
        <p:spPr>
          <a:xfrm>
            <a:off x="274320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12064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Third Presenter</a:t>
            </a:r>
          </a:p>
        </p:txBody>
      </p:sp>
      <p:sp>
        <p:nvSpPr>
          <p:cNvPr id="13" name="Bio 1"/>
          <p:cNvSpPr>
            <a:spLocks noGrp="1"/>
          </p:cNvSpPr>
          <p:nvPr>
            <p:ph type="body" sz="quarter" idx="29" hasCustomPrompt="1"/>
          </p:nvPr>
        </p:nvSpPr>
        <p:spPr>
          <a:xfrm>
            <a:off x="512064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749808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Fourth Presenter</a:t>
            </a:r>
          </a:p>
        </p:txBody>
      </p:sp>
      <p:sp>
        <p:nvSpPr>
          <p:cNvPr id="16" name="Bio 1"/>
          <p:cNvSpPr>
            <a:spLocks noGrp="1"/>
          </p:cNvSpPr>
          <p:nvPr>
            <p:ph type="body" sz="quarter" idx="32" hasCustomPrompt="1"/>
          </p:nvPr>
        </p:nvSpPr>
        <p:spPr>
          <a:xfrm>
            <a:off x="749808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7" name="Picture Placeholder 1"/>
          <p:cNvSpPr>
            <a:spLocks noGrp="1"/>
          </p:cNvSpPr>
          <p:nvPr>
            <p:ph type="pic" sz="quarter" idx="33"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8" name="Name 1"/>
          <p:cNvSpPr>
            <a:spLocks noGrp="1"/>
          </p:cNvSpPr>
          <p:nvPr>
            <p:ph type="body" sz="quarter" idx="34" hasCustomPrompt="1"/>
          </p:nvPr>
        </p:nvSpPr>
        <p:spPr>
          <a:xfrm>
            <a:off x="987552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Fifth Presenter</a:t>
            </a:r>
          </a:p>
        </p:txBody>
      </p:sp>
      <p:sp>
        <p:nvSpPr>
          <p:cNvPr id="19" name="Bio 1"/>
          <p:cNvSpPr>
            <a:spLocks noGrp="1"/>
          </p:cNvSpPr>
          <p:nvPr>
            <p:ph type="body" sz="quarter" idx="35" hasCustomPrompt="1"/>
          </p:nvPr>
        </p:nvSpPr>
        <p:spPr>
          <a:xfrm>
            <a:off x="987552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41563092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11338560"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4482137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Heavy with imag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6574971"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Content Placeholder 3">
            <a:extLst>
              <a:ext uri="{FF2B5EF4-FFF2-40B4-BE49-F238E27FC236}">
                <a16:creationId xmlns:a16="http://schemas.microsoft.com/office/drawing/2014/main" id="{24CE911E-EA12-4550-86F9-1142858753F6}"/>
              </a:ext>
            </a:extLst>
          </p:cNvPr>
          <p:cNvSpPr>
            <a:spLocks noGrp="1"/>
          </p:cNvSpPr>
          <p:nvPr>
            <p:ph sz="quarter" idx="17"/>
          </p:nvPr>
        </p:nvSpPr>
        <p:spPr>
          <a:xfrm>
            <a:off x="7112000" y="1280160"/>
            <a:ext cx="4683125" cy="4846320"/>
          </a:xfrm>
          <a:ln>
            <a:noFill/>
          </a:ln>
        </p:spPr>
        <p:txBody>
          <a:bodyPr vert="horz" lIns="0" tIns="0" rIns="0" bIns="0" rtlCol="0">
            <a:normAutofit/>
          </a:bodyPr>
          <a:lstStyle>
            <a:lvl1pPr>
              <a:defRPr lang="en-US" sz="2000" baseline="0" smtClean="0">
                <a:solidFill>
                  <a:schemeClr val="tx1"/>
                </a:solidFill>
              </a:defRPr>
            </a:lvl1pPr>
            <a:lvl2pPr>
              <a:defRPr lang="en-US" sz="2000" smtClean="0">
                <a:solidFill>
                  <a:schemeClr val="tx1"/>
                </a:solidFill>
              </a:defRPr>
            </a:lvl2pPr>
            <a:lvl3pPr>
              <a:defRPr lang="en-US" sz="2000" smtClean="0">
                <a:solidFill>
                  <a:schemeClr val="tx1"/>
                </a:solidFill>
              </a:defRPr>
            </a:lvl3pPr>
            <a:lvl4pPr>
              <a:defRPr lang="en-US" sz="2000" smtClean="0">
                <a:solidFill>
                  <a:schemeClr val="tx1"/>
                </a:solidFill>
              </a:defRPr>
            </a:lvl4pPr>
            <a:lvl5pPr>
              <a:defRPr lang="en-US" sz="2000">
                <a:solidFill>
                  <a:schemeClr val="tx1"/>
                </a:solidFill>
              </a:defRPr>
            </a:lvl5pPr>
          </a:lstStyle>
          <a:p>
            <a:pPr marL="0" lvl="0" indent="0">
              <a:lnSpc>
                <a:spcPct val="105000"/>
              </a:lnSpc>
              <a:spcBef>
                <a:spcPts val="450"/>
              </a:spcBef>
              <a:buClrTx/>
              <a:buFont typeface="Arial" panose="020B0604020202020204" pitchFamily="34" charset="0"/>
              <a:buNone/>
            </a:pPr>
            <a:r>
              <a:rPr lang="en-US"/>
              <a:t>Click to edit Master text styles</a:t>
            </a:r>
          </a:p>
          <a:p>
            <a:pPr marL="0" lvl="1" indent="0">
              <a:lnSpc>
                <a:spcPct val="105000"/>
              </a:lnSpc>
              <a:spcBef>
                <a:spcPts val="450"/>
              </a:spcBef>
              <a:buClrTx/>
              <a:buFont typeface="Arial" panose="020B0604020202020204" pitchFamily="34" charset="0"/>
              <a:buNone/>
            </a:pPr>
            <a:r>
              <a:rPr lang="en-US"/>
              <a:t>Second level</a:t>
            </a:r>
          </a:p>
          <a:p>
            <a:pPr marL="0" lvl="2" indent="0">
              <a:lnSpc>
                <a:spcPct val="105000"/>
              </a:lnSpc>
              <a:spcBef>
                <a:spcPts val="450"/>
              </a:spcBef>
              <a:buClrTx/>
              <a:buFont typeface="Arial" panose="020B0604020202020204" pitchFamily="34" charset="0"/>
              <a:buNone/>
            </a:pPr>
            <a:r>
              <a:rPr lang="en-US"/>
              <a:t>Third level</a:t>
            </a:r>
          </a:p>
          <a:p>
            <a:pPr marL="0" lvl="3" indent="0">
              <a:lnSpc>
                <a:spcPct val="105000"/>
              </a:lnSpc>
              <a:spcBef>
                <a:spcPts val="450"/>
              </a:spcBef>
              <a:buClrTx/>
              <a:buFont typeface="Arial" panose="020B0604020202020204" pitchFamily="34" charset="0"/>
              <a:buNone/>
            </a:pPr>
            <a:r>
              <a:rPr lang="en-US"/>
              <a:t>Fourth level</a:t>
            </a:r>
          </a:p>
          <a:p>
            <a:pPr marL="0" lvl="4" indent="0">
              <a:lnSpc>
                <a:spcPct val="105000"/>
              </a:lnSpc>
              <a:spcBef>
                <a:spcPts val="450"/>
              </a:spcBef>
              <a:buClrTx/>
              <a:buFont typeface="Arial" panose="020B0604020202020204" pitchFamily="34" charset="0"/>
              <a:buNone/>
            </a:pPr>
            <a:r>
              <a:rPr lang="en-US"/>
              <a:t>Fifth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7573786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act Light">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C881B93-DA96-4331-AC70-B781A40E44F9}"/>
              </a:ext>
              <a:ext uri="{C183D7F6-B498-43B3-948B-1728B52AA6E4}">
                <adec:decorative xmlns:adec="http://schemas.microsoft.com/office/drawing/2017/decorative" val="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a:ext>
            </a:extLst>
          </a:blip>
          <a:srcRect t="-22"/>
          <a:stretch/>
        </p:blipFill>
        <p:spPr>
          <a:xfrm>
            <a:off x="6610771" y="1162686"/>
            <a:ext cx="5581230" cy="4040845"/>
          </a:xfrm>
          <a:prstGeom prst="rect">
            <a:avLst/>
          </a:prstGeom>
        </p:spPr>
      </p:pic>
      <p:cxnSp>
        <p:nvCxnSpPr>
          <p:cNvPr id="18" name="Straight Connector 17">
            <a:extLst>
              <a:ext uri="{FF2B5EF4-FFF2-40B4-BE49-F238E27FC236}">
                <a16:creationId xmlns:a16="http://schemas.microsoft.com/office/drawing/2014/main" id="{5DB9566F-3762-4FD6-8649-B3783C9E88AE}"/>
              </a:ext>
              <a:ext uri="{C183D7F6-B498-43B3-948B-1728B52AA6E4}">
                <adec:decorative xmlns:adec="http://schemas.microsoft.com/office/drawing/2017/decorative" val="1"/>
              </a:ext>
            </a:extLst>
          </p:cNvPr>
          <p:cNvCxnSpPr>
            <a:cxnSpLocks/>
          </p:cNvCxnSpPr>
          <p:nvPr userDrawn="1"/>
        </p:nvCxnSpPr>
        <p:spPr>
          <a:xfrm flipV="1">
            <a:off x="0" y="5203531"/>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hasCustomPrompt="1"/>
          </p:nvPr>
        </p:nvSpPr>
        <p:spPr>
          <a:xfrm>
            <a:off x="426719" y="645966"/>
            <a:ext cx="5581229" cy="307777"/>
          </a:xfrm>
        </p:spPr>
        <p:txBody>
          <a:bodyPr wrap="square" anchor="b">
            <a:spAutoFit/>
          </a:bodyPr>
          <a:lstStyle>
            <a:lvl1pPr algn="l">
              <a:lnSpc>
                <a:spcPct val="100000"/>
              </a:lnSpc>
              <a:defRPr sz="2000">
                <a:solidFill>
                  <a:schemeClr val="accent1"/>
                </a:solidFill>
              </a:defRPr>
            </a:lvl1pPr>
          </a:lstStyle>
          <a:p>
            <a:r>
              <a:rPr lang="en-US"/>
              <a:t>Contact Name</a:t>
            </a:r>
          </a:p>
        </p:txBody>
      </p:sp>
      <p:sp>
        <p:nvSpPr>
          <p:cNvPr id="3" name="Subtitle"/>
          <p:cNvSpPr>
            <a:spLocks noGrp="1"/>
          </p:cNvSpPr>
          <p:nvPr userDrawn="1">
            <p:ph type="subTitle" idx="1" hasCustomPrompt="1"/>
          </p:nvPr>
        </p:nvSpPr>
        <p:spPr>
          <a:xfrm>
            <a:off x="426719" y="953742"/>
            <a:ext cx="5581229" cy="2462213"/>
          </a:xfrm>
        </p:spPr>
        <p:txBody>
          <a:bodyPr>
            <a:no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XXX-XXX-XXXX</a:t>
            </a:r>
          </a:p>
          <a:p>
            <a:pPr lvl="0"/>
            <a:r>
              <a:rPr lang="en-US"/>
              <a:t>email@air.org</a:t>
            </a:r>
          </a:p>
          <a:p>
            <a:pPr lvl="0"/>
            <a:endParaRPr lang="en-US"/>
          </a:p>
          <a:p>
            <a:pPr lvl="0"/>
            <a:r>
              <a:rPr lang="en-US"/>
              <a:t>1000 Thomas Jefferson Street NW</a:t>
            </a:r>
          </a:p>
          <a:p>
            <a:pPr lvl="0"/>
            <a:r>
              <a:rPr lang="en-US"/>
              <a:t>Washington, DC 20007-3835</a:t>
            </a:r>
          </a:p>
          <a:p>
            <a:pPr lvl="0"/>
            <a:r>
              <a:rPr lang="en-US"/>
              <a:t>202.403.5000</a:t>
            </a:r>
          </a:p>
          <a:p>
            <a:pPr lvl="0"/>
            <a:r>
              <a:rPr lang="en-US"/>
              <a:t>progresscenter@air.org</a:t>
            </a:r>
          </a:p>
          <a:p>
            <a:r>
              <a:rPr lang="en-US"/>
              <a:t>progresscenter.org  |  www.air.org</a:t>
            </a:r>
          </a:p>
        </p:txBody>
      </p:sp>
      <p:pic>
        <p:nvPicPr>
          <p:cNvPr id="23" name="Picture 22" descr="Facebook icon">
            <a:extLst>
              <a:ext uri="{FF2B5EF4-FFF2-40B4-BE49-F238E27FC236}">
                <a16:creationId xmlns:a16="http://schemas.microsoft.com/office/drawing/2014/main" id="{779424B7-4322-4597-A5BD-FC84BF2C1F4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6719" y="3763313"/>
            <a:ext cx="342900" cy="342900"/>
          </a:xfrm>
          <a:prstGeom prst="rect">
            <a:avLst/>
          </a:prstGeom>
          <a:ln w="6350">
            <a:solidFill>
              <a:schemeClr val="bg1"/>
            </a:solidFill>
          </a:ln>
        </p:spPr>
      </p:pic>
      <p:pic>
        <p:nvPicPr>
          <p:cNvPr id="24" name="Picture 23" descr="Twitter icon">
            <a:extLst>
              <a:ext uri="{FF2B5EF4-FFF2-40B4-BE49-F238E27FC236}">
                <a16:creationId xmlns:a16="http://schemas.microsoft.com/office/drawing/2014/main" id="{6D8F437B-6FA9-46F2-97B6-6245B4FA887B}"/>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26719" y="4225149"/>
            <a:ext cx="342900" cy="342900"/>
          </a:xfrm>
          <a:prstGeom prst="rect">
            <a:avLst/>
          </a:prstGeom>
          <a:ln w="6350">
            <a:solidFill>
              <a:schemeClr val="bg1"/>
            </a:solidFill>
          </a:ln>
        </p:spPr>
      </p:pic>
      <p:sp>
        <p:nvSpPr>
          <p:cNvPr id="12" name="Text Placeholder 11">
            <a:extLst>
              <a:ext uri="{FF2B5EF4-FFF2-40B4-BE49-F238E27FC236}">
                <a16:creationId xmlns:a16="http://schemas.microsoft.com/office/drawing/2014/main" id="{EDF52F63-0259-4D90-9F27-ACF5E1162AAF}"/>
              </a:ext>
            </a:extLst>
          </p:cNvPr>
          <p:cNvSpPr>
            <a:spLocks noGrp="1"/>
          </p:cNvSpPr>
          <p:nvPr>
            <p:ph type="body" sz="quarter" idx="16" hasCustomPrompt="1"/>
          </p:nvPr>
        </p:nvSpPr>
        <p:spPr>
          <a:xfrm>
            <a:off x="948267" y="3799939"/>
            <a:ext cx="5055236" cy="746358"/>
          </a:xfrm>
          <a:noFill/>
        </p:spPr>
        <p:txBody>
          <a:bodyPr wrap="square" rtlCol="0">
            <a:spAutoFit/>
          </a:bodyPr>
          <a:lstStyle>
            <a:lvl1pPr marL="0" indent="0">
              <a:buNone/>
              <a:defRPr lang="en-US" sz="1800" dirty="0">
                <a:solidFill>
                  <a:schemeClr val="tx1"/>
                </a:solidFill>
                <a:ea typeface="+mn-ea"/>
                <a:cs typeface="+mn-cs"/>
              </a:defRPr>
            </a:lvl1pPr>
          </a:lstStyle>
          <a:p>
            <a:pPr>
              <a:spcBef>
                <a:spcPts val="1500"/>
              </a:spcBef>
            </a:pPr>
            <a:r>
              <a:rPr lang="en-US" sz="1800">
                <a:solidFill>
                  <a:schemeClr val="tx1"/>
                </a:solidFill>
                <a:hlinkClick r:id="rId5"/>
              </a:rPr>
              <a:t>https://www.facebook.com/k12PROGRESS/</a:t>
            </a:r>
            <a:r>
              <a:rPr lang="en-US" sz="1800">
                <a:solidFill>
                  <a:schemeClr val="tx1"/>
                </a:solidFill>
              </a:rPr>
              <a:t> </a:t>
            </a:r>
          </a:p>
          <a:p>
            <a:pPr>
              <a:spcBef>
                <a:spcPts val="1500"/>
              </a:spcBef>
            </a:pPr>
            <a:r>
              <a:rPr lang="en-US" sz="1800">
                <a:solidFill>
                  <a:schemeClr val="tx1"/>
                </a:solidFill>
                <a:hlinkClick r:id="rId6"/>
              </a:rPr>
              <a:t>https://twitter.com/K12PROGRESS</a:t>
            </a:r>
            <a:endParaRPr lang="en-US" sz="1800">
              <a:solidFill>
                <a:schemeClr val="tx1"/>
              </a:solidFill>
            </a:endParaRPr>
          </a:p>
        </p:txBody>
      </p:sp>
      <p:pic>
        <p:nvPicPr>
          <p:cNvPr id="16" name="Picture 15" descr="Logo of the PROGRESS Center at the American Institutes for Research(r)">
            <a:extLst>
              <a:ext uri="{FF2B5EF4-FFF2-40B4-BE49-F238E27FC236}">
                <a16:creationId xmlns:a16="http://schemas.microsoft.com/office/drawing/2014/main" id="{05F97617-39C4-403D-8B4B-9FF0614235AA}"/>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57200" y="5496468"/>
            <a:ext cx="3682087" cy="640080"/>
          </a:xfrm>
          <a:prstGeom prst="rect">
            <a:avLst/>
          </a:prstGeom>
        </p:spPr>
      </p:pic>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427038" y="6187989"/>
            <a:ext cx="7825140" cy="507831"/>
          </a:xfrm>
        </p:spPr>
        <p:txBody>
          <a:bodyPr wrap="square" anchor="b" anchorCtr="0">
            <a:sp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Notice of Trademark: “American Institutes for Research” and “AIR” are registered trademarks. All other brand, product, or company names are trademarks or registered trademarks of their respective owners.</a:t>
            </a:r>
          </a:p>
          <a:p>
            <a:pPr lvl="0"/>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webinar is intended or should be inferred.</a:t>
            </a:r>
          </a:p>
        </p:txBody>
      </p:sp>
      <p:pic>
        <p:nvPicPr>
          <p:cNvPr id="21" name="Picture 20" descr="Logo of American Institutes for Research">
            <a:extLst>
              <a:ext uri="{FF2B5EF4-FFF2-40B4-BE49-F238E27FC236}">
                <a16:creationId xmlns:a16="http://schemas.microsoft.com/office/drawing/2014/main" id="{82428604-9B09-4E40-8311-A885DA5F0F27}"/>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8824114" y="5496468"/>
            <a:ext cx="1656679" cy="640080"/>
          </a:xfrm>
          <a:prstGeom prst="rect">
            <a:avLst/>
          </a:prstGeom>
        </p:spPr>
      </p:pic>
      <p:pic>
        <p:nvPicPr>
          <p:cNvPr id="5" name="Graphic 4" descr="Logo of IDEAs that Work U.S. Office of Special Education Programs">
            <a:extLst>
              <a:ext uri="{FF2B5EF4-FFF2-40B4-BE49-F238E27FC236}">
                <a16:creationId xmlns:a16="http://schemas.microsoft.com/office/drawing/2014/main" id="{3DE601EA-7EF0-4617-8EEA-A2E9FE15A45D}"/>
              </a:ext>
            </a:extLst>
          </p:cNvPr>
          <p:cNvPicPr>
            <a:picLocks noChangeAspect="1"/>
          </p:cNvPicPr>
          <p:nvPr userDrawn="1"/>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871073" y="5497443"/>
            <a:ext cx="905455" cy="759283"/>
          </a:xfrm>
          <a:prstGeom prst="rect">
            <a:avLst/>
          </a:prstGeom>
        </p:spPr>
      </p:pic>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181604" y="6588098"/>
            <a:ext cx="493725" cy="107722"/>
          </a:xfrm>
        </p:spPr>
        <p:txBody>
          <a:bodyPr wrap="none" anchor="b" anchorCtr="0">
            <a:spAutoFit/>
          </a:bodyPr>
          <a:lstStyle>
            <a:lvl1pPr marL="0" indent="0" algn="r">
              <a:buNone/>
              <a:defRPr sz="700">
                <a:solidFill>
                  <a:schemeClr val="tx1"/>
                </a:solidFill>
              </a:defRPr>
            </a:lvl1pPr>
          </a:lstStyle>
          <a:p>
            <a:pPr lvl="0"/>
            <a:r>
              <a:rPr lang="en-US"/>
              <a:t>XXXX_MO/YR</a:t>
            </a:r>
          </a:p>
        </p:txBody>
      </p:sp>
    </p:spTree>
    <p:extLst>
      <p:ext uri="{BB962C8B-B14F-4D97-AF65-F5344CB8AC3E}">
        <p14:creationId xmlns:p14="http://schemas.microsoft.com/office/powerpoint/2010/main" val="328178671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225134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143000"/>
            <a:ext cx="11338560" cy="484632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90"/>
            <a:ext cx="11337925" cy="192087"/>
          </a:xfrm>
        </p:spPr>
        <p:txBody>
          <a:bodyPr anchor="b" anchorCtr="0">
            <a:noAutofit/>
          </a:bodyPr>
          <a:lstStyle>
            <a:lvl1pPr marL="0" indent="0">
              <a:lnSpc>
                <a:spcPct val="100000"/>
              </a:lnSpc>
              <a:spcBef>
                <a:spcPts val="0"/>
              </a:spcBef>
              <a:buNone/>
              <a:defRPr sz="1000"/>
            </a:lvl1pPr>
            <a:lvl2pPr marL="320032" indent="0">
              <a:lnSpc>
                <a:spcPct val="100000"/>
              </a:lnSpc>
              <a:spcBef>
                <a:spcPts val="0"/>
              </a:spcBef>
              <a:buNone/>
              <a:defRPr sz="1000"/>
            </a:lvl2pPr>
            <a:lvl3pPr marL="685783" indent="0">
              <a:lnSpc>
                <a:spcPct val="100000"/>
              </a:lnSpc>
              <a:spcBef>
                <a:spcPts val="0"/>
              </a:spcBef>
              <a:buNone/>
              <a:defRPr sz="1000"/>
            </a:lvl3pPr>
            <a:lvl4pPr marL="1005815" indent="0">
              <a:lnSpc>
                <a:spcPct val="100000"/>
              </a:lnSpc>
              <a:spcBef>
                <a:spcPts val="0"/>
              </a:spcBef>
              <a:buNone/>
              <a:defRPr sz="1000"/>
            </a:lvl4pPr>
            <a:lvl5pPr marL="1325847"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6569555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6582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26720" y="796538"/>
            <a:ext cx="5373467" cy="2005977"/>
          </a:xfrm>
        </p:spPr>
        <p:txBody>
          <a:bodyPr anchor="b">
            <a:normAutofit/>
          </a:bodyPr>
          <a:lstStyle>
            <a:lvl1pPr algn="l">
              <a:defRPr sz="4400">
                <a:solidFill>
                  <a:schemeClr val="accent1"/>
                </a:solidFill>
                <a:latin typeface="+mn-lt"/>
              </a:defRPr>
            </a:lvl1pPr>
          </a:lstStyle>
          <a:p>
            <a:r>
              <a:rPr lang="en-US"/>
              <a:t>Section Divider Title</a:t>
            </a:r>
          </a:p>
        </p:txBody>
      </p:sp>
      <p:sp>
        <p:nvSpPr>
          <p:cNvPr id="3" name="Subtitle"/>
          <p:cNvSpPr>
            <a:spLocks noGrp="1"/>
          </p:cNvSpPr>
          <p:nvPr userDrawn="1">
            <p:ph type="subTitle" idx="1" hasCustomPrompt="1"/>
          </p:nvPr>
        </p:nvSpPr>
        <p:spPr>
          <a:xfrm>
            <a:off x="426720" y="2831372"/>
            <a:ext cx="5373467" cy="2167589"/>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information about this section (optional).</a:t>
            </a:r>
          </a:p>
        </p:txBody>
      </p:sp>
      <p:pic>
        <p:nvPicPr>
          <p:cNvPr id="20" name="PROGRESS Identifier" descr="Logo of the PROGRESS Center at the American Institutes for Research(r)">
            <a:extLst>
              <a:ext uri="{FF2B5EF4-FFF2-40B4-BE49-F238E27FC236}">
                <a16:creationId xmlns:a16="http://schemas.microsoft.com/office/drawing/2014/main" id="{BA6BC685-6B30-4442-A995-132761F19C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30" name="Picture Placeholder 29">
            <a:extLst>
              <a:ext uri="{FF2B5EF4-FFF2-40B4-BE49-F238E27FC236}">
                <a16:creationId xmlns:a16="http://schemas.microsoft.com/office/drawing/2014/main" id="{885793FF-F875-4CB8-863A-92C20C9070FD}"/>
              </a:ext>
            </a:extLst>
          </p:cNvPr>
          <p:cNvSpPr>
            <a:spLocks noGrp="1"/>
          </p:cNvSpPr>
          <p:nvPr>
            <p:ph type="pic" sz="quarter" idx="20"/>
          </p:nvPr>
        </p:nvSpPr>
        <p:spPr>
          <a:xfrm>
            <a:off x="6096000" y="0"/>
            <a:ext cx="6096000" cy="5460999"/>
          </a:xfrm>
          <a:custGeom>
            <a:avLst/>
            <a:gdLst>
              <a:gd name="connsiteX0" fmla="*/ 843479 w 6096000"/>
              <a:gd name="connsiteY0" fmla="*/ 0 h 5460999"/>
              <a:gd name="connsiteX1" fmla="*/ 6096000 w 6096000"/>
              <a:gd name="connsiteY1" fmla="*/ 0 h 5460999"/>
              <a:gd name="connsiteX2" fmla="*/ 6096000 w 6096000"/>
              <a:gd name="connsiteY2" fmla="*/ 5460999 h 5460999"/>
              <a:gd name="connsiteX3" fmla="*/ 1443469 w 6096000"/>
              <a:gd name="connsiteY3" fmla="*/ 5460999 h 5460999"/>
              <a:gd name="connsiteX4" fmla="*/ 1433183 w 6096000"/>
              <a:gd name="connsiteY4" fmla="*/ 5453330 h 5460999"/>
              <a:gd name="connsiteX5" fmla="*/ 0 w 6096000"/>
              <a:gd name="connsiteY5" fmla="*/ 2423293 h 5460999"/>
              <a:gd name="connsiteX6" fmla="*/ 672603 w 6096000"/>
              <a:gd name="connsiteY6" fmla="*/ 227835 h 546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460999">
                <a:moveTo>
                  <a:pt x="843479" y="0"/>
                </a:moveTo>
                <a:lnTo>
                  <a:pt x="6096000" y="0"/>
                </a:lnTo>
                <a:lnTo>
                  <a:pt x="6096000" y="5460999"/>
                </a:lnTo>
                <a:lnTo>
                  <a:pt x="1443469" y="5460999"/>
                </a:lnTo>
                <a:lnTo>
                  <a:pt x="1433183" y="5453330"/>
                </a:lnTo>
                <a:cubicBezTo>
                  <a:pt x="557902" y="4733114"/>
                  <a:pt x="0" y="3643164"/>
                  <a:pt x="0" y="2423293"/>
                </a:cubicBezTo>
                <a:cubicBezTo>
                  <a:pt x="0" y="1610046"/>
                  <a:pt x="247957" y="854541"/>
                  <a:pt x="672603" y="227835"/>
                </a:cubicBezTo>
                <a:close/>
              </a:path>
            </a:pathLst>
          </a:custGeom>
          <a:ln>
            <a:noFill/>
          </a:ln>
        </p:spPr>
        <p:txBody>
          <a:bodyPr wrap="square" anchor="ctr" anchorCtr="1">
            <a:noAutofit/>
          </a:bodyPr>
          <a:lstStyle>
            <a:lvl1pPr marL="0" indent="0">
              <a:buNone/>
              <a:defRPr/>
            </a:lvl1pPr>
          </a:lstStyle>
          <a:p>
            <a:r>
              <a:rPr lang="en-US"/>
              <a:t>Click icon to add picture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cxnSp>
        <p:nvCxnSpPr>
          <p:cNvPr id="9" name="Straight Connector 8">
            <a:extLst>
              <a:ext uri="{FF2B5EF4-FFF2-40B4-BE49-F238E27FC236}">
                <a16:creationId xmlns:a16="http://schemas.microsoft.com/office/drawing/2014/main" id="{A194F35F-F99B-46D1-8294-FC1DDC292734}"/>
              </a:ext>
              <a:ext uri="{C183D7F6-B498-43B3-948B-1728B52AA6E4}">
                <adec:decorative xmlns:adec="http://schemas.microsoft.com/office/drawing/2017/decorative" val="1"/>
              </a:ext>
            </a:extLst>
          </p:cNvPr>
          <p:cNvCxnSpPr>
            <a:cxnSpLocks/>
          </p:cNvCxnSpPr>
          <p:nvPr userDrawn="1"/>
        </p:nvCxnSpPr>
        <p:spPr>
          <a:xfrm flipV="1">
            <a:off x="0" y="5480048"/>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16317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tivity-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F3A2-7A0C-E642-6473-8C1BC8A3E1BD}"/>
              </a:ext>
            </a:extLst>
          </p:cNvPr>
          <p:cNvSpPr>
            <a:spLocks noGrp="1"/>
          </p:cNvSpPr>
          <p:nvPr>
            <p:ph type="title" hasCustomPrompt="1"/>
          </p:nvPr>
        </p:nvSpPr>
        <p:spPr>
          <a:xfrm>
            <a:off x="1726208" y="0"/>
            <a:ext cx="10069551" cy="1107996"/>
          </a:xfrm>
        </p:spPr>
        <p:txBody>
          <a:bodyPr/>
          <a:lstStyle>
            <a:lvl1pPr>
              <a:defRPr>
                <a:solidFill>
                  <a:srgbClr val="0076BD"/>
                </a:solidFill>
              </a:defRPr>
            </a:lvl1pPr>
          </a:lstStyle>
          <a:p>
            <a:r>
              <a:rPr lang="en-US"/>
              <a:t>Click to edit Master title style for Activities</a:t>
            </a:r>
          </a:p>
        </p:txBody>
      </p:sp>
      <p:sp>
        <p:nvSpPr>
          <p:cNvPr id="4" name="Slide Number Placeholder 3">
            <a:extLst>
              <a:ext uri="{FF2B5EF4-FFF2-40B4-BE49-F238E27FC236}">
                <a16:creationId xmlns:a16="http://schemas.microsoft.com/office/drawing/2014/main" id="{799FA5E7-E410-F741-D7AD-6FA8A6D2356E}"/>
              </a:ext>
            </a:extLst>
          </p:cNvPr>
          <p:cNvSpPr>
            <a:spLocks noGrp="1"/>
          </p:cNvSpPr>
          <p:nvPr>
            <p:ph type="sldNum" sz="quarter" idx="11"/>
          </p:nvPr>
        </p:nvSpPr>
        <p:spPr/>
        <p:txBody>
          <a:bodyPr/>
          <a:lstStyle/>
          <a:p>
            <a:fld id="{99A20822-4A49-4D36-86E3-300BA48D3F00}" type="slidenum">
              <a:rPr lang="en-US" smtClean="0"/>
              <a:pPr/>
              <a:t>‹#›</a:t>
            </a:fld>
            <a:endParaRPr lang="en-US"/>
          </a:p>
        </p:txBody>
      </p:sp>
      <p:sp>
        <p:nvSpPr>
          <p:cNvPr id="20" name="Rectangle 19">
            <a:extLst>
              <a:ext uri="{FF2B5EF4-FFF2-40B4-BE49-F238E27FC236}">
                <a16:creationId xmlns:a16="http://schemas.microsoft.com/office/drawing/2014/main" id="{2A6245B8-397C-C71B-C43A-27CAE9751426}"/>
              </a:ext>
            </a:extLst>
          </p:cNvPr>
          <p:cNvSpPr/>
          <p:nvPr userDrawn="1"/>
        </p:nvSpPr>
        <p:spPr>
          <a:xfrm>
            <a:off x="0" y="-1"/>
            <a:ext cx="12232757" cy="279869"/>
          </a:xfrm>
          <a:prstGeom prst="rect">
            <a:avLst/>
          </a:prstGeom>
          <a:gradFill flip="none" rotWithShape="1">
            <a:gsLst>
              <a:gs pos="0">
                <a:schemeClr val="accent1">
                  <a:lumMod val="40000"/>
                  <a:lumOff val="60000"/>
                </a:schemeClr>
              </a:gs>
              <a:gs pos="50000">
                <a:schemeClr val="accent1">
                  <a:lumMod val="40000"/>
                  <a:lumOff val="60000"/>
                </a:schemeClr>
              </a:gs>
              <a:gs pos="100000">
                <a:schemeClr val="bg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1" name="Content Placeholder 39">
            <a:extLst>
              <a:ext uri="{FF2B5EF4-FFF2-40B4-BE49-F238E27FC236}">
                <a16:creationId xmlns:a16="http://schemas.microsoft.com/office/drawing/2014/main" id="{D08C04E1-923A-3B1C-A72E-9E624873C74F}"/>
              </a:ext>
            </a:extLst>
          </p:cNvPr>
          <p:cNvSpPr>
            <a:spLocks noGrp="1"/>
          </p:cNvSpPr>
          <p:nvPr>
            <p:ph sz="quarter" idx="15" hasCustomPrompt="1"/>
          </p:nvPr>
        </p:nvSpPr>
        <p:spPr>
          <a:xfrm>
            <a:off x="1726208" y="1536405"/>
            <a:ext cx="10069552" cy="4590075"/>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grpSp>
        <p:nvGrpSpPr>
          <p:cNvPr id="23" name="Group 22">
            <a:extLst>
              <a:ext uri="{FF2B5EF4-FFF2-40B4-BE49-F238E27FC236}">
                <a16:creationId xmlns:a16="http://schemas.microsoft.com/office/drawing/2014/main" id="{C42CE09A-592B-73E1-148A-80DBA04A4B66}"/>
              </a:ext>
            </a:extLst>
          </p:cNvPr>
          <p:cNvGrpSpPr/>
          <p:nvPr userDrawn="1"/>
        </p:nvGrpSpPr>
        <p:grpSpPr>
          <a:xfrm>
            <a:off x="200164" y="210525"/>
            <a:ext cx="1325880" cy="1325880"/>
            <a:chOff x="457201" y="1447800"/>
            <a:chExt cx="640080" cy="640080"/>
          </a:xfrm>
        </p:grpSpPr>
        <p:sp>
          <p:nvSpPr>
            <p:cNvPr id="5" name="Oval 4">
              <a:extLst>
                <a:ext uri="{FF2B5EF4-FFF2-40B4-BE49-F238E27FC236}">
                  <a16:creationId xmlns:a16="http://schemas.microsoft.com/office/drawing/2014/main" id="{E0C3D8D6-DD22-3BE6-8D9D-C8622FE51CD8}"/>
                </a:ext>
              </a:extLst>
            </p:cNvPr>
            <p:cNvSpPr>
              <a:spLocks noChangeAspect="1"/>
            </p:cNvSpPr>
            <p:nvPr userDrawn="1"/>
          </p:nvSpPr>
          <p:spPr>
            <a:xfrm>
              <a:off x="457201" y="1447800"/>
              <a:ext cx="640080" cy="64008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B8D59939-6EB2-4AB6-77A8-385AFE15B0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4059" y="1534658"/>
              <a:ext cx="466364" cy="466364"/>
            </a:xfrm>
            <a:prstGeom prst="rect">
              <a:avLst/>
            </a:prstGeom>
          </p:spPr>
        </p:pic>
      </p:grpSp>
    </p:spTree>
    <p:extLst>
      <p:ext uri="{BB962C8B-B14F-4D97-AF65-F5344CB8AC3E}">
        <p14:creationId xmlns:p14="http://schemas.microsoft.com/office/powerpoint/2010/main" val="193622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vity-Two-Column">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1631758"/>
            <a:ext cx="5568696" cy="4494722"/>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631758"/>
            <a:ext cx="5568696" cy="4494722"/>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
        <p:nvSpPr>
          <p:cNvPr id="18" name="Rectangle 17">
            <a:extLst>
              <a:ext uri="{FF2B5EF4-FFF2-40B4-BE49-F238E27FC236}">
                <a16:creationId xmlns:a16="http://schemas.microsoft.com/office/drawing/2014/main" id="{29D49F9F-4669-0BA2-BE71-9C3D58FCBFE6}"/>
              </a:ext>
            </a:extLst>
          </p:cNvPr>
          <p:cNvSpPr/>
          <p:nvPr userDrawn="1"/>
        </p:nvSpPr>
        <p:spPr>
          <a:xfrm>
            <a:off x="0" y="-1"/>
            <a:ext cx="12232757" cy="279869"/>
          </a:xfrm>
          <a:prstGeom prst="rect">
            <a:avLst/>
          </a:prstGeom>
          <a:gradFill flip="none" rotWithShape="1">
            <a:gsLst>
              <a:gs pos="0">
                <a:schemeClr val="accent1">
                  <a:lumMod val="40000"/>
                  <a:lumOff val="60000"/>
                </a:schemeClr>
              </a:gs>
              <a:gs pos="50000">
                <a:schemeClr val="accent1">
                  <a:lumMod val="40000"/>
                  <a:lumOff val="60000"/>
                </a:schemeClr>
              </a:gs>
              <a:gs pos="100000">
                <a:schemeClr val="bg2">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nvGrpSpPr>
          <p:cNvPr id="2" name="Group 1">
            <a:extLst>
              <a:ext uri="{FF2B5EF4-FFF2-40B4-BE49-F238E27FC236}">
                <a16:creationId xmlns:a16="http://schemas.microsoft.com/office/drawing/2014/main" id="{C7F84EAD-E64A-32E8-652F-C284942D7F86}"/>
              </a:ext>
            </a:extLst>
          </p:cNvPr>
          <p:cNvGrpSpPr/>
          <p:nvPr userDrawn="1"/>
        </p:nvGrpSpPr>
        <p:grpSpPr>
          <a:xfrm>
            <a:off x="200164" y="210525"/>
            <a:ext cx="1325880" cy="1325880"/>
            <a:chOff x="457201" y="1447800"/>
            <a:chExt cx="640080" cy="640080"/>
          </a:xfrm>
        </p:grpSpPr>
        <p:sp>
          <p:nvSpPr>
            <p:cNvPr id="6" name="Oval 5">
              <a:extLst>
                <a:ext uri="{FF2B5EF4-FFF2-40B4-BE49-F238E27FC236}">
                  <a16:creationId xmlns:a16="http://schemas.microsoft.com/office/drawing/2014/main" id="{D3D22CCA-AB17-D76D-12C7-A5365C730213}"/>
                </a:ext>
              </a:extLst>
            </p:cNvPr>
            <p:cNvSpPr>
              <a:spLocks noChangeAspect="1"/>
            </p:cNvSpPr>
            <p:nvPr userDrawn="1"/>
          </p:nvSpPr>
          <p:spPr>
            <a:xfrm>
              <a:off x="457201" y="1447800"/>
              <a:ext cx="640080" cy="64008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44ACD125-6663-07C5-78F7-F2FF88B557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4059" y="1534658"/>
              <a:ext cx="466364" cy="466364"/>
            </a:xfrm>
            <a:prstGeom prst="rect">
              <a:avLst/>
            </a:prstGeom>
          </p:spPr>
        </p:pic>
      </p:grpSp>
      <p:sp>
        <p:nvSpPr>
          <p:cNvPr id="19" name="Title 1">
            <a:extLst>
              <a:ext uri="{FF2B5EF4-FFF2-40B4-BE49-F238E27FC236}">
                <a16:creationId xmlns:a16="http://schemas.microsoft.com/office/drawing/2014/main" id="{CF788290-9CFB-65E2-87C6-CC4CBDE1B527}"/>
              </a:ext>
            </a:extLst>
          </p:cNvPr>
          <p:cNvSpPr>
            <a:spLocks noGrp="1"/>
          </p:cNvSpPr>
          <p:nvPr>
            <p:ph type="title" hasCustomPrompt="1"/>
          </p:nvPr>
        </p:nvSpPr>
        <p:spPr>
          <a:xfrm>
            <a:off x="1726208" y="0"/>
            <a:ext cx="10069551" cy="1107996"/>
          </a:xfrm>
        </p:spPr>
        <p:txBody>
          <a:bodyPr/>
          <a:lstStyle>
            <a:lvl1pPr>
              <a:defRPr>
                <a:solidFill>
                  <a:srgbClr val="0076BD"/>
                </a:solidFill>
              </a:defRPr>
            </a:lvl1pPr>
          </a:lstStyle>
          <a:p>
            <a:r>
              <a:rPr lang="en-US"/>
              <a:t>Click to edit Master title style for Activities</a:t>
            </a:r>
          </a:p>
        </p:txBody>
      </p:sp>
    </p:spTree>
    <p:extLst>
      <p:ext uri="{BB962C8B-B14F-4D97-AF65-F5344CB8AC3E}">
        <p14:creationId xmlns:p14="http://schemas.microsoft.com/office/powerpoint/2010/main" val="3319011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338560" cy="1107996"/>
          </a:xfrm>
        </p:spPr>
        <p:txBody>
          <a:bodyPr>
            <a:noAutofit/>
          </a:bodyPr>
          <a:lstStyle>
            <a:lvl1pPr>
              <a:defRPr baseline="0"/>
            </a:lvl1pPr>
          </a:lstStyle>
          <a:p>
            <a:r>
              <a:rPr lang="en-US"/>
              <a:t>The Two Content Layout Can Have a Bullet List, Table, Graph, SmartArt, or Picture on Either Side</a:t>
            </a:r>
          </a:p>
        </p:txBody>
      </p:sp>
      <p:sp>
        <p:nvSpPr>
          <p:cNvPr id="3" name="Left Content"/>
          <p:cNvSpPr>
            <a:spLocks noGrp="1"/>
          </p:cNvSpPr>
          <p:nvPr>
            <p:ph sz="half" idx="1" hasCustomPrompt="1"/>
          </p:nvPr>
        </p:nvSpPr>
        <p:spPr>
          <a:xfrm>
            <a:off x="457200"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Tree>
    <p:extLst>
      <p:ext uri="{BB962C8B-B14F-4D97-AF65-F5344CB8AC3E}">
        <p14:creationId xmlns:p14="http://schemas.microsoft.com/office/powerpoint/2010/main" val="3680841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280160"/>
            <a:ext cx="11338560" cy="4846320"/>
          </a:xfrm>
        </p:spPr>
        <p:txBody>
          <a:bodyPr>
            <a:noAutofit/>
          </a:bodyPr>
          <a:lstStyle>
            <a:lvl1pPr marL="0" indent="0">
              <a:lnSpc>
                <a:spcPct val="100000"/>
              </a:lnSpc>
              <a:spcBef>
                <a:spcPts val="1800"/>
              </a:spcBef>
              <a:buClr>
                <a:schemeClr val="tx1"/>
              </a:buClr>
              <a:buNone/>
              <a:defRPr sz="2800">
                <a:solidFill>
                  <a:schemeClr val="tx1"/>
                </a:solidFill>
              </a:defRPr>
            </a:lvl1pPr>
            <a:lvl2pPr marL="320040" indent="-320040">
              <a:lnSpc>
                <a:spcPct val="100000"/>
              </a:lnSpc>
              <a:spcBef>
                <a:spcPts val="600"/>
              </a:spcBef>
              <a:buClr>
                <a:schemeClr val="tx1"/>
              </a:buClr>
              <a:buFont typeface="Times New Roman" panose="02020603050405020304" pitchFamily="18" charset="0"/>
              <a:buChar char="•"/>
              <a:defRPr sz="2800">
                <a:solidFill>
                  <a:schemeClr val="tx1"/>
                </a:solidFill>
              </a:defRPr>
            </a:lvl2pPr>
            <a:lvl3pPr marL="640080" indent="-320040">
              <a:lnSpc>
                <a:spcPct val="100000"/>
              </a:lnSpc>
              <a:spcBef>
                <a:spcPts val="600"/>
              </a:spcBef>
              <a:buClr>
                <a:schemeClr val="tx1"/>
              </a:buClr>
              <a:buFont typeface="Arial Narrow" panose="020B0606020202030204" pitchFamily="34" charset="0"/>
              <a:buChar char="–"/>
              <a:defRPr sz="2800">
                <a:solidFill>
                  <a:schemeClr val="tx1"/>
                </a:solidFill>
              </a:defRPr>
            </a:lvl3pPr>
            <a:lvl4pPr marL="960120" indent="-320040">
              <a:lnSpc>
                <a:spcPct val="100000"/>
              </a:lnSpc>
              <a:spcBef>
                <a:spcPts val="600"/>
              </a:spcBef>
              <a:buClr>
                <a:schemeClr val="tx1"/>
              </a:buClr>
              <a:buFont typeface="Arial Narrow" panose="020B0606020202030204" pitchFamily="34" charset="0"/>
              <a:buChar char="»"/>
              <a:defRPr sz="2800">
                <a:solidFill>
                  <a:schemeClr val="tx1"/>
                </a:solidFill>
              </a:defRPr>
            </a:lvl4pPr>
            <a:lvl5pPr marL="1280160" indent="-320040">
              <a:lnSpc>
                <a:spcPct val="100000"/>
              </a:lnSpc>
              <a:spcBef>
                <a:spcPts val="600"/>
              </a:spcBef>
              <a:buClr>
                <a:schemeClr val="tx1"/>
              </a:buClr>
              <a:buFont typeface="Arial Narrow" panose="020B0606020202030204" pitchFamily="34" charset="0"/>
              <a:buChar char="◦"/>
              <a:defRPr sz="2800">
                <a:solidFill>
                  <a:schemeClr val="tx1"/>
                </a:solidFill>
              </a:defRPr>
            </a:lvl5pPr>
            <a:lvl6pPr marL="1600200" indent="-320040">
              <a:lnSpc>
                <a:spcPct val="100000"/>
              </a:lnSpc>
              <a:spcBef>
                <a:spcPts val="600"/>
              </a:spcBef>
              <a:buClr>
                <a:schemeClr val="tx1"/>
              </a:buClr>
              <a:buFont typeface="Arial Narrow" panose="020B0606020202030204" pitchFamily="34" charset="0"/>
              <a:buChar char="›"/>
              <a:defRPr sz="28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332AC8C8-D13D-4199-957C-3DD35E1FE894}"/>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984574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image" Target="../media/image1.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theme" Target="../theme/theme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209EF0-0796-4BA2-83F7-4FBC87200306}"/>
              </a:ext>
            </a:extLst>
          </p:cNvPr>
          <p:cNvCxnSpPr>
            <a:cxnSpLocks/>
          </p:cNvCxnSpPr>
          <p:nvPr userDrawn="1"/>
        </p:nvCxnSpPr>
        <p:spPr>
          <a:xfrm flipV="1">
            <a:off x="0" y="6452898"/>
            <a:ext cx="118872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itle Placeholder"/>
          <p:cNvSpPr>
            <a:spLocks noGrp="1"/>
          </p:cNvSpPr>
          <p:nvPr userDrawn="1">
            <p:ph type="title"/>
          </p:nvPr>
        </p:nvSpPr>
        <p:spPr>
          <a:xfrm>
            <a:off x="457200" y="0"/>
            <a:ext cx="11338560" cy="1107996"/>
          </a:xfrm>
          <a:prstGeom prst="rect">
            <a:avLst/>
          </a:prstGeom>
        </p:spPr>
        <p:txBody>
          <a:bodyPr vert="horz" lIns="0" tIns="0" rIns="0" bIns="0" rtlCol="0" anchor="b" anchorCtr="0">
            <a:noAutofit/>
          </a:bodyPr>
          <a:lstStyle/>
          <a:p>
            <a:r>
              <a:rPr lang="en-US"/>
              <a:t>Wide Screen Slide Titles Are 40 Points (pts.), Accent 5 Color (RGB 0/118/189)</a:t>
            </a:r>
          </a:p>
        </p:txBody>
      </p:sp>
      <p:sp>
        <p:nvSpPr>
          <p:cNvPr id="12" name="Text Placeholder"/>
          <p:cNvSpPr>
            <a:spLocks noGrp="1"/>
          </p:cNvSpPr>
          <p:nvPr userDrawn="1">
            <p:ph type="body" idx="1"/>
          </p:nvPr>
        </p:nvSpPr>
        <p:spPr>
          <a:xfrm>
            <a:off x="457200" y="1280160"/>
            <a:ext cx="11338560" cy="4846320"/>
          </a:xfrm>
          <a:prstGeom prst="rect">
            <a:avLst/>
          </a:prstGeom>
          <a:ln>
            <a:noFill/>
          </a:ln>
        </p:spPr>
        <p:txBody>
          <a:bodyPr vert="horz" lIns="0" tIns="0" rIns="0" bIns="0" rtlCol="0">
            <a:normAutofit/>
          </a:bodyPr>
          <a:lstStyle/>
          <a:p>
            <a:pPr lvl="0"/>
            <a:r>
              <a:rPr lang="en-US"/>
              <a:t>Bullet 1, bullet character 149. Wide screen content and all bullet text is Calibri 28 pts., black.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2" name="Footer Placeholder 1"/>
          <p:cNvSpPr>
            <a:spLocks noGrp="1"/>
          </p:cNvSpPr>
          <p:nvPr>
            <p:ph type="ftr" sz="quarter" idx="3"/>
          </p:nvPr>
        </p:nvSpPr>
        <p:spPr>
          <a:xfrm>
            <a:off x="457198" y="6483095"/>
            <a:ext cx="8540496" cy="105606"/>
          </a:xfrm>
          <a:prstGeom prst="rect">
            <a:avLst/>
          </a:prstGeom>
          <a:ln>
            <a:noFill/>
          </a:ln>
        </p:spPr>
        <p:txBody>
          <a:bodyPr wrap="square" lIns="0" tIns="0" rIns="0" bIns="0" anchor="b" anchorCtr="0">
            <a:spAutoFit/>
          </a:bodyPr>
          <a:lstStyle>
            <a:lvl1pPr>
              <a:lnSpc>
                <a:spcPct val="85000"/>
              </a:lnSpc>
              <a:spcBef>
                <a:spcPts val="400"/>
              </a:spcBef>
              <a:defRPr lang="en-US" sz="800" b="0" i="0">
                <a:solidFill>
                  <a:schemeClr val="tx1"/>
                </a:solidFill>
                <a:latin typeface="Calibri"/>
                <a:ea typeface="Calibri"/>
                <a:cs typeface="Calibri"/>
              </a:defRPr>
            </a:lvl1pPr>
          </a:lstStyle>
          <a:p>
            <a:endParaRPr lang="en-US"/>
          </a:p>
        </p:txBody>
      </p:sp>
      <p:grpSp>
        <p:nvGrpSpPr>
          <p:cNvPr id="23" name="Group 22">
            <a:extLst>
              <a:ext uri="{FF2B5EF4-FFF2-40B4-BE49-F238E27FC236}">
                <a16:creationId xmlns:a16="http://schemas.microsoft.com/office/drawing/2014/main" id="{A3EA57B9-E196-48A3-920A-2A1560824D0E}"/>
              </a:ext>
            </a:extLst>
          </p:cNvPr>
          <p:cNvGrpSpPr/>
          <p:nvPr userDrawn="1"/>
        </p:nvGrpSpPr>
        <p:grpSpPr>
          <a:xfrm>
            <a:off x="0" y="6110529"/>
            <a:ext cx="12211833" cy="735561"/>
            <a:chOff x="0" y="6110529"/>
            <a:chExt cx="12211833" cy="735561"/>
          </a:xfrm>
        </p:grpSpPr>
        <p:sp>
          <p:nvSpPr>
            <p:cNvPr id="13" name="Rectangle 12">
              <a:extLst>
                <a:ext uri="{FF2B5EF4-FFF2-40B4-BE49-F238E27FC236}">
                  <a16:creationId xmlns:a16="http://schemas.microsoft.com/office/drawing/2014/main" id="{3B19FE59-A15D-4EF7-8978-1A9E0E58DC88}"/>
                </a:ext>
              </a:extLst>
            </p:cNvPr>
            <p:cNvSpPr/>
            <p:nvPr userDrawn="1"/>
          </p:nvSpPr>
          <p:spPr>
            <a:xfrm>
              <a:off x="0" y="6452898"/>
              <a:ext cx="12188952" cy="393192"/>
            </a:xfrm>
            <a:prstGeom prst="rect">
              <a:avLst/>
            </a:prstGeom>
            <a:solidFill>
              <a:schemeClr val="bg1"/>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MT"/>
                <a:ea typeface="+mn-ea"/>
                <a:cs typeface="+mn-cs"/>
              </a:endParaRPr>
            </a:p>
          </p:txBody>
        </p:sp>
        <p:sp>
          <p:nvSpPr>
            <p:cNvPr id="14" name="Organization">
              <a:extLst>
                <a:ext uri="{FF2B5EF4-FFF2-40B4-BE49-F238E27FC236}">
                  <a16:creationId xmlns:a16="http://schemas.microsoft.com/office/drawing/2014/main" id="{662FD0F5-E108-4A62-AB09-91131DFBB916}"/>
                </a:ext>
              </a:extLst>
            </p:cNvPr>
            <p:cNvSpPr txBox="1">
              <a:spLocks/>
            </p:cNvSpPr>
            <p:nvPr userDrawn="1"/>
          </p:nvSpPr>
          <p:spPr>
            <a:xfrm>
              <a:off x="457200" y="6519672"/>
              <a:ext cx="3671454" cy="158377"/>
            </a:xfrm>
            <a:prstGeom prst="rect">
              <a:avLst/>
            </a:prstGeom>
          </p:spPr>
          <p:txBody>
            <a:bodyPr wrap="none" lIns="0" tIns="0" rIns="0" bIns="0" anchor="t">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85000"/>
                </a:lnSpc>
              </a:pPr>
              <a:r>
                <a:rPr lang="en-US" sz="1200" b="1" i="0" spc="0" baseline="0">
                  <a:solidFill>
                    <a:schemeClr val="accent1"/>
                  </a:solidFill>
                  <a:latin typeface="Calibri"/>
                  <a:ea typeface="Calibri"/>
                  <a:cs typeface="Calibri"/>
                </a:rPr>
                <a:t>PROGRESS</a:t>
              </a:r>
              <a:r>
                <a:rPr lang="en-US" sz="1200" b="0" i="0" spc="0" baseline="0">
                  <a:solidFill>
                    <a:schemeClr val="tx1"/>
                  </a:solidFill>
                  <a:latin typeface="Calibri"/>
                  <a:ea typeface="Calibri"/>
                  <a:cs typeface="Calibri"/>
                </a:rPr>
                <a:t> Center at the American Institutes for Research®</a:t>
              </a:r>
            </a:p>
          </p:txBody>
        </p:sp>
        <p:sp>
          <p:nvSpPr>
            <p:cNvPr id="9" name="Oval 8">
              <a:extLst>
                <a:ext uri="{FF2B5EF4-FFF2-40B4-BE49-F238E27FC236}">
                  <a16:creationId xmlns:a16="http://schemas.microsoft.com/office/drawing/2014/main" id="{EC80AEE8-E952-41BD-A651-472144643972}"/>
                </a:ext>
              </a:extLst>
            </p:cNvPr>
            <p:cNvSpPr/>
            <p:nvPr userDrawn="1"/>
          </p:nvSpPr>
          <p:spPr>
            <a:xfrm rot="19925578">
              <a:off x="11121878" y="6186714"/>
              <a:ext cx="1089955" cy="5322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9" name="Picture 18">
              <a:extLst>
                <a:ext uri="{FF2B5EF4-FFF2-40B4-BE49-F238E27FC236}">
                  <a16:creationId xmlns:a16="http://schemas.microsoft.com/office/drawing/2014/main" id="{415CE353-5BB1-4A7D-B3DB-3B08620FA8AA}"/>
                </a:ext>
                <a:ext uri="{C183D7F6-B498-43B3-948B-1728B52AA6E4}">
                  <adec:decorative xmlns:adec="http://schemas.microsoft.com/office/drawing/2017/decorative" val="1"/>
                </a:ext>
              </a:extLst>
            </p:cNvPr>
            <p:cNvPicPr>
              <a:picLocks noChangeAspect="1"/>
            </p:cNvPicPr>
            <p:nvPr userDrawn="1"/>
          </p:nvPicPr>
          <p:blipFill>
            <a:blip r:embed="rId23" cstate="print">
              <a:extLst>
                <a:ext uri="{28A0092B-C50C-407E-A947-70E740481C1C}">
                  <a14:useLocalDpi xmlns:a14="http://schemas.microsoft.com/office/drawing/2010/main" val="0"/>
                </a:ext>
              </a:extLst>
            </a:blip>
            <a:srcRect/>
            <a:stretch/>
          </p:blipFill>
          <p:spPr>
            <a:xfrm>
              <a:off x="11224389" y="6110529"/>
              <a:ext cx="884932" cy="628562"/>
            </a:xfrm>
            <a:prstGeom prst="rect">
              <a:avLst/>
            </a:prstGeom>
          </p:spPr>
        </p:pic>
      </p:grpSp>
      <p:sp>
        <p:nvSpPr>
          <p:cNvPr id="6" name="Slide Number"/>
          <p:cNvSpPr>
            <a:spLocks noGrp="1"/>
          </p:cNvSpPr>
          <p:nvPr userDrawn="1">
            <p:ph type="sldNum" sz="quarter" idx="4"/>
          </p:nvPr>
        </p:nvSpPr>
        <p:spPr>
          <a:xfrm>
            <a:off x="11916192" y="6585203"/>
            <a:ext cx="153888"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75" r:id="rId1"/>
    <p:sldLayoutId id="2147483683" r:id="rId2"/>
    <p:sldLayoutId id="2147483676" r:id="rId3"/>
    <p:sldLayoutId id="2147483684" r:id="rId4"/>
    <p:sldLayoutId id="2147483662" r:id="rId5"/>
    <p:sldLayoutId id="2147483686" r:id="rId6"/>
    <p:sldLayoutId id="2147483689" r:id="rId7"/>
    <p:sldLayoutId id="2147483666" r:id="rId8"/>
    <p:sldLayoutId id="2147483667" r:id="rId9"/>
    <p:sldLayoutId id="2147483668" r:id="rId10"/>
    <p:sldLayoutId id="2147483669" r:id="rId11"/>
    <p:sldLayoutId id="2147483670" r:id="rId12"/>
    <p:sldLayoutId id="2147483671" r:id="rId13"/>
    <p:sldLayoutId id="2147483672" r:id="rId14"/>
    <p:sldLayoutId id="2147483690" r:id="rId15"/>
    <p:sldLayoutId id="2147483692" r:id="rId16"/>
    <p:sldLayoutId id="2147483691" r:id="rId17"/>
    <p:sldLayoutId id="2147483673" r:id="rId18"/>
    <p:sldLayoutId id="2147483685" r:id="rId19"/>
    <p:sldLayoutId id="2147483682" r:id="rId20"/>
    <p:sldLayoutId id="2147483693" r:id="rId21"/>
  </p:sldLayoutIdLst>
  <p:hf hdr="0" ftr="0" dt="0"/>
  <p:txStyles>
    <p:titleStyle>
      <a:lvl1pPr algn="l" defTabSz="685800" rtl="0" eaLnBrk="1" latinLnBrk="0" hangingPunct="1">
        <a:lnSpc>
          <a:spcPct val="90000"/>
        </a:lnSpc>
        <a:spcBef>
          <a:spcPct val="0"/>
        </a:spcBef>
        <a:buNone/>
        <a:defRPr sz="4000" b="0" i="0" kern="1200" baseline="0">
          <a:solidFill>
            <a:srgbClr val="0076BD"/>
          </a:solidFill>
          <a:latin typeface="+mj-lt"/>
          <a:ea typeface="+mj-ea"/>
          <a:cs typeface="Calibri"/>
        </a:defRPr>
      </a:lvl1pPr>
    </p:titleStyle>
    <p:body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800" b="0" i="0" kern="1200">
          <a:solidFill>
            <a:srgbClr val="59565A"/>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rgbClr val="59565A"/>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rgbClr val="59565A"/>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800" b="0" i="0" kern="1200">
          <a:solidFill>
            <a:srgbClr val="59565A"/>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rgbClr val="59565A"/>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209EF0-0796-4BA2-83F7-4FBC87200306}"/>
              </a:ext>
            </a:extLst>
          </p:cNvPr>
          <p:cNvCxnSpPr>
            <a:cxnSpLocks/>
          </p:cNvCxnSpPr>
          <p:nvPr userDrawn="1"/>
        </p:nvCxnSpPr>
        <p:spPr>
          <a:xfrm flipV="1">
            <a:off x="0" y="6452898"/>
            <a:ext cx="118872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itle Placeholder"/>
          <p:cNvSpPr>
            <a:spLocks noGrp="1"/>
          </p:cNvSpPr>
          <p:nvPr userDrawn="1">
            <p:ph type="title"/>
          </p:nvPr>
        </p:nvSpPr>
        <p:spPr>
          <a:xfrm>
            <a:off x="457200" y="0"/>
            <a:ext cx="11338560" cy="1107996"/>
          </a:xfrm>
          <a:prstGeom prst="rect">
            <a:avLst/>
          </a:prstGeom>
        </p:spPr>
        <p:txBody>
          <a:bodyPr vert="horz" lIns="0" tIns="0" rIns="0" bIns="0" rtlCol="0" anchor="b" anchorCtr="0">
            <a:noAutofit/>
          </a:bodyPr>
          <a:lstStyle/>
          <a:p>
            <a:r>
              <a:rPr lang="en-US"/>
              <a:t>Wide Screen Slide Titles Are 40 Points (pts.), Accent 5 Color (RGB 0/118/189)</a:t>
            </a:r>
          </a:p>
        </p:txBody>
      </p:sp>
      <p:sp>
        <p:nvSpPr>
          <p:cNvPr id="12" name="Text Placeholder"/>
          <p:cNvSpPr>
            <a:spLocks noGrp="1"/>
          </p:cNvSpPr>
          <p:nvPr userDrawn="1">
            <p:ph type="body" idx="1"/>
          </p:nvPr>
        </p:nvSpPr>
        <p:spPr>
          <a:xfrm>
            <a:off x="457200" y="1280160"/>
            <a:ext cx="11338560" cy="4846320"/>
          </a:xfrm>
          <a:prstGeom prst="rect">
            <a:avLst/>
          </a:prstGeom>
          <a:ln>
            <a:noFill/>
          </a:ln>
        </p:spPr>
        <p:txBody>
          <a:bodyPr vert="horz" lIns="0" tIns="0" rIns="0" bIns="0" rtlCol="0">
            <a:normAutofit/>
          </a:bodyPr>
          <a:lstStyle/>
          <a:p>
            <a:pPr lvl="0"/>
            <a:r>
              <a:rPr lang="en-US"/>
              <a:t>Bullet 1, bullet character 149. Wide screen content and all bullet text is Calibri 28 pts., black.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2" name="Footer Placeholder 1"/>
          <p:cNvSpPr>
            <a:spLocks noGrp="1"/>
          </p:cNvSpPr>
          <p:nvPr>
            <p:ph type="ftr" sz="quarter" idx="3"/>
          </p:nvPr>
        </p:nvSpPr>
        <p:spPr>
          <a:xfrm>
            <a:off x="457198" y="6483095"/>
            <a:ext cx="8540496" cy="105606"/>
          </a:xfrm>
          <a:prstGeom prst="rect">
            <a:avLst/>
          </a:prstGeom>
          <a:ln>
            <a:noFill/>
          </a:ln>
        </p:spPr>
        <p:txBody>
          <a:bodyPr wrap="square" lIns="0" tIns="0" rIns="0" bIns="0" anchor="b" anchorCtr="0">
            <a:spAutoFit/>
          </a:bodyPr>
          <a:lstStyle>
            <a:lvl1pPr>
              <a:lnSpc>
                <a:spcPct val="85000"/>
              </a:lnSpc>
              <a:spcBef>
                <a:spcPts val="400"/>
              </a:spcBef>
              <a:defRPr lang="en-US" sz="800" b="0" i="0">
                <a:solidFill>
                  <a:schemeClr val="tx1"/>
                </a:solidFill>
                <a:latin typeface="Calibri"/>
                <a:ea typeface="Calibri"/>
                <a:cs typeface="Calibri"/>
              </a:defRPr>
            </a:lvl1pPr>
          </a:lstStyle>
          <a:p>
            <a:endParaRPr lang="en-US"/>
          </a:p>
        </p:txBody>
      </p:sp>
      <p:grpSp>
        <p:nvGrpSpPr>
          <p:cNvPr id="23" name="Group 22">
            <a:extLst>
              <a:ext uri="{FF2B5EF4-FFF2-40B4-BE49-F238E27FC236}">
                <a16:creationId xmlns:a16="http://schemas.microsoft.com/office/drawing/2014/main" id="{A3EA57B9-E196-48A3-920A-2A1560824D0E}"/>
              </a:ext>
            </a:extLst>
          </p:cNvPr>
          <p:cNvGrpSpPr/>
          <p:nvPr userDrawn="1"/>
        </p:nvGrpSpPr>
        <p:grpSpPr>
          <a:xfrm>
            <a:off x="0" y="6110529"/>
            <a:ext cx="12211833" cy="735561"/>
            <a:chOff x="0" y="6110529"/>
            <a:chExt cx="12211833" cy="735561"/>
          </a:xfrm>
        </p:grpSpPr>
        <p:sp>
          <p:nvSpPr>
            <p:cNvPr id="13" name="Rectangle 12">
              <a:extLst>
                <a:ext uri="{FF2B5EF4-FFF2-40B4-BE49-F238E27FC236}">
                  <a16:creationId xmlns:a16="http://schemas.microsoft.com/office/drawing/2014/main" id="{3B19FE59-A15D-4EF7-8978-1A9E0E58DC88}"/>
                </a:ext>
              </a:extLst>
            </p:cNvPr>
            <p:cNvSpPr/>
            <p:nvPr userDrawn="1"/>
          </p:nvSpPr>
          <p:spPr>
            <a:xfrm>
              <a:off x="0" y="6452898"/>
              <a:ext cx="12188952" cy="393192"/>
            </a:xfrm>
            <a:prstGeom prst="rect">
              <a:avLst/>
            </a:prstGeom>
            <a:solidFill>
              <a:schemeClr val="bg1"/>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MT"/>
                <a:ea typeface="+mn-ea"/>
                <a:cs typeface="+mn-cs"/>
              </a:endParaRPr>
            </a:p>
          </p:txBody>
        </p:sp>
        <p:sp>
          <p:nvSpPr>
            <p:cNvPr id="14" name="Organization">
              <a:extLst>
                <a:ext uri="{FF2B5EF4-FFF2-40B4-BE49-F238E27FC236}">
                  <a16:creationId xmlns:a16="http://schemas.microsoft.com/office/drawing/2014/main" id="{662FD0F5-E108-4A62-AB09-91131DFBB916}"/>
                </a:ext>
              </a:extLst>
            </p:cNvPr>
            <p:cNvSpPr txBox="1">
              <a:spLocks/>
            </p:cNvSpPr>
            <p:nvPr userDrawn="1"/>
          </p:nvSpPr>
          <p:spPr>
            <a:xfrm>
              <a:off x="457200" y="6519672"/>
              <a:ext cx="3671454" cy="158377"/>
            </a:xfrm>
            <a:prstGeom prst="rect">
              <a:avLst/>
            </a:prstGeom>
          </p:spPr>
          <p:txBody>
            <a:bodyPr wrap="none" lIns="0" tIns="0" rIns="0" bIns="0" anchor="t">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85000"/>
                </a:lnSpc>
              </a:pPr>
              <a:r>
                <a:rPr lang="en-US" sz="1200" b="1" i="0" spc="0" baseline="0">
                  <a:solidFill>
                    <a:schemeClr val="accent1"/>
                  </a:solidFill>
                  <a:latin typeface="Calibri"/>
                  <a:ea typeface="Calibri"/>
                  <a:cs typeface="Calibri"/>
                </a:rPr>
                <a:t>PROGRESS</a:t>
              </a:r>
              <a:r>
                <a:rPr lang="en-US" sz="1200" b="0" i="0" spc="0" baseline="0">
                  <a:solidFill>
                    <a:schemeClr val="tx1"/>
                  </a:solidFill>
                  <a:latin typeface="Calibri"/>
                  <a:ea typeface="Calibri"/>
                  <a:cs typeface="Calibri"/>
                </a:rPr>
                <a:t> Center at the American Institutes for Research®</a:t>
              </a:r>
            </a:p>
          </p:txBody>
        </p:sp>
        <p:sp>
          <p:nvSpPr>
            <p:cNvPr id="9" name="Oval 8">
              <a:extLst>
                <a:ext uri="{FF2B5EF4-FFF2-40B4-BE49-F238E27FC236}">
                  <a16:creationId xmlns:a16="http://schemas.microsoft.com/office/drawing/2014/main" id="{EC80AEE8-E952-41BD-A651-472144643972}"/>
                </a:ext>
              </a:extLst>
            </p:cNvPr>
            <p:cNvSpPr/>
            <p:nvPr userDrawn="1"/>
          </p:nvSpPr>
          <p:spPr>
            <a:xfrm rot="19925578">
              <a:off x="11121878" y="6186714"/>
              <a:ext cx="1089955" cy="5322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9" name="Picture 18">
              <a:extLst>
                <a:ext uri="{FF2B5EF4-FFF2-40B4-BE49-F238E27FC236}">
                  <a16:creationId xmlns:a16="http://schemas.microsoft.com/office/drawing/2014/main" id="{415CE353-5BB1-4A7D-B3DB-3B08620FA8AA}"/>
                </a:ext>
                <a:ext uri="{C183D7F6-B498-43B3-948B-1728B52AA6E4}">
                  <adec:decorative xmlns:adec="http://schemas.microsoft.com/office/drawing/2017/decorative" val="1"/>
                </a:ext>
              </a:extLst>
            </p:cNvPr>
            <p:cNvPicPr>
              <a:picLocks noChangeAspect="1"/>
            </p:cNvPicPr>
            <p:nvPr userDrawn="1"/>
          </p:nvPicPr>
          <p:blipFill>
            <a:blip r:embed="rId20" cstate="print">
              <a:extLst>
                <a:ext uri="{28A0092B-C50C-407E-A947-70E740481C1C}">
                  <a14:useLocalDpi xmlns:a14="http://schemas.microsoft.com/office/drawing/2010/main"/>
                </a:ext>
              </a:extLst>
            </a:blip>
            <a:srcRect/>
            <a:stretch/>
          </p:blipFill>
          <p:spPr>
            <a:xfrm>
              <a:off x="11224389" y="6110529"/>
              <a:ext cx="884932" cy="628562"/>
            </a:xfrm>
            <a:prstGeom prst="rect">
              <a:avLst/>
            </a:prstGeom>
          </p:spPr>
        </p:pic>
      </p:grpSp>
      <p:sp>
        <p:nvSpPr>
          <p:cNvPr id="6" name="Slide Number"/>
          <p:cNvSpPr>
            <a:spLocks noGrp="1"/>
          </p:cNvSpPr>
          <p:nvPr userDrawn="1">
            <p:ph type="sldNum" sz="quarter" idx="4"/>
          </p:nvPr>
        </p:nvSpPr>
        <p:spPr>
          <a:xfrm>
            <a:off x="11916192" y="6585203"/>
            <a:ext cx="153888"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368791579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Lst>
  <p:hf hdr="0" ftr="0" dt="0"/>
  <p:txStyles>
    <p:titleStyle>
      <a:lvl1pPr algn="l" defTabSz="685800" rtl="0" eaLnBrk="1" latinLnBrk="0" hangingPunct="1">
        <a:lnSpc>
          <a:spcPct val="90000"/>
        </a:lnSpc>
        <a:spcBef>
          <a:spcPct val="0"/>
        </a:spcBef>
        <a:buNone/>
        <a:defRPr sz="4000" b="0" i="0" kern="1200" baseline="0">
          <a:solidFill>
            <a:srgbClr val="0076BD"/>
          </a:solidFill>
          <a:latin typeface="+mj-lt"/>
          <a:ea typeface="+mj-ea"/>
          <a:cs typeface="Calibri"/>
        </a:defRPr>
      </a:lvl1pPr>
    </p:titleStyle>
    <p:body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8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8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s://charts.intensiveintervention.org/aprogressmonitoring"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hyperlink" Target="http://www.promotingprogress.org/" TargetMode="External"/><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sites.ed.gov/idea/" TargetMode="External"/><Relationship Id="rId2" Type="http://schemas.openxmlformats.org/officeDocument/2006/relationships/hyperlink" Target="https://sites.ed.gov/idea/idea-files/qa-endrew-f-v-douglas-county-school-district-case-qa/" TargetMode="External"/><Relationship Id="rId1" Type="http://schemas.openxmlformats.org/officeDocument/2006/relationships/slideLayout" Target="../slideLayouts/slideLayout5.xml"/><Relationship Id="rId4" Type="http://schemas.openxmlformats.org/officeDocument/2006/relationships/hyperlink" Target="https://osepideasthatwork.org/"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46.jpeg"/><Relationship Id="rId5" Type="http://schemas.openxmlformats.org/officeDocument/2006/relationships/image" Target="../media/image45.jpe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28.xml.rels><?xml version="1.0" encoding="UTF-8" standalone="yes"?>
<Relationships xmlns="http://schemas.openxmlformats.org/package/2006/relationships"><Relationship Id="rId2" Type="http://schemas.openxmlformats.org/officeDocument/2006/relationships/hyperlink" Target="https://doi.org/10.1177/00144029231165500" TargetMode="Externa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30.xml.rels><?xml version="1.0" encoding="UTF-8" standalone="yes"?>
<Relationships xmlns="http://schemas.openxmlformats.org/package/2006/relationships"><Relationship Id="rId3" Type="http://schemas.openxmlformats.org/officeDocument/2006/relationships/hyperlink" Target="https://www.facebook.com/k12PROGRESS/" TargetMode="External"/><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hyperlink" Target="https://twitter.com/K12PROGRES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6.svg"/></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hyperlink" Target="http://www.spedlawblog.com/author/mitchellyell/"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30.jpeg"/><Relationship Id="rId5" Type="http://schemas.openxmlformats.org/officeDocument/2006/relationships/hyperlink" Target="http://www.perryzirkel.com/" TargetMode="External"/><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doi.org/10.1177/00144029231165500"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9427-621E-4490-A5FF-7BEF6855A811}"/>
              </a:ext>
            </a:extLst>
          </p:cNvPr>
          <p:cNvSpPr>
            <a:spLocks noGrp="1"/>
          </p:cNvSpPr>
          <p:nvPr>
            <p:ph type="ctrTitle"/>
          </p:nvPr>
        </p:nvSpPr>
        <p:spPr/>
        <p:txBody>
          <a:bodyPr/>
          <a:lstStyle/>
          <a:p>
            <a:r>
              <a:rPr lang="en-US"/>
              <a:t>Indicators of Progress in the Wake of </a:t>
            </a:r>
            <a:r>
              <a:rPr lang="en-US" i="1" err="1"/>
              <a:t>Endrew</a:t>
            </a:r>
            <a:r>
              <a:rPr lang="en-US" i="1"/>
              <a:t> F.</a:t>
            </a:r>
          </a:p>
        </p:txBody>
      </p:sp>
      <p:sp>
        <p:nvSpPr>
          <p:cNvPr id="4" name="Text Placeholder 3">
            <a:extLst>
              <a:ext uri="{FF2B5EF4-FFF2-40B4-BE49-F238E27FC236}">
                <a16:creationId xmlns:a16="http://schemas.microsoft.com/office/drawing/2014/main" id="{E22B3B36-0950-4F8B-BFFA-E33824787A40}"/>
              </a:ext>
            </a:extLst>
          </p:cNvPr>
          <p:cNvSpPr>
            <a:spLocks noGrp="1"/>
          </p:cNvSpPr>
          <p:nvPr>
            <p:ph type="body" sz="quarter" idx="10"/>
          </p:nvPr>
        </p:nvSpPr>
        <p:spPr/>
        <p:txBody>
          <a:bodyPr/>
          <a:lstStyle/>
          <a:p>
            <a:r>
              <a:rPr lang="en-US"/>
              <a:t>Tessie Bailey| Perry A. Zirkel | Mitchell L. Yell</a:t>
            </a:r>
          </a:p>
        </p:txBody>
      </p:sp>
      <p:sp>
        <p:nvSpPr>
          <p:cNvPr id="5" name="Text Placeholder 4">
            <a:extLst>
              <a:ext uri="{FF2B5EF4-FFF2-40B4-BE49-F238E27FC236}">
                <a16:creationId xmlns:a16="http://schemas.microsoft.com/office/drawing/2014/main" id="{91246623-38CF-4234-8C6B-CD44E4496E86}"/>
              </a:ext>
            </a:extLst>
          </p:cNvPr>
          <p:cNvSpPr>
            <a:spLocks noGrp="1"/>
          </p:cNvSpPr>
          <p:nvPr>
            <p:ph type="body" sz="quarter" idx="11"/>
          </p:nvPr>
        </p:nvSpPr>
        <p:spPr>
          <a:xfrm>
            <a:off x="457200" y="4723852"/>
            <a:ext cx="1803442" cy="307777"/>
          </a:xfrm>
        </p:spPr>
        <p:txBody>
          <a:bodyPr/>
          <a:lstStyle/>
          <a:p>
            <a:r>
              <a:rPr lang="en-US"/>
              <a:t>November 2023</a:t>
            </a:r>
          </a:p>
        </p:txBody>
      </p:sp>
      <p:sp>
        <p:nvSpPr>
          <p:cNvPr id="6" name="Text Placeholder 5">
            <a:extLst>
              <a:ext uri="{FF2B5EF4-FFF2-40B4-BE49-F238E27FC236}">
                <a16:creationId xmlns:a16="http://schemas.microsoft.com/office/drawing/2014/main" id="{9954C448-BBAF-59DC-624B-6691E3D6767E}"/>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007513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FCF00-6F71-7F8F-FF0D-7229584E8F1F}"/>
              </a:ext>
            </a:extLst>
          </p:cNvPr>
          <p:cNvSpPr>
            <a:spLocks noGrp="1"/>
          </p:cNvSpPr>
          <p:nvPr>
            <p:ph type="title"/>
          </p:nvPr>
        </p:nvSpPr>
        <p:spPr/>
        <p:txBody>
          <a:bodyPr/>
          <a:lstStyle/>
          <a:p>
            <a:r>
              <a:rPr lang="en-US" dirty="0"/>
              <a:t>Initial Indicators: </a:t>
            </a:r>
            <a:r>
              <a:rPr lang="en-US" i="1" dirty="0"/>
              <a:t>Rowley</a:t>
            </a:r>
          </a:p>
        </p:txBody>
      </p:sp>
      <p:sp>
        <p:nvSpPr>
          <p:cNvPr id="3" name="Content Placeholder 2">
            <a:extLst>
              <a:ext uri="{FF2B5EF4-FFF2-40B4-BE49-F238E27FC236}">
                <a16:creationId xmlns:a16="http://schemas.microsoft.com/office/drawing/2014/main" id="{E6B6A91B-69B2-00D8-AAE1-175AF2837B7E}"/>
              </a:ext>
            </a:extLst>
          </p:cNvPr>
          <p:cNvSpPr>
            <a:spLocks noGrp="1"/>
          </p:cNvSpPr>
          <p:nvPr>
            <p:ph sz="quarter" idx="15"/>
          </p:nvPr>
        </p:nvSpPr>
        <p:spPr/>
        <p:txBody>
          <a:bodyPr vert="horz" lIns="0" tIns="0" rIns="0" bIns="0" rtlCol="0" anchor="t">
            <a:normAutofit/>
          </a:bodyPr>
          <a:lstStyle/>
          <a:p>
            <a:pPr marL="0" indent="0">
              <a:buNone/>
            </a:pPr>
            <a:r>
              <a:rPr lang="en-US" dirty="0"/>
              <a:t>The </a:t>
            </a:r>
            <a:r>
              <a:rPr lang="en-US" i="1" dirty="0"/>
              <a:t>Rowley </a:t>
            </a:r>
            <a:r>
              <a:rPr lang="en-US" dirty="0"/>
              <a:t>Court identified two indicators of progress:</a:t>
            </a:r>
          </a:p>
          <a:p>
            <a:r>
              <a:rPr lang="en-US" dirty="0"/>
              <a:t>“[I]f the child is being educated in the regular classrooms of the public education system, [the IEP] should be reasonably calculated to enable the child to achieve </a:t>
            </a:r>
            <a:r>
              <a:rPr lang="en-US" dirty="0">
                <a:highlight>
                  <a:srgbClr val="D5E2BF"/>
                </a:highlight>
              </a:rPr>
              <a:t>passing marks</a:t>
            </a:r>
            <a:r>
              <a:rPr lang="en-US" dirty="0"/>
              <a:t> and </a:t>
            </a:r>
            <a:r>
              <a:rPr lang="en-US" dirty="0">
                <a:highlight>
                  <a:srgbClr val="D5E2BF"/>
                </a:highlight>
              </a:rPr>
              <a:t>advance from grade to grade</a:t>
            </a:r>
            <a:r>
              <a:rPr lang="en-US" dirty="0"/>
              <a:t> [i.e., promotion].”</a:t>
            </a:r>
          </a:p>
          <a:p>
            <a:pPr lvl="1"/>
            <a:r>
              <a:rPr lang="en-US" dirty="0"/>
              <a:t>with clarifying dicta (i.e., side comments):</a:t>
            </a:r>
          </a:p>
          <a:p>
            <a:pPr lvl="2"/>
            <a:r>
              <a:rPr lang="en-US" dirty="0"/>
              <a:t>not automatic </a:t>
            </a:r>
          </a:p>
          <a:p>
            <a:pPr lvl="2"/>
            <a:r>
              <a:rPr lang="en-US" dirty="0"/>
              <a:t>deference to local and state school authorities</a:t>
            </a:r>
          </a:p>
          <a:p>
            <a:endParaRPr lang="en-US"/>
          </a:p>
        </p:txBody>
      </p:sp>
      <p:sp>
        <p:nvSpPr>
          <p:cNvPr id="4" name="Text Placeholder 3">
            <a:extLst>
              <a:ext uri="{FF2B5EF4-FFF2-40B4-BE49-F238E27FC236}">
                <a16:creationId xmlns:a16="http://schemas.microsoft.com/office/drawing/2014/main" id="{FAD5AAE2-F731-D966-2F88-404412D5BCCF}"/>
              </a:ext>
            </a:extLst>
          </p:cNvPr>
          <p:cNvSpPr>
            <a:spLocks noGrp="1"/>
          </p:cNvSpPr>
          <p:nvPr>
            <p:ph type="body" sz="quarter" idx="16"/>
          </p:nvPr>
        </p:nvSpPr>
        <p:spPr/>
        <p:txBody>
          <a:bodyPr/>
          <a:lstStyle/>
          <a:p>
            <a:r>
              <a:rPr lang="en-US"/>
              <a:t>Emphasis added. </a:t>
            </a:r>
          </a:p>
        </p:txBody>
      </p:sp>
      <p:sp>
        <p:nvSpPr>
          <p:cNvPr id="5" name="Slide Number Placeholder 4">
            <a:extLst>
              <a:ext uri="{FF2B5EF4-FFF2-40B4-BE49-F238E27FC236}">
                <a16:creationId xmlns:a16="http://schemas.microsoft.com/office/drawing/2014/main" id="{1631F61C-02DC-1E57-53F1-6B3D070ED571}"/>
              </a:ext>
            </a:extLst>
          </p:cNvPr>
          <p:cNvSpPr>
            <a:spLocks noGrp="1"/>
          </p:cNvSpPr>
          <p:nvPr>
            <p:ph type="sldNum" sz="quarter" idx="14"/>
          </p:nvPr>
        </p:nvSpPr>
        <p:spPr/>
        <p:txBody>
          <a:bodyPr/>
          <a:lstStyle/>
          <a:p>
            <a:fld id="{99A20822-4A49-4D36-86E3-300BA48D3F00}" type="slidenum">
              <a:rPr lang="en-US" smtClean="0"/>
              <a:pPr/>
              <a:t>10</a:t>
            </a:fld>
            <a:endParaRPr lang="en-US"/>
          </a:p>
        </p:txBody>
      </p:sp>
    </p:spTree>
    <p:extLst>
      <p:ext uri="{BB962C8B-B14F-4D97-AF65-F5344CB8AC3E}">
        <p14:creationId xmlns:p14="http://schemas.microsoft.com/office/powerpoint/2010/main" val="1174855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A3211-0A8D-9E66-4E6E-36A5505281FE}"/>
              </a:ext>
            </a:extLst>
          </p:cNvPr>
          <p:cNvSpPr>
            <a:spLocks noGrp="1"/>
          </p:cNvSpPr>
          <p:nvPr>
            <p:ph type="title"/>
          </p:nvPr>
        </p:nvSpPr>
        <p:spPr/>
        <p:txBody>
          <a:bodyPr/>
          <a:lstStyle/>
          <a:p>
            <a:r>
              <a:rPr lang="en-US"/>
              <a:t>Initial Indicators: Rowley Progeny</a:t>
            </a:r>
          </a:p>
        </p:txBody>
      </p:sp>
      <p:sp>
        <p:nvSpPr>
          <p:cNvPr id="3" name="Content Placeholder 2">
            <a:extLst>
              <a:ext uri="{FF2B5EF4-FFF2-40B4-BE49-F238E27FC236}">
                <a16:creationId xmlns:a16="http://schemas.microsoft.com/office/drawing/2014/main" id="{375ED142-47B1-A863-AAE1-4E77FFA87DCA}"/>
              </a:ext>
            </a:extLst>
          </p:cNvPr>
          <p:cNvSpPr>
            <a:spLocks noGrp="1"/>
          </p:cNvSpPr>
          <p:nvPr>
            <p:ph sz="quarter" idx="15"/>
          </p:nvPr>
        </p:nvSpPr>
        <p:spPr>
          <a:xfrm>
            <a:off x="404946" y="1280160"/>
            <a:ext cx="11612880" cy="4846320"/>
          </a:xfrm>
        </p:spPr>
        <p:txBody>
          <a:bodyPr vert="horz" lIns="0" tIns="0" rIns="0" bIns="0" rtlCol="0" anchor="t">
            <a:normAutofit/>
          </a:bodyPr>
          <a:lstStyle/>
          <a:p>
            <a:r>
              <a:rPr lang="en-US" dirty="0"/>
              <a:t>The lower courts’ application of the substantive standard of </a:t>
            </a:r>
            <a:r>
              <a:rPr lang="en-US" i="1" dirty="0"/>
              <a:t>Rowley</a:t>
            </a:r>
            <a:r>
              <a:rPr lang="en-US" dirty="0"/>
              <a:t> Court identified limited other indicators of progress:</a:t>
            </a:r>
          </a:p>
          <a:p>
            <a:pPr lvl="1"/>
            <a:r>
              <a:rPr lang="en-US" dirty="0"/>
              <a:t>Various rulings did not focus on specific indicators based on the “reasonable calculation” component and the “snapshot” approach.</a:t>
            </a:r>
          </a:p>
          <a:p>
            <a:pPr lvl="1"/>
            <a:r>
              <a:rPr lang="en-US" dirty="0"/>
              <a:t>Those rulings that identified indicators largely relied on the two in Rowley only to confirm the positive snapshot or to add other purportedly “objective evidence” – </a:t>
            </a:r>
            <a:r>
              <a:rPr lang="en-US" dirty="0">
                <a:highlight>
                  <a:srgbClr val="D5E2BF"/>
                </a:highlight>
              </a:rPr>
              <a:t>test scores, progress reports,</a:t>
            </a:r>
            <a:r>
              <a:rPr lang="en-US" dirty="0"/>
              <a:t> and </a:t>
            </a:r>
            <a:r>
              <a:rPr lang="en-US" dirty="0">
                <a:highlight>
                  <a:srgbClr val="D5E2BF"/>
                </a:highlight>
              </a:rPr>
              <a:t>teacher testimony.</a:t>
            </a:r>
          </a:p>
          <a:p>
            <a:endParaRPr lang="en-US"/>
          </a:p>
        </p:txBody>
      </p:sp>
      <p:sp>
        <p:nvSpPr>
          <p:cNvPr id="4" name="Text Placeholder 3">
            <a:extLst>
              <a:ext uri="{FF2B5EF4-FFF2-40B4-BE49-F238E27FC236}">
                <a16:creationId xmlns:a16="http://schemas.microsoft.com/office/drawing/2014/main" id="{8ADA6EDC-2519-69FB-9386-6351FCC43FB0}"/>
              </a:ext>
            </a:extLst>
          </p:cNvPr>
          <p:cNvSpPr>
            <a:spLocks noGrp="1"/>
          </p:cNvSpPr>
          <p:nvPr>
            <p:ph type="body" sz="quarter" idx="16"/>
          </p:nvPr>
        </p:nvSpPr>
        <p:spPr/>
        <p:txBody>
          <a:bodyPr/>
          <a:lstStyle/>
          <a:p>
            <a:r>
              <a:rPr lang="en-US"/>
              <a:t>Emphasis added. </a:t>
            </a:r>
          </a:p>
        </p:txBody>
      </p:sp>
      <p:sp>
        <p:nvSpPr>
          <p:cNvPr id="5" name="Slide Number Placeholder 4">
            <a:extLst>
              <a:ext uri="{FF2B5EF4-FFF2-40B4-BE49-F238E27FC236}">
                <a16:creationId xmlns:a16="http://schemas.microsoft.com/office/drawing/2014/main" id="{C18969F0-B522-FF8D-8477-E82C8465B2F3}"/>
              </a:ext>
            </a:extLst>
          </p:cNvPr>
          <p:cNvSpPr>
            <a:spLocks noGrp="1"/>
          </p:cNvSpPr>
          <p:nvPr>
            <p:ph type="sldNum" sz="quarter" idx="14"/>
          </p:nvPr>
        </p:nvSpPr>
        <p:spPr/>
        <p:txBody>
          <a:bodyPr/>
          <a:lstStyle/>
          <a:p>
            <a:fld id="{99A20822-4A49-4D36-86E3-300BA48D3F00}" type="slidenum">
              <a:rPr lang="en-US" smtClean="0"/>
              <a:pPr/>
              <a:t>11</a:t>
            </a:fld>
            <a:endParaRPr lang="en-US"/>
          </a:p>
        </p:txBody>
      </p:sp>
    </p:spTree>
    <p:extLst>
      <p:ext uri="{BB962C8B-B14F-4D97-AF65-F5344CB8AC3E}">
        <p14:creationId xmlns:p14="http://schemas.microsoft.com/office/powerpoint/2010/main" val="1000941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D4ACD-8C49-BCB5-D44F-D000206D4F9C}"/>
              </a:ext>
            </a:extLst>
          </p:cNvPr>
          <p:cNvSpPr>
            <a:spLocks noGrp="1"/>
          </p:cNvSpPr>
          <p:nvPr>
            <p:ph type="title"/>
          </p:nvPr>
        </p:nvSpPr>
        <p:spPr/>
        <p:txBody>
          <a:bodyPr/>
          <a:lstStyle/>
          <a:p>
            <a:r>
              <a:rPr lang="en-US" i="1" dirty="0"/>
              <a:t>Endrew F.</a:t>
            </a:r>
            <a:r>
              <a:rPr lang="en-US" dirty="0"/>
              <a:t>: Selective Reaffirmations</a:t>
            </a:r>
          </a:p>
        </p:txBody>
      </p:sp>
      <p:sp>
        <p:nvSpPr>
          <p:cNvPr id="3" name="Content Placeholder 2">
            <a:extLst>
              <a:ext uri="{FF2B5EF4-FFF2-40B4-BE49-F238E27FC236}">
                <a16:creationId xmlns:a16="http://schemas.microsoft.com/office/drawing/2014/main" id="{FD5A7346-2EC9-B870-E7DB-E843318CF373}"/>
              </a:ext>
            </a:extLst>
          </p:cNvPr>
          <p:cNvSpPr>
            <a:spLocks noGrp="1"/>
          </p:cNvSpPr>
          <p:nvPr>
            <p:ph sz="quarter" idx="15"/>
          </p:nvPr>
        </p:nvSpPr>
        <p:spPr/>
        <p:txBody>
          <a:bodyPr>
            <a:normAutofit/>
          </a:bodyPr>
          <a:lstStyle/>
          <a:p>
            <a:r>
              <a:rPr lang="en-US"/>
              <a:t>snapshot approach: “The ‘reasonably calculated’ qualification reflects a recognition that crafting an appropriate program of education requires a prospective judgment by school officials.”</a:t>
            </a:r>
          </a:p>
          <a:p>
            <a:r>
              <a:rPr lang="en-US">
                <a:highlight>
                  <a:srgbClr val="D5E2BF"/>
                </a:highlight>
              </a:rPr>
              <a:t>differentiation</a:t>
            </a:r>
            <a:r>
              <a:rPr lang="en-US"/>
              <a:t>: The legal focus is on “whether the IEP is reasonable, not whether the court regards it as ideal.”</a:t>
            </a:r>
          </a:p>
          <a:p>
            <a:r>
              <a:rPr lang="en-US"/>
              <a:t>progress indicators: “[F]or a child fully integrated in the regular classroom, an IEP typically should, as Rowley put it, be “reasonably calculated to enable the child to achieve passing marks and advance from grade to grade.”</a:t>
            </a:r>
          </a:p>
          <a:p>
            <a:endParaRPr lang="en-US"/>
          </a:p>
        </p:txBody>
      </p:sp>
      <p:sp>
        <p:nvSpPr>
          <p:cNvPr id="4" name="Text Placeholder 3">
            <a:extLst>
              <a:ext uri="{FF2B5EF4-FFF2-40B4-BE49-F238E27FC236}">
                <a16:creationId xmlns:a16="http://schemas.microsoft.com/office/drawing/2014/main" id="{A93D70F6-3679-FDAC-B1DC-079E044E2A38}"/>
              </a:ext>
            </a:extLst>
          </p:cNvPr>
          <p:cNvSpPr>
            <a:spLocks noGrp="1"/>
          </p:cNvSpPr>
          <p:nvPr>
            <p:ph type="body" sz="quarter" idx="16"/>
          </p:nvPr>
        </p:nvSpPr>
        <p:spPr/>
        <p:txBody>
          <a:bodyPr/>
          <a:lstStyle/>
          <a:p>
            <a:endParaRPr lang="en-US"/>
          </a:p>
        </p:txBody>
      </p:sp>
      <p:sp>
        <p:nvSpPr>
          <p:cNvPr id="5" name="Slide Number Placeholder 4">
            <a:extLst>
              <a:ext uri="{FF2B5EF4-FFF2-40B4-BE49-F238E27FC236}">
                <a16:creationId xmlns:a16="http://schemas.microsoft.com/office/drawing/2014/main" id="{E26F04AB-B278-31B2-8290-E167579D88BA}"/>
              </a:ext>
            </a:extLst>
          </p:cNvPr>
          <p:cNvSpPr>
            <a:spLocks noGrp="1"/>
          </p:cNvSpPr>
          <p:nvPr>
            <p:ph type="sldNum" sz="quarter" idx="14"/>
          </p:nvPr>
        </p:nvSpPr>
        <p:spPr/>
        <p:txBody>
          <a:bodyPr/>
          <a:lstStyle/>
          <a:p>
            <a:fld id="{99A20822-4A49-4D36-86E3-300BA48D3F00}" type="slidenum">
              <a:rPr lang="en-US" smtClean="0"/>
              <a:pPr/>
              <a:t>12</a:t>
            </a:fld>
            <a:endParaRPr lang="en-US"/>
          </a:p>
        </p:txBody>
      </p:sp>
    </p:spTree>
    <p:extLst>
      <p:ext uri="{BB962C8B-B14F-4D97-AF65-F5344CB8AC3E}">
        <p14:creationId xmlns:p14="http://schemas.microsoft.com/office/powerpoint/2010/main" val="4241630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301D8-CC35-EB35-8455-1B2799BA56E1}"/>
              </a:ext>
            </a:extLst>
          </p:cNvPr>
          <p:cNvSpPr>
            <a:spLocks noGrp="1"/>
          </p:cNvSpPr>
          <p:nvPr>
            <p:ph type="title"/>
          </p:nvPr>
        </p:nvSpPr>
        <p:spPr/>
        <p:txBody>
          <a:bodyPr/>
          <a:lstStyle/>
          <a:p>
            <a:r>
              <a:rPr lang="en-US" i="1" dirty="0"/>
              <a:t>Endrew F.</a:t>
            </a:r>
            <a:r>
              <a:rPr lang="en-US" dirty="0"/>
              <a:t>: Nuanced Refinements</a:t>
            </a:r>
          </a:p>
        </p:txBody>
      </p:sp>
      <p:sp>
        <p:nvSpPr>
          <p:cNvPr id="3" name="Content Placeholder 2">
            <a:extLst>
              <a:ext uri="{FF2B5EF4-FFF2-40B4-BE49-F238E27FC236}">
                <a16:creationId xmlns:a16="http://schemas.microsoft.com/office/drawing/2014/main" id="{1D5FD8F3-CC55-ED4F-3BB9-C351EB7CB6CA}"/>
              </a:ext>
            </a:extLst>
          </p:cNvPr>
          <p:cNvSpPr>
            <a:spLocks noGrp="1"/>
          </p:cNvSpPr>
          <p:nvPr>
            <p:ph sz="quarter" idx="15"/>
          </p:nvPr>
        </p:nvSpPr>
        <p:spPr/>
        <p:txBody>
          <a:bodyPr/>
          <a:lstStyle/>
          <a:p>
            <a:pPr marL="268288" indent="-268288">
              <a:spcBef>
                <a:spcPts val="0"/>
              </a:spcBef>
            </a:pPr>
            <a:r>
              <a:rPr lang="en-US" sz="2800">
                <a:cs typeface="Times New Roman" panose="02020603050405020304" pitchFamily="18" charset="0"/>
              </a:rPr>
              <a:t>For “a student who is not fully integrated in the regular classroom and not able to achieve on grade level,” the reasonably calculated analog to passing grades and promotion is an “appropriately ambitious” IEP, including “challenging objectives.” </a:t>
            </a:r>
            <a:endParaRPr lang="en-US" sz="1400">
              <a:cs typeface="Times New Roman" panose="02020603050405020304" pitchFamily="18" charset="0"/>
            </a:endParaRPr>
          </a:p>
          <a:p>
            <a:pPr marL="268288" indent="-268288"/>
            <a:r>
              <a:rPr lang="en-US" sz="2800">
                <a:cs typeface="Times New Roman" panose="02020603050405020304" pitchFamily="18" charset="0"/>
              </a:rPr>
              <a:t>Repeated judicial deference but with judicial expectation that school authorities provide “a cogent and responsive explanation” for their decisions to show that the IEP meets the substantive FAPE standard.</a:t>
            </a:r>
          </a:p>
          <a:p>
            <a:endParaRPr lang="en-US"/>
          </a:p>
        </p:txBody>
      </p:sp>
      <p:sp>
        <p:nvSpPr>
          <p:cNvPr id="6" name="Text Placeholder 5">
            <a:extLst>
              <a:ext uri="{FF2B5EF4-FFF2-40B4-BE49-F238E27FC236}">
                <a16:creationId xmlns:a16="http://schemas.microsoft.com/office/drawing/2014/main" id="{DB34A8F8-E877-FEC1-9BCD-25D2183C6B42}"/>
              </a:ext>
            </a:extLst>
          </p:cNvPr>
          <p:cNvSpPr>
            <a:spLocks noGrp="1"/>
          </p:cNvSpPr>
          <p:nvPr>
            <p:ph type="body" sz="quarter" idx="16"/>
          </p:nvPr>
        </p:nvSpPr>
        <p:spPr/>
        <p:txBody>
          <a:bodyPr/>
          <a:lstStyle/>
          <a:p>
            <a:endParaRPr lang="en-US"/>
          </a:p>
        </p:txBody>
      </p:sp>
      <p:sp>
        <p:nvSpPr>
          <p:cNvPr id="5" name="Slide Number Placeholder 4">
            <a:extLst>
              <a:ext uri="{FF2B5EF4-FFF2-40B4-BE49-F238E27FC236}">
                <a16:creationId xmlns:a16="http://schemas.microsoft.com/office/drawing/2014/main" id="{B59FFC2C-2183-C086-20FF-6E094C11DF8A}"/>
              </a:ext>
            </a:extLst>
          </p:cNvPr>
          <p:cNvSpPr>
            <a:spLocks noGrp="1"/>
          </p:cNvSpPr>
          <p:nvPr>
            <p:ph type="sldNum" sz="quarter" idx="14"/>
          </p:nvPr>
        </p:nvSpPr>
        <p:spPr/>
        <p:txBody>
          <a:bodyPr/>
          <a:lstStyle/>
          <a:p>
            <a:fld id="{99A20822-4A49-4D36-86E3-300BA48D3F00}" type="slidenum">
              <a:rPr lang="en-US" smtClean="0"/>
              <a:pPr/>
              <a:t>13</a:t>
            </a:fld>
            <a:endParaRPr lang="en-US"/>
          </a:p>
        </p:txBody>
      </p:sp>
    </p:spTree>
    <p:extLst>
      <p:ext uri="{BB962C8B-B14F-4D97-AF65-F5344CB8AC3E}">
        <p14:creationId xmlns:p14="http://schemas.microsoft.com/office/powerpoint/2010/main" val="425275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986F9-AE25-6922-02EF-60ACCE07E7CF}"/>
              </a:ext>
            </a:extLst>
          </p:cNvPr>
          <p:cNvSpPr>
            <a:spLocks noGrp="1"/>
          </p:cNvSpPr>
          <p:nvPr>
            <p:ph type="title"/>
          </p:nvPr>
        </p:nvSpPr>
        <p:spPr/>
        <p:txBody>
          <a:bodyPr/>
          <a:lstStyle/>
          <a:p>
            <a:r>
              <a:rPr lang="en-US"/>
              <a:t>Framework of This Analysis</a:t>
            </a:r>
          </a:p>
        </p:txBody>
      </p:sp>
      <p:sp>
        <p:nvSpPr>
          <p:cNvPr id="3" name="Content Placeholder 2">
            <a:extLst>
              <a:ext uri="{FF2B5EF4-FFF2-40B4-BE49-F238E27FC236}">
                <a16:creationId xmlns:a16="http://schemas.microsoft.com/office/drawing/2014/main" id="{77FBC47C-12E8-130A-1E8E-806F555303B0}"/>
              </a:ext>
            </a:extLst>
          </p:cNvPr>
          <p:cNvSpPr>
            <a:spLocks noGrp="1"/>
          </p:cNvSpPr>
          <p:nvPr>
            <p:ph sz="quarter" idx="15"/>
          </p:nvPr>
        </p:nvSpPr>
        <p:spPr/>
        <p:txBody>
          <a:bodyPr/>
          <a:lstStyle/>
          <a:p>
            <a:pPr marL="0" indent="0">
              <a:spcBef>
                <a:spcPts val="0"/>
              </a:spcBef>
              <a:buNone/>
            </a:pPr>
            <a:r>
              <a:rPr lang="en-US" sz="2800">
                <a:solidFill>
                  <a:schemeClr val="tx1"/>
                </a:solidFill>
                <a:cs typeface="Times New Roman" panose="02020603050405020304" pitchFamily="18" charset="0"/>
              </a:rPr>
              <a:t>Categories of progress indicators:  </a:t>
            </a:r>
          </a:p>
          <a:p>
            <a:pPr marL="268288" indent="-268288">
              <a:spcBef>
                <a:spcPts val="0"/>
              </a:spcBef>
            </a:pPr>
            <a:r>
              <a:rPr lang="en-US">
                <a:cs typeface="Times New Roman" panose="02020603050405020304" pitchFamily="18" charset="0"/>
              </a:rPr>
              <a:t>grades and promotion</a:t>
            </a:r>
          </a:p>
          <a:p>
            <a:pPr marL="268288" indent="-268288">
              <a:spcBef>
                <a:spcPts val="0"/>
              </a:spcBef>
            </a:pPr>
            <a:r>
              <a:rPr lang="en-US">
                <a:cs typeface="Times New Roman" panose="02020603050405020304" pitchFamily="18" charset="0"/>
              </a:rPr>
              <a:t>standardized tests</a:t>
            </a:r>
          </a:p>
          <a:p>
            <a:pPr marL="268288" indent="-268288">
              <a:spcBef>
                <a:spcPts val="0"/>
              </a:spcBef>
            </a:pPr>
            <a:r>
              <a:rPr lang="en-US">
                <a:cs typeface="Times New Roman" panose="02020603050405020304" pitchFamily="18" charset="0"/>
              </a:rPr>
              <a:t>other tests not covered in the “standardized” category</a:t>
            </a:r>
          </a:p>
          <a:p>
            <a:pPr marL="268288" indent="-268288">
              <a:spcBef>
                <a:spcPts val="0"/>
              </a:spcBef>
            </a:pPr>
            <a:r>
              <a:rPr lang="en-US">
                <a:cs typeface="Times New Roman" panose="02020603050405020304" pitchFamily="18" charset="0"/>
              </a:rPr>
              <a:t>progress reports</a:t>
            </a:r>
          </a:p>
          <a:p>
            <a:pPr marL="268288" indent="-268288">
              <a:spcBef>
                <a:spcPts val="0"/>
              </a:spcBef>
            </a:pPr>
            <a:r>
              <a:rPr lang="en-US">
                <a:cs typeface="Times New Roman" panose="02020603050405020304" pitchFamily="18" charset="0"/>
              </a:rPr>
              <a:t>other evidence of academic, functional, and behavioral advancement</a:t>
            </a:r>
          </a:p>
          <a:p>
            <a:pPr marL="0" indent="0">
              <a:spcBef>
                <a:spcPts val="0"/>
              </a:spcBef>
              <a:buNone/>
            </a:pPr>
            <a:endParaRPr lang="en-US" sz="1400">
              <a:solidFill>
                <a:schemeClr val="tx1"/>
              </a:solidFill>
              <a:cs typeface="Times New Roman" panose="02020603050405020304" pitchFamily="18" charset="0"/>
            </a:endParaRPr>
          </a:p>
          <a:p>
            <a:pPr marL="0" indent="0">
              <a:spcBef>
                <a:spcPts val="0"/>
              </a:spcBef>
              <a:buNone/>
            </a:pPr>
            <a:r>
              <a:rPr lang="en-US" sz="2800">
                <a:solidFill>
                  <a:schemeClr val="tx1"/>
                </a:solidFill>
                <a:cs typeface="Times New Roman" panose="02020603050405020304" pitchFamily="18" charset="0"/>
              </a:rPr>
              <a:t>Comparison of:</a:t>
            </a:r>
          </a:p>
          <a:p>
            <a:pPr marL="268288" indent="-268288">
              <a:spcBef>
                <a:spcPts val="0"/>
              </a:spcBef>
            </a:pPr>
            <a:r>
              <a:rPr lang="en-US">
                <a:cs typeface="Times New Roman" panose="02020603050405020304" pitchFamily="18" charset="0"/>
              </a:rPr>
              <a:t>the </a:t>
            </a:r>
            <a:r>
              <a:rPr lang="en-US">
                <a:highlight>
                  <a:srgbClr val="D5E2BF"/>
                </a:highlight>
                <a:cs typeface="Times New Roman" panose="02020603050405020304" pitchFamily="18" charset="0"/>
              </a:rPr>
              <a:t>“should”</a:t>
            </a:r>
            <a:r>
              <a:rPr lang="en-US">
                <a:cs typeface="Times New Roman" panose="02020603050405020304" pitchFamily="18" charset="0"/>
              </a:rPr>
              <a:t> of the professional literature </a:t>
            </a:r>
          </a:p>
          <a:p>
            <a:pPr marL="268288" indent="-268288">
              <a:spcBef>
                <a:spcPts val="0"/>
              </a:spcBef>
            </a:pPr>
            <a:r>
              <a:rPr lang="en-US">
                <a:cs typeface="Times New Roman" panose="02020603050405020304" pitchFamily="18" charset="0"/>
              </a:rPr>
              <a:t>the </a:t>
            </a:r>
            <a:r>
              <a:rPr lang="en-US">
                <a:highlight>
                  <a:srgbClr val="D5E2BF"/>
                </a:highlight>
                <a:cs typeface="Times New Roman" panose="02020603050405020304" pitchFamily="18" charset="0"/>
              </a:rPr>
              <a:t>“must”</a:t>
            </a:r>
            <a:r>
              <a:rPr lang="en-US">
                <a:cs typeface="Times New Roman" panose="02020603050405020304" pitchFamily="18" charset="0"/>
              </a:rPr>
              <a:t> of the judicial rulings applying Endrew F.  </a:t>
            </a:r>
          </a:p>
          <a:p>
            <a:endParaRPr lang="en-US"/>
          </a:p>
        </p:txBody>
      </p:sp>
      <p:sp>
        <p:nvSpPr>
          <p:cNvPr id="4" name="Text Placeholder 3">
            <a:extLst>
              <a:ext uri="{FF2B5EF4-FFF2-40B4-BE49-F238E27FC236}">
                <a16:creationId xmlns:a16="http://schemas.microsoft.com/office/drawing/2014/main" id="{3B41184B-3F7F-4CFA-1B57-F438809617C8}"/>
              </a:ext>
            </a:extLst>
          </p:cNvPr>
          <p:cNvSpPr>
            <a:spLocks noGrp="1"/>
          </p:cNvSpPr>
          <p:nvPr>
            <p:ph type="body" sz="quarter" idx="16"/>
          </p:nvPr>
        </p:nvSpPr>
        <p:spPr/>
        <p:txBody>
          <a:bodyPr/>
          <a:lstStyle/>
          <a:p>
            <a:endParaRPr lang="en-US"/>
          </a:p>
        </p:txBody>
      </p:sp>
      <p:sp>
        <p:nvSpPr>
          <p:cNvPr id="5" name="Slide Number Placeholder 4">
            <a:extLst>
              <a:ext uri="{FF2B5EF4-FFF2-40B4-BE49-F238E27FC236}">
                <a16:creationId xmlns:a16="http://schemas.microsoft.com/office/drawing/2014/main" id="{6B1893D3-7EC0-7CB0-C1A7-2D1F9C6DE001}"/>
              </a:ext>
            </a:extLst>
          </p:cNvPr>
          <p:cNvSpPr>
            <a:spLocks noGrp="1"/>
          </p:cNvSpPr>
          <p:nvPr>
            <p:ph type="sldNum" sz="quarter" idx="14"/>
          </p:nvPr>
        </p:nvSpPr>
        <p:spPr/>
        <p:txBody>
          <a:bodyPr/>
          <a:lstStyle/>
          <a:p>
            <a:fld id="{99A20822-4A49-4D36-86E3-300BA48D3F00}" type="slidenum">
              <a:rPr lang="en-US" smtClean="0"/>
              <a:pPr/>
              <a:t>14</a:t>
            </a:fld>
            <a:endParaRPr lang="en-US"/>
          </a:p>
        </p:txBody>
      </p:sp>
    </p:spTree>
    <p:extLst>
      <p:ext uri="{BB962C8B-B14F-4D97-AF65-F5344CB8AC3E}">
        <p14:creationId xmlns:p14="http://schemas.microsoft.com/office/powerpoint/2010/main" val="3971892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791DA-BC71-E137-2DB6-DFC8297A530B}"/>
              </a:ext>
            </a:extLst>
          </p:cNvPr>
          <p:cNvSpPr>
            <a:spLocks noGrp="1"/>
          </p:cNvSpPr>
          <p:nvPr>
            <p:ph type="title"/>
          </p:nvPr>
        </p:nvSpPr>
        <p:spPr/>
        <p:txBody>
          <a:bodyPr/>
          <a:lstStyle/>
          <a:p>
            <a:r>
              <a:rPr lang="en-US"/>
              <a:t>Overall Attributes from the Professional Literature</a:t>
            </a:r>
          </a:p>
        </p:txBody>
      </p:sp>
      <p:sp>
        <p:nvSpPr>
          <p:cNvPr id="3" name="Content Placeholder 2">
            <a:extLst>
              <a:ext uri="{FF2B5EF4-FFF2-40B4-BE49-F238E27FC236}">
                <a16:creationId xmlns:a16="http://schemas.microsoft.com/office/drawing/2014/main" id="{5F3285E5-1DEC-70CA-0D4A-F5B4F937AAF6}"/>
              </a:ext>
            </a:extLst>
          </p:cNvPr>
          <p:cNvSpPr>
            <a:spLocks noGrp="1"/>
          </p:cNvSpPr>
          <p:nvPr>
            <p:ph sz="quarter" idx="15"/>
          </p:nvPr>
        </p:nvSpPr>
        <p:spPr/>
        <p:txBody>
          <a:bodyPr>
            <a:normAutofit fontScale="85000" lnSpcReduction="10000"/>
          </a:bodyPr>
          <a:lstStyle/>
          <a:p>
            <a:pPr marL="0" indent="0">
              <a:lnSpc>
                <a:spcPct val="120000"/>
              </a:lnSpc>
              <a:buNone/>
            </a:pPr>
            <a:r>
              <a:rPr lang="en-US"/>
              <a:t>The “should” dimension is based on the professional literature in special education and related fields (e.g., school psychology).</a:t>
            </a:r>
          </a:p>
          <a:p>
            <a:pPr>
              <a:spcBef>
                <a:spcPts val="1200"/>
              </a:spcBef>
              <a:buFont typeface="Wingdings" panose="05000000000000000000" pitchFamily="2" charset="2"/>
              <a:buChar char="ü"/>
            </a:pPr>
            <a:r>
              <a:rPr lang="en-US">
                <a:cs typeface="Times New Roman" panose="02020603050405020304" pitchFamily="18" charset="0"/>
              </a:rPr>
              <a:t>The primary use of progress indicators is for </a:t>
            </a:r>
            <a:r>
              <a:rPr lang="en-US" b="1">
                <a:cs typeface="Times New Roman" panose="02020603050405020304" pitchFamily="18" charset="0"/>
              </a:rPr>
              <a:t>formative purposes </a:t>
            </a:r>
            <a:r>
              <a:rPr lang="en-US">
                <a:cs typeface="Times New Roman" panose="02020603050405020304" pitchFamily="18" charset="0"/>
              </a:rPr>
              <a:t>to guide instruction.</a:t>
            </a:r>
          </a:p>
          <a:p>
            <a:pPr>
              <a:spcBef>
                <a:spcPts val="1200"/>
              </a:spcBef>
              <a:buFont typeface="Wingdings" panose="05000000000000000000" pitchFamily="2" charset="2"/>
              <a:buChar char="ü"/>
            </a:pPr>
            <a:r>
              <a:rPr lang="en-US">
                <a:cs typeface="Times New Roman" panose="02020603050405020304" pitchFamily="18" charset="0"/>
              </a:rPr>
              <a:t>Progress indicators should have </a:t>
            </a:r>
            <a:r>
              <a:rPr lang="en-US" b="1">
                <a:cs typeface="Times New Roman" panose="02020603050405020304" pitchFamily="18" charset="0"/>
              </a:rPr>
              <a:t>strong psychometric properties.</a:t>
            </a:r>
          </a:p>
          <a:p>
            <a:pPr>
              <a:spcBef>
                <a:spcPts val="1200"/>
              </a:spcBef>
              <a:buFont typeface="Wingdings" panose="05000000000000000000" pitchFamily="2" charset="2"/>
              <a:buChar char="ü"/>
            </a:pPr>
            <a:r>
              <a:rPr lang="en-US">
                <a:cs typeface="Times New Roman" panose="02020603050405020304" pitchFamily="18" charset="0"/>
              </a:rPr>
              <a:t>Progress indicators should be </a:t>
            </a:r>
            <a:r>
              <a:rPr lang="en-US" b="1">
                <a:cs typeface="Times New Roman" panose="02020603050405020304" pitchFamily="18" charset="0"/>
              </a:rPr>
              <a:t>time-efficient and easy</a:t>
            </a:r>
            <a:r>
              <a:rPr lang="en-US">
                <a:cs typeface="Times New Roman" panose="02020603050405020304" pitchFamily="18" charset="0"/>
              </a:rPr>
              <a:t> for the teacher to administer.</a:t>
            </a:r>
          </a:p>
          <a:p>
            <a:pPr>
              <a:spcBef>
                <a:spcPts val="1200"/>
              </a:spcBef>
              <a:buFont typeface="Wingdings" panose="05000000000000000000" pitchFamily="2" charset="2"/>
              <a:buChar char="ü"/>
            </a:pPr>
            <a:r>
              <a:rPr lang="en-US">
                <a:cs typeface="Times New Roman" panose="02020603050405020304" pitchFamily="18" charset="0"/>
              </a:rPr>
              <a:t>Progress indicators should </a:t>
            </a:r>
            <a:r>
              <a:rPr lang="en-US" b="1">
                <a:cs typeface="Times New Roman" panose="02020603050405020304" pitchFamily="18" charset="0"/>
              </a:rPr>
              <a:t>directly sample the behaviors </a:t>
            </a:r>
            <a:r>
              <a:rPr lang="en-US">
                <a:cs typeface="Times New Roman" panose="02020603050405020304" pitchFamily="18" charset="0"/>
              </a:rPr>
              <a:t>of interest.</a:t>
            </a:r>
          </a:p>
          <a:p>
            <a:pPr>
              <a:spcBef>
                <a:spcPts val="1200"/>
              </a:spcBef>
              <a:buFont typeface="Wingdings" panose="05000000000000000000" pitchFamily="2" charset="2"/>
              <a:buChar char="ü"/>
            </a:pPr>
            <a:r>
              <a:rPr lang="en-US"/>
              <a:t>Progress indicators should </a:t>
            </a:r>
            <a:r>
              <a:rPr lang="en-US" b="1"/>
              <a:t>provide meaningful data </a:t>
            </a:r>
            <a:r>
              <a:rPr lang="en-US"/>
              <a:t>in relation to a student's needs.</a:t>
            </a:r>
          </a:p>
          <a:p>
            <a:pPr>
              <a:spcBef>
                <a:spcPts val="1200"/>
              </a:spcBef>
              <a:buFont typeface="Wingdings" panose="05000000000000000000" pitchFamily="2" charset="2"/>
              <a:buChar char="ü"/>
            </a:pPr>
            <a:r>
              <a:rPr lang="en-US"/>
              <a:t>Progress indicators should </a:t>
            </a:r>
            <a:r>
              <a:rPr lang="en-US" b="1"/>
              <a:t>inform instruction </a:t>
            </a:r>
            <a:r>
              <a:rPr lang="en-US"/>
              <a:t>in different ways, thus accounting for multiple categories.</a:t>
            </a:r>
          </a:p>
          <a:p>
            <a:pPr marL="0" indent="0">
              <a:buNone/>
            </a:pPr>
            <a:endParaRPr lang="en-US"/>
          </a:p>
        </p:txBody>
      </p:sp>
      <p:sp>
        <p:nvSpPr>
          <p:cNvPr id="6" name="Text Placeholder 5">
            <a:extLst>
              <a:ext uri="{FF2B5EF4-FFF2-40B4-BE49-F238E27FC236}">
                <a16:creationId xmlns:a16="http://schemas.microsoft.com/office/drawing/2014/main" id="{64762E51-D821-9116-372A-873FD15E777F}"/>
              </a:ext>
            </a:extLst>
          </p:cNvPr>
          <p:cNvSpPr>
            <a:spLocks noGrp="1"/>
          </p:cNvSpPr>
          <p:nvPr>
            <p:ph type="body" sz="quarter" idx="16"/>
          </p:nvPr>
        </p:nvSpPr>
        <p:spPr/>
        <p:txBody>
          <a:bodyPr/>
          <a:lstStyle/>
          <a:p>
            <a:r>
              <a:rPr lang="en-US"/>
              <a:t>Source: </a:t>
            </a:r>
            <a:r>
              <a:rPr lang="en-US">
                <a:hlinkClick r:id="rId2"/>
              </a:rPr>
              <a:t>https://charts.intensiveintervention.org/aprogressmonitoring</a:t>
            </a:r>
            <a:r>
              <a:rPr lang="en-US"/>
              <a:t> </a:t>
            </a:r>
          </a:p>
        </p:txBody>
      </p:sp>
      <p:sp>
        <p:nvSpPr>
          <p:cNvPr id="5" name="Slide Number Placeholder 4">
            <a:extLst>
              <a:ext uri="{FF2B5EF4-FFF2-40B4-BE49-F238E27FC236}">
                <a16:creationId xmlns:a16="http://schemas.microsoft.com/office/drawing/2014/main" id="{B549C59C-F430-B586-E374-9172673C5EB7}"/>
              </a:ext>
            </a:extLst>
          </p:cNvPr>
          <p:cNvSpPr>
            <a:spLocks noGrp="1"/>
          </p:cNvSpPr>
          <p:nvPr>
            <p:ph type="sldNum" sz="quarter" idx="14"/>
          </p:nvPr>
        </p:nvSpPr>
        <p:spPr/>
        <p:txBody>
          <a:bodyPr/>
          <a:lstStyle/>
          <a:p>
            <a:fld id="{99A20822-4A49-4D36-86E3-300BA48D3F00}" type="slidenum">
              <a:rPr lang="en-US" smtClean="0"/>
              <a:pPr/>
              <a:t>15</a:t>
            </a:fld>
            <a:endParaRPr lang="en-US"/>
          </a:p>
        </p:txBody>
      </p:sp>
    </p:spTree>
    <p:extLst>
      <p:ext uri="{BB962C8B-B14F-4D97-AF65-F5344CB8AC3E}">
        <p14:creationId xmlns:p14="http://schemas.microsoft.com/office/powerpoint/2010/main" val="1869259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AC7C5-F88D-BF83-E414-89A2405F5E81}"/>
              </a:ext>
            </a:extLst>
          </p:cNvPr>
          <p:cNvSpPr>
            <a:spLocks noGrp="1"/>
          </p:cNvSpPr>
          <p:nvPr>
            <p:ph type="title"/>
          </p:nvPr>
        </p:nvSpPr>
        <p:spPr/>
        <p:txBody>
          <a:bodyPr/>
          <a:lstStyle/>
          <a:p>
            <a:r>
              <a:rPr lang="en-US"/>
              <a:t>Overall Features of the Judicial Rulings</a:t>
            </a:r>
          </a:p>
        </p:txBody>
      </p:sp>
      <p:sp>
        <p:nvSpPr>
          <p:cNvPr id="3" name="Content Placeholder 2">
            <a:extLst>
              <a:ext uri="{FF2B5EF4-FFF2-40B4-BE49-F238E27FC236}">
                <a16:creationId xmlns:a16="http://schemas.microsoft.com/office/drawing/2014/main" id="{E0786EE8-B2ED-C799-DBAB-5E827038DFD5}"/>
              </a:ext>
            </a:extLst>
          </p:cNvPr>
          <p:cNvSpPr>
            <a:spLocks noGrp="1"/>
          </p:cNvSpPr>
          <p:nvPr>
            <p:ph sz="quarter" idx="15"/>
          </p:nvPr>
        </p:nvSpPr>
        <p:spPr>
          <a:xfrm>
            <a:off x="457200" y="1280160"/>
            <a:ext cx="11338560" cy="1413879"/>
          </a:xfrm>
        </p:spPr>
        <p:txBody>
          <a:bodyPr vert="horz" lIns="0" tIns="0" rIns="0" bIns="0" rtlCol="0" anchor="t">
            <a:normAutofit/>
          </a:bodyPr>
          <a:lstStyle/>
          <a:p>
            <a:pPr marL="0" indent="0">
              <a:buNone/>
            </a:pPr>
            <a:r>
              <a:rPr lang="en-US" dirty="0"/>
              <a:t>Court rulings during 5 years after </a:t>
            </a:r>
            <a:r>
              <a:rPr lang="en-US" i="1" dirty="0"/>
              <a:t>Endrew F.</a:t>
            </a:r>
            <a:r>
              <a:rPr lang="en-US" dirty="0"/>
              <a:t> (3/22/17) that (a) applied its substantive standard and (b) identified at least one progress indicator:  58 (13%) of 461 court decisions that cited </a:t>
            </a:r>
            <a:r>
              <a:rPr lang="en-US" i="1" dirty="0"/>
              <a:t>Endrew F.</a:t>
            </a:r>
          </a:p>
          <a:p>
            <a:endParaRPr lang="en-US"/>
          </a:p>
        </p:txBody>
      </p:sp>
      <p:graphicFrame>
        <p:nvGraphicFramePr>
          <p:cNvPr id="6" name="Content Placeholder 6" descr="Overall features of judicial rulings:&#10;The outcomes distribution of the 58 substantive FAPE rulings was 88% in favor of school district and 12% in favor of parents.&#10;The rulings largely did not rely on the more nuanced distinctions in the Endrew F. decision. &#10;The courts were generally holistic and relatively relaxed rather than particularistic and rigorous in the approach to progress indicators.&#10;">
            <a:extLst>
              <a:ext uri="{FF2B5EF4-FFF2-40B4-BE49-F238E27FC236}">
                <a16:creationId xmlns:a16="http://schemas.microsoft.com/office/drawing/2014/main" id="{816A0A63-8338-4CA1-A329-8A13196C7510}"/>
              </a:ext>
            </a:extLst>
          </p:cNvPr>
          <p:cNvGraphicFramePr>
            <a:graphicFrameLocks/>
          </p:cNvGraphicFramePr>
          <p:nvPr/>
        </p:nvGraphicFramePr>
        <p:xfrm>
          <a:off x="457200" y="2694039"/>
          <a:ext cx="11337925" cy="3432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18BA2710-1A5F-C6E3-C55F-3B045A7A94A0}"/>
              </a:ext>
            </a:extLst>
          </p:cNvPr>
          <p:cNvSpPr>
            <a:spLocks noGrp="1"/>
          </p:cNvSpPr>
          <p:nvPr>
            <p:ph type="sldNum" sz="quarter" idx="14"/>
          </p:nvPr>
        </p:nvSpPr>
        <p:spPr/>
        <p:txBody>
          <a:bodyPr/>
          <a:lstStyle/>
          <a:p>
            <a:fld id="{99A20822-4A49-4D36-86E3-300BA48D3F00}" type="slidenum">
              <a:rPr lang="en-US" smtClean="0"/>
              <a:pPr/>
              <a:t>16</a:t>
            </a:fld>
            <a:endParaRPr lang="en-US"/>
          </a:p>
        </p:txBody>
      </p:sp>
    </p:spTree>
    <p:extLst>
      <p:ext uri="{BB962C8B-B14F-4D97-AF65-F5344CB8AC3E}">
        <p14:creationId xmlns:p14="http://schemas.microsoft.com/office/powerpoint/2010/main" val="1062876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2D929-168E-93AD-B735-92CC0FFA7FE5}"/>
              </a:ext>
            </a:extLst>
          </p:cNvPr>
          <p:cNvSpPr>
            <a:spLocks noGrp="1"/>
          </p:cNvSpPr>
          <p:nvPr>
            <p:ph type="title"/>
          </p:nvPr>
        </p:nvSpPr>
        <p:spPr/>
        <p:txBody>
          <a:bodyPr/>
          <a:lstStyle/>
          <a:p>
            <a:r>
              <a:rPr lang="en-US"/>
              <a:t>Comparison of Professional &amp; Judicial Interpretations: Grades and Promotion</a:t>
            </a:r>
          </a:p>
        </p:txBody>
      </p:sp>
      <p:graphicFrame>
        <p:nvGraphicFramePr>
          <p:cNvPr id="12" name="Content Placeholder 11" descr="Professional Recommendations&#10;-Grades should (a) focus solely on student proficiency, (b) adhere to clearly described performance standards, (c) be consistent from teacher to teacher, and (d) communicate useful and concrete information and idiosyncratic adaptations, which lead to validity problems.&#10;-Thus, the use of grades or promotions is not suggested for use as a progress indicator. &#10;Judicial Rulings&#10;-Grades were the most frequent progress indicator in the court rulings. &#10;-The courts accorded negligible considerations to the limitations of these measures. &#10;-The absence of best practice standards for grades and promotion were likely attributable to the filtering factors endemic to the judiciary.">
            <a:extLst>
              <a:ext uri="{FF2B5EF4-FFF2-40B4-BE49-F238E27FC236}">
                <a16:creationId xmlns:a16="http://schemas.microsoft.com/office/drawing/2014/main" id="{AA381498-7029-EDFC-E17E-8E3FAA524C7B}"/>
              </a:ext>
            </a:extLst>
          </p:cNvPr>
          <p:cNvGraphicFramePr>
            <a:graphicFrameLocks noGrp="1"/>
          </p:cNvGraphicFramePr>
          <p:nvPr>
            <p:ph sz="quarter" idx="15"/>
            <p:extLst>
              <p:ext uri="{D42A27DB-BD31-4B8C-83A1-F6EECF244321}">
                <p14:modId xmlns:p14="http://schemas.microsoft.com/office/powerpoint/2010/main" val="2392560203"/>
              </p:ext>
            </p:extLst>
          </p:nvPr>
        </p:nvGraphicFramePr>
        <p:xfrm>
          <a:off x="457200" y="1279525"/>
          <a:ext cx="11337925" cy="48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 Placeholder 10">
            <a:extLst>
              <a:ext uri="{FF2B5EF4-FFF2-40B4-BE49-F238E27FC236}">
                <a16:creationId xmlns:a16="http://schemas.microsoft.com/office/drawing/2014/main" id="{FB395353-0983-DAE1-48FF-8430BA7F194B}"/>
              </a:ext>
            </a:extLst>
          </p:cNvPr>
          <p:cNvSpPr>
            <a:spLocks noGrp="1"/>
          </p:cNvSpPr>
          <p:nvPr>
            <p:ph type="body" sz="quarter" idx="16"/>
          </p:nvPr>
        </p:nvSpPr>
        <p:spPr/>
        <p:txBody>
          <a:bodyPr/>
          <a:lstStyle/>
          <a:p>
            <a:endParaRPr lang="en-US"/>
          </a:p>
        </p:txBody>
      </p:sp>
      <p:sp>
        <p:nvSpPr>
          <p:cNvPr id="5" name="Slide Number Placeholder 4">
            <a:extLst>
              <a:ext uri="{FF2B5EF4-FFF2-40B4-BE49-F238E27FC236}">
                <a16:creationId xmlns:a16="http://schemas.microsoft.com/office/drawing/2014/main" id="{84D99ED8-B2F5-12CB-3F07-C567F44A57BD}"/>
              </a:ext>
            </a:extLst>
          </p:cNvPr>
          <p:cNvSpPr>
            <a:spLocks noGrp="1"/>
          </p:cNvSpPr>
          <p:nvPr>
            <p:ph type="sldNum" sz="quarter" idx="14"/>
          </p:nvPr>
        </p:nvSpPr>
        <p:spPr/>
        <p:txBody>
          <a:bodyPr/>
          <a:lstStyle/>
          <a:p>
            <a:fld id="{99A20822-4A49-4D36-86E3-300BA48D3F00}" type="slidenum">
              <a:rPr lang="en-US" smtClean="0"/>
              <a:pPr/>
              <a:t>17</a:t>
            </a:fld>
            <a:endParaRPr lang="en-US"/>
          </a:p>
        </p:txBody>
      </p:sp>
    </p:spTree>
    <p:extLst>
      <p:ext uri="{BB962C8B-B14F-4D97-AF65-F5344CB8AC3E}">
        <p14:creationId xmlns:p14="http://schemas.microsoft.com/office/powerpoint/2010/main" val="3105975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2D929-168E-93AD-B735-92CC0FFA7FE5}"/>
              </a:ext>
            </a:extLst>
          </p:cNvPr>
          <p:cNvSpPr>
            <a:spLocks noGrp="1"/>
          </p:cNvSpPr>
          <p:nvPr>
            <p:ph type="title"/>
          </p:nvPr>
        </p:nvSpPr>
        <p:spPr/>
        <p:txBody>
          <a:bodyPr/>
          <a:lstStyle/>
          <a:p>
            <a:r>
              <a:rPr lang="en-US"/>
              <a:t>Comparison of Professional &amp; Judicial Interpretations: Standardized Test Scores</a:t>
            </a:r>
          </a:p>
        </p:txBody>
      </p:sp>
      <p:graphicFrame>
        <p:nvGraphicFramePr>
          <p:cNvPr id="12" name="Content Placeholder 11" descr="Pr">
            <a:extLst>
              <a:ext uri="{FF2B5EF4-FFF2-40B4-BE49-F238E27FC236}">
                <a16:creationId xmlns:a16="http://schemas.microsoft.com/office/drawing/2014/main" id="{AA381498-7029-EDFC-E17E-8E3FAA524C7B}"/>
              </a:ext>
            </a:extLst>
          </p:cNvPr>
          <p:cNvGraphicFramePr>
            <a:graphicFrameLocks noGrp="1"/>
          </p:cNvGraphicFramePr>
          <p:nvPr>
            <p:ph sz="quarter" idx="15"/>
            <p:extLst>
              <p:ext uri="{D42A27DB-BD31-4B8C-83A1-F6EECF244321}">
                <p14:modId xmlns:p14="http://schemas.microsoft.com/office/powerpoint/2010/main" val="1806579743"/>
              </p:ext>
            </p:extLst>
          </p:nvPr>
        </p:nvGraphicFramePr>
        <p:xfrm>
          <a:off x="457200" y="1279525"/>
          <a:ext cx="11337925" cy="48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 Placeholder 10">
            <a:extLst>
              <a:ext uri="{FF2B5EF4-FFF2-40B4-BE49-F238E27FC236}">
                <a16:creationId xmlns:a16="http://schemas.microsoft.com/office/drawing/2014/main" id="{FB395353-0983-DAE1-48FF-8430BA7F194B}"/>
              </a:ext>
            </a:extLst>
          </p:cNvPr>
          <p:cNvSpPr>
            <a:spLocks noGrp="1"/>
          </p:cNvSpPr>
          <p:nvPr>
            <p:ph type="body" sz="quarter" idx="16"/>
          </p:nvPr>
        </p:nvSpPr>
        <p:spPr/>
        <p:txBody>
          <a:bodyPr/>
          <a:lstStyle/>
          <a:p>
            <a:endParaRPr lang="en-US"/>
          </a:p>
        </p:txBody>
      </p:sp>
      <p:sp>
        <p:nvSpPr>
          <p:cNvPr id="5" name="Slide Number Placeholder 4">
            <a:extLst>
              <a:ext uri="{FF2B5EF4-FFF2-40B4-BE49-F238E27FC236}">
                <a16:creationId xmlns:a16="http://schemas.microsoft.com/office/drawing/2014/main" id="{84D99ED8-B2F5-12CB-3F07-C567F44A57BD}"/>
              </a:ext>
            </a:extLst>
          </p:cNvPr>
          <p:cNvSpPr>
            <a:spLocks noGrp="1"/>
          </p:cNvSpPr>
          <p:nvPr>
            <p:ph type="sldNum" sz="quarter" idx="14"/>
          </p:nvPr>
        </p:nvSpPr>
        <p:spPr/>
        <p:txBody>
          <a:bodyPr/>
          <a:lstStyle/>
          <a:p>
            <a:fld id="{99A20822-4A49-4D36-86E3-300BA48D3F00}" type="slidenum">
              <a:rPr lang="en-US" smtClean="0"/>
              <a:pPr/>
              <a:t>18</a:t>
            </a:fld>
            <a:endParaRPr lang="en-US"/>
          </a:p>
        </p:txBody>
      </p:sp>
    </p:spTree>
    <p:extLst>
      <p:ext uri="{BB962C8B-B14F-4D97-AF65-F5344CB8AC3E}">
        <p14:creationId xmlns:p14="http://schemas.microsoft.com/office/powerpoint/2010/main" val="30098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2D929-168E-93AD-B735-92CC0FFA7FE5}"/>
              </a:ext>
            </a:extLst>
          </p:cNvPr>
          <p:cNvSpPr>
            <a:spLocks noGrp="1"/>
          </p:cNvSpPr>
          <p:nvPr>
            <p:ph type="title"/>
          </p:nvPr>
        </p:nvSpPr>
        <p:spPr/>
        <p:txBody>
          <a:bodyPr/>
          <a:lstStyle/>
          <a:p>
            <a:r>
              <a:rPr lang="en-US"/>
              <a:t>Comparison of Professional &amp; Judicial Interpretations: Other “Tests” (e.g., mastery measures)</a:t>
            </a:r>
          </a:p>
        </p:txBody>
      </p:sp>
      <p:graphicFrame>
        <p:nvGraphicFramePr>
          <p:cNvPr id="12" name="Content Placeholder 11" descr="Professional Recommendations and Judicial Rulings&#10;">
            <a:extLst>
              <a:ext uri="{FF2B5EF4-FFF2-40B4-BE49-F238E27FC236}">
                <a16:creationId xmlns:a16="http://schemas.microsoft.com/office/drawing/2014/main" id="{AA381498-7029-EDFC-E17E-8E3FAA524C7B}"/>
              </a:ext>
            </a:extLst>
          </p:cNvPr>
          <p:cNvGraphicFramePr>
            <a:graphicFrameLocks noGrp="1"/>
          </p:cNvGraphicFramePr>
          <p:nvPr>
            <p:ph sz="quarter" idx="15"/>
            <p:extLst>
              <p:ext uri="{D42A27DB-BD31-4B8C-83A1-F6EECF244321}">
                <p14:modId xmlns:p14="http://schemas.microsoft.com/office/powerpoint/2010/main" val="3198416342"/>
              </p:ext>
            </p:extLst>
          </p:nvPr>
        </p:nvGraphicFramePr>
        <p:xfrm>
          <a:off x="457200" y="1471612"/>
          <a:ext cx="11337925" cy="4440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 Placeholder 10">
            <a:extLst>
              <a:ext uri="{FF2B5EF4-FFF2-40B4-BE49-F238E27FC236}">
                <a16:creationId xmlns:a16="http://schemas.microsoft.com/office/drawing/2014/main" id="{FB395353-0983-DAE1-48FF-8430BA7F194B}"/>
              </a:ext>
            </a:extLst>
          </p:cNvPr>
          <p:cNvSpPr>
            <a:spLocks noGrp="1"/>
          </p:cNvSpPr>
          <p:nvPr>
            <p:ph type="body" sz="quarter" idx="16"/>
          </p:nvPr>
        </p:nvSpPr>
        <p:spPr/>
        <p:txBody>
          <a:bodyPr/>
          <a:lstStyle/>
          <a:p>
            <a:endParaRPr lang="en-US"/>
          </a:p>
        </p:txBody>
      </p:sp>
      <p:sp>
        <p:nvSpPr>
          <p:cNvPr id="5" name="Slide Number Placeholder 4">
            <a:extLst>
              <a:ext uri="{FF2B5EF4-FFF2-40B4-BE49-F238E27FC236}">
                <a16:creationId xmlns:a16="http://schemas.microsoft.com/office/drawing/2014/main" id="{84D99ED8-B2F5-12CB-3F07-C567F44A57BD}"/>
              </a:ext>
            </a:extLst>
          </p:cNvPr>
          <p:cNvSpPr>
            <a:spLocks noGrp="1"/>
          </p:cNvSpPr>
          <p:nvPr>
            <p:ph type="sldNum" sz="quarter" idx="14"/>
          </p:nvPr>
        </p:nvSpPr>
        <p:spPr/>
        <p:txBody>
          <a:bodyPr/>
          <a:lstStyle/>
          <a:p>
            <a:fld id="{99A20822-4A49-4D36-86E3-300BA48D3F00}" type="slidenum">
              <a:rPr lang="en-US" smtClean="0"/>
              <a:pPr/>
              <a:t>19</a:t>
            </a:fld>
            <a:endParaRPr lang="en-US"/>
          </a:p>
        </p:txBody>
      </p:sp>
    </p:spTree>
    <p:extLst>
      <p:ext uri="{BB962C8B-B14F-4D97-AF65-F5344CB8AC3E}">
        <p14:creationId xmlns:p14="http://schemas.microsoft.com/office/powerpoint/2010/main" val="819854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5"/>
          <p:cNvSpPr txBox="1">
            <a:spLocks noGrp="1"/>
          </p:cNvSpPr>
          <p:nvPr>
            <p:ph type="title" idx="4294967295"/>
          </p:nvPr>
        </p:nvSpPr>
        <p:spPr>
          <a:xfrm>
            <a:off x="457201" y="578534"/>
            <a:ext cx="8283684" cy="5529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609599">
              <a:lnSpc>
                <a:spcPts val="4200"/>
              </a:lnSpc>
              <a:spcBef>
                <a:spcPts val="0"/>
              </a:spcBef>
              <a:defRPr/>
            </a:pPr>
            <a:r>
              <a:rPr lang="en-US" sz="4400">
                <a:latin typeface="+mn-lt"/>
                <a:ea typeface="+mn-ea"/>
                <a:cs typeface="+mn-cs"/>
              </a:rPr>
              <a:t>Welcome to the PROGRESS Center!</a:t>
            </a:r>
            <a:endParaRPr lang="en-US" sz="2000">
              <a:latin typeface="League Spartan"/>
              <a:ea typeface="+mn-ea"/>
              <a:cs typeface="+mn-cs"/>
            </a:endParaRPr>
          </a:p>
        </p:txBody>
      </p:sp>
      <p:sp>
        <p:nvSpPr>
          <p:cNvPr id="21" name="TextBox 21"/>
          <p:cNvSpPr txBox="1"/>
          <p:nvPr/>
        </p:nvSpPr>
        <p:spPr>
          <a:xfrm>
            <a:off x="457588" y="1203110"/>
            <a:ext cx="8699401" cy="1231106"/>
          </a:xfrm>
          <a:prstGeom prst="rect">
            <a:avLst/>
          </a:prstGeom>
        </p:spPr>
        <p:txBody>
          <a:bodyPr wrap="square" lIns="0" tIns="0" rIns="0" bIns="0" rtlCol="0" anchor="t">
            <a:spAutoFit/>
          </a:bodyPr>
          <a:lstStyle/>
          <a:p>
            <a:pPr defTabSz="609599">
              <a:defRPr/>
            </a:pPr>
            <a:r>
              <a:rPr lang="en-US" sz="2000">
                <a:cs typeface="Arial"/>
                <a:sym typeface="Arial"/>
              </a:rPr>
              <a:t>The PROGRESS Center provides information, resources, tools, and technical assistance services to support local educators in developing and implementing high-quality educational programs that enable children with disabilities to make progress and meet challenging goals</a:t>
            </a:r>
            <a:r>
              <a:rPr lang="en-US" sz="2000" kern="0">
                <a:cs typeface="Arial"/>
                <a:sym typeface="Arial"/>
              </a:rPr>
              <a:t>.</a:t>
            </a:r>
            <a:endParaRPr lang="en-US" sz="2000">
              <a:ea typeface="Open Sans Light"/>
              <a:cs typeface="Arial"/>
              <a:sym typeface="Arial"/>
            </a:endParaRPr>
          </a:p>
        </p:txBody>
      </p:sp>
      <p:pic>
        <p:nvPicPr>
          <p:cNvPr id="32" name="Picture 31" descr="Child playing with toy car">
            <a:extLst>
              <a:ext uri="{FF2B5EF4-FFF2-40B4-BE49-F238E27FC236}">
                <a16:creationId xmlns:a16="http://schemas.microsoft.com/office/drawing/2014/main" id="{8630C691-894F-3E44-96D2-677B8C4FCC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8148" y="283052"/>
            <a:ext cx="2598045" cy="1859797"/>
          </a:xfrm>
          <a:prstGeom prst="rect">
            <a:avLst/>
          </a:prstGeom>
          <a:effectLst>
            <a:softEdge rad="59977"/>
          </a:effectLst>
        </p:spPr>
      </p:pic>
      <p:sp>
        <p:nvSpPr>
          <p:cNvPr id="24" name="TextBox 24"/>
          <p:cNvSpPr txBox="1"/>
          <p:nvPr/>
        </p:nvSpPr>
        <p:spPr>
          <a:xfrm>
            <a:off x="456925" y="2612488"/>
            <a:ext cx="11422744" cy="323165"/>
          </a:xfrm>
          <a:prstGeom prst="rect">
            <a:avLst/>
          </a:prstGeom>
          <a:effectLst>
            <a:softEdge rad="483096"/>
          </a:effectLst>
        </p:spPr>
        <p:txBody>
          <a:bodyPr wrap="square" lIns="0" tIns="0" rIns="0" bIns="0" rtlCol="0" anchor="t">
            <a:spAutoFit/>
          </a:bodyPr>
          <a:lstStyle/>
          <a:p>
            <a:pPr defTabSz="609599">
              <a:lnSpc>
                <a:spcPts val="2719"/>
              </a:lnSpc>
              <a:defRPr/>
            </a:pPr>
            <a:r>
              <a:rPr lang="en-US" sz="1875" spc="187">
                <a:solidFill>
                  <a:srgbClr val="2676BA"/>
                </a:solidFill>
                <a:latin typeface="League Spartan"/>
                <a:cs typeface="Arial"/>
                <a:sym typeface="Arial"/>
              </a:rPr>
              <a:t>HOW WILL WE HELP IMPROVE OUTCOMES FOR STUDENTS WITH DISABILITIES?</a:t>
            </a:r>
          </a:p>
        </p:txBody>
      </p:sp>
      <p:grpSp>
        <p:nvGrpSpPr>
          <p:cNvPr id="2" name="Group 2" descr="Share current research, policies, guidance, success stories, and experiences from students, parents, educators, and other stakeholders."/>
          <p:cNvGrpSpPr/>
          <p:nvPr/>
        </p:nvGrpSpPr>
        <p:grpSpPr>
          <a:xfrm>
            <a:off x="456926" y="3097357"/>
            <a:ext cx="3617079" cy="2328091"/>
            <a:chOff x="0" y="0"/>
            <a:chExt cx="2009331" cy="1293282"/>
          </a:xfrm>
        </p:grpSpPr>
        <p:sp>
          <p:nvSpPr>
            <p:cNvPr id="3" name="Freeform 3"/>
            <p:cNvSpPr/>
            <p:nvPr/>
          </p:nvSpPr>
          <p:spPr>
            <a:xfrm>
              <a:off x="0" y="0"/>
              <a:ext cx="2009331" cy="1293282"/>
            </a:xfrm>
            <a:custGeom>
              <a:avLst/>
              <a:gdLst/>
              <a:ahLst/>
              <a:cxnLst/>
              <a:rect l="l" t="t" r="r" b="b"/>
              <a:pathLst>
                <a:path w="2009331" h="1293282">
                  <a:moveTo>
                    <a:pt x="1884870" y="1293281"/>
                  </a:moveTo>
                  <a:lnTo>
                    <a:pt x="124460" y="1293281"/>
                  </a:lnTo>
                  <a:cubicBezTo>
                    <a:pt x="55880" y="1293281"/>
                    <a:pt x="0" y="1237401"/>
                    <a:pt x="0" y="1168821"/>
                  </a:cubicBezTo>
                  <a:lnTo>
                    <a:pt x="0" y="124460"/>
                  </a:lnTo>
                  <a:cubicBezTo>
                    <a:pt x="0" y="55880"/>
                    <a:pt x="55880" y="0"/>
                    <a:pt x="124460" y="0"/>
                  </a:cubicBezTo>
                  <a:lnTo>
                    <a:pt x="1884871" y="0"/>
                  </a:lnTo>
                  <a:cubicBezTo>
                    <a:pt x="1953451" y="0"/>
                    <a:pt x="2009331" y="55880"/>
                    <a:pt x="2009331" y="124460"/>
                  </a:cubicBezTo>
                  <a:lnTo>
                    <a:pt x="2009331" y="1168821"/>
                  </a:lnTo>
                  <a:cubicBezTo>
                    <a:pt x="2009331" y="1237402"/>
                    <a:pt x="1953451" y="1293282"/>
                    <a:pt x="1884871" y="1293282"/>
                  </a:cubicBezTo>
                  <a:close/>
                </a:path>
              </a:pathLst>
            </a:custGeom>
            <a:solidFill>
              <a:srgbClr val="C7D0D8"/>
            </a:solidFill>
          </p:spPr>
          <p:txBody>
            <a:bodyPr/>
            <a:lstStyle/>
            <a:p>
              <a:endParaRPr lang="en-US"/>
            </a:p>
          </p:txBody>
        </p:sp>
      </p:grpSp>
      <p:pic>
        <p:nvPicPr>
          <p:cNvPr id="15" name="Picture 15" descr="Lightbulb with puzzle piece and gear&#10;"/>
          <p:cNvPicPr>
            <a:picLocks noChangeAspect="1"/>
          </p:cNvPicPr>
          <p:nvPr/>
        </p:nvPicPr>
        <p:blipFill>
          <a:blip r:embed="rId4"/>
          <a:srcRect/>
          <a:stretch>
            <a:fillRect/>
          </a:stretch>
        </p:blipFill>
        <p:spPr>
          <a:xfrm>
            <a:off x="1809158" y="3209508"/>
            <a:ext cx="912613" cy="912613"/>
          </a:xfrm>
          <a:prstGeom prst="rect">
            <a:avLst/>
          </a:prstGeom>
        </p:spPr>
      </p:pic>
      <p:sp>
        <p:nvSpPr>
          <p:cNvPr id="26" name="TextBox 26"/>
          <p:cNvSpPr txBox="1"/>
          <p:nvPr/>
        </p:nvSpPr>
        <p:spPr>
          <a:xfrm>
            <a:off x="652105" y="4160677"/>
            <a:ext cx="3226721" cy="1201739"/>
          </a:xfrm>
          <a:prstGeom prst="rect">
            <a:avLst/>
          </a:prstGeom>
        </p:spPr>
        <p:txBody>
          <a:bodyPr lIns="0" tIns="0" rIns="0" bIns="0" rtlCol="0" anchor="t">
            <a:spAutoFit/>
          </a:bodyPr>
          <a:lstStyle/>
          <a:p>
            <a:pPr algn="ctr" defTabSz="609599">
              <a:lnSpc>
                <a:spcPts val="1875"/>
              </a:lnSpc>
              <a:spcBef>
                <a:spcPct val="0"/>
              </a:spcBef>
              <a:defRPr/>
            </a:pPr>
            <a:r>
              <a:rPr lang="en-US" sz="1339">
                <a:solidFill>
                  <a:srgbClr val="000000"/>
                </a:solidFill>
                <a:latin typeface="Open Sans Light Bold"/>
                <a:cs typeface="Arial"/>
                <a:sym typeface="Arial"/>
              </a:rPr>
              <a:t>Share current research, </a:t>
            </a:r>
          </a:p>
          <a:p>
            <a:pPr algn="ctr" defTabSz="609599">
              <a:lnSpc>
                <a:spcPts val="1875"/>
              </a:lnSpc>
              <a:spcBef>
                <a:spcPct val="0"/>
              </a:spcBef>
              <a:defRPr/>
            </a:pPr>
            <a:r>
              <a:rPr lang="en-US" sz="1339">
                <a:solidFill>
                  <a:srgbClr val="000000"/>
                </a:solidFill>
                <a:latin typeface="Open Sans Light Bold"/>
                <a:cs typeface="Arial"/>
                <a:sym typeface="Arial"/>
              </a:rPr>
              <a:t>policies, guidance, success stories, and experiences from students, parents, educators, and</a:t>
            </a:r>
            <a:endParaRPr lang="en-US" sz="1300">
              <a:solidFill>
                <a:srgbClr val="000000"/>
              </a:solidFill>
              <a:latin typeface="Open Sans Light Bold"/>
              <a:cs typeface="Arial"/>
              <a:sym typeface="Arial"/>
            </a:endParaRPr>
          </a:p>
          <a:p>
            <a:pPr algn="ctr" defTabSz="609599">
              <a:lnSpc>
                <a:spcPts val="1875"/>
              </a:lnSpc>
              <a:spcBef>
                <a:spcPct val="0"/>
              </a:spcBef>
              <a:defRPr/>
            </a:pPr>
            <a:r>
              <a:rPr lang="en-US" sz="1339">
                <a:solidFill>
                  <a:srgbClr val="000000"/>
                </a:solidFill>
                <a:latin typeface="Open Sans Light Bold"/>
                <a:cs typeface="Arial"/>
                <a:sym typeface="Arial"/>
              </a:rPr>
              <a:t>other stakeholders.</a:t>
            </a:r>
          </a:p>
        </p:txBody>
      </p:sp>
      <p:grpSp>
        <p:nvGrpSpPr>
          <p:cNvPr id="4" name="Group 4" descr="Partner with selected local educators to develop and implement high-quality educational programs.&#10;"/>
          <p:cNvGrpSpPr/>
          <p:nvPr/>
        </p:nvGrpSpPr>
        <p:grpSpPr>
          <a:xfrm>
            <a:off x="4287465" y="3097357"/>
            <a:ext cx="3617079" cy="2328091"/>
            <a:chOff x="0" y="0"/>
            <a:chExt cx="2009331" cy="1293282"/>
          </a:xfrm>
        </p:grpSpPr>
        <p:sp>
          <p:nvSpPr>
            <p:cNvPr id="5" name="Freeform 5"/>
            <p:cNvSpPr/>
            <p:nvPr/>
          </p:nvSpPr>
          <p:spPr>
            <a:xfrm>
              <a:off x="0" y="0"/>
              <a:ext cx="2009331" cy="1293282"/>
            </a:xfrm>
            <a:custGeom>
              <a:avLst/>
              <a:gdLst/>
              <a:ahLst/>
              <a:cxnLst/>
              <a:rect l="l" t="t" r="r" b="b"/>
              <a:pathLst>
                <a:path w="2009331" h="1293282">
                  <a:moveTo>
                    <a:pt x="1884870" y="1293281"/>
                  </a:moveTo>
                  <a:lnTo>
                    <a:pt x="124460" y="1293281"/>
                  </a:lnTo>
                  <a:cubicBezTo>
                    <a:pt x="55880" y="1293281"/>
                    <a:pt x="0" y="1237401"/>
                    <a:pt x="0" y="1168821"/>
                  </a:cubicBezTo>
                  <a:lnTo>
                    <a:pt x="0" y="124460"/>
                  </a:lnTo>
                  <a:cubicBezTo>
                    <a:pt x="0" y="55880"/>
                    <a:pt x="55880" y="0"/>
                    <a:pt x="124460" y="0"/>
                  </a:cubicBezTo>
                  <a:lnTo>
                    <a:pt x="1884871" y="0"/>
                  </a:lnTo>
                  <a:cubicBezTo>
                    <a:pt x="1953451" y="0"/>
                    <a:pt x="2009331" y="55880"/>
                    <a:pt x="2009331" y="124460"/>
                  </a:cubicBezTo>
                  <a:lnTo>
                    <a:pt x="2009331" y="1168821"/>
                  </a:lnTo>
                  <a:cubicBezTo>
                    <a:pt x="2009331" y="1237402"/>
                    <a:pt x="1953451" y="1293282"/>
                    <a:pt x="1884871" y="1293282"/>
                  </a:cubicBezTo>
                  <a:close/>
                </a:path>
              </a:pathLst>
            </a:custGeom>
            <a:solidFill>
              <a:srgbClr val="C7D0D8"/>
            </a:solidFill>
          </p:spPr>
          <p:txBody>
            <a:bodyPr/>
            <a:lstStyle/>
            <a:p>
              <a:endParaRPr lang="en-US"/>
            </a:p>
          </p:txBody>
        </p:sp>
      </p:grpSp>
      <p:pic>
        <p:nvPicPr>
          <p:cNvPr id="14" name="Picture 14" descr="shaking hands with lightbulb above"/>
          <p:cNvPicPr>
            <a:picLocks noChangeAspect="1"/>
          </p:cNvPicPr>
          <p:nvPr/>
        </p:nvPicPr>
        <p:blipFill>
          <a:blip r:embed="rId5"/>
          <a:srcRect l="133" r="133"/>
          <a:stretch>
            <a:fillRect/>
          </a:stretch>
        </p:blipFill>
        <p:spPr>
          <a:xfrm>
            <a:off x="5589135" y="3192534"/>
            <a:ext cx="1013732" cy="929588"/>
          </a:xfrm>
          <a:prstGeom prst="rect">
            <a:avLst/>
          </a:prstGeom>
        </p:spPr>
      </p:pic>
      <p:sp>
        <p:nvSpPr>
          <p:cNvPr id="28" name="TextBox 28"/>
          <p:cNvSpPr txBox="1"/>
          <p:nvPr/>
        </p:nvSpPr>
        <p:spPr>
          <a:xfrm>
            <a:off x="4583894" y="4278648"/>
            <a:ext cx="3226721" cy="714170"/>
          </a:xfrm>
          <a:prstGeom prst="rect">
            <a:avLst/>
          </a:prstGeom>
        </p:spPr>
        <p:txBody>
          <a:bodyPr lIns="0" tIns="0" rIns="0" bIns="0" rtlCol="0" anchor="t">
            <a:spAutoFit/>
          </a:bodyPr>
          <a:lstStyle/>
          <a:p>
            <a:pPr algn="ctr" defTabSz="609599">
              <a:lnSpc>
                <a:spcPts val="1875"/>
              </a:lnSpc>
              <a:spcBef>
                <a:spcPct val="0"/>
              </a:spcBef>
              <a:defRPr/>
            </a:pPr>
            <a:r>
              <a:rPr lang="en-US" sz="1333">
                <a:solidFill>
                  <a:srgbClr val="000000"/>
                </a:solidFill>
                <a:latin typeface="Open Sans Light Bold"/>
                <a:cs typeface="Arial"/>
                <a:sym typeface="Arial"/>
              </a:rPr>
              <a:t>Partner with selected</a:t>
            </a:r>
          </a:p>
          <a:p>
            <a:pPr algn="ctr" defTabSz="609599">
              <a:lnSpc>
                <a:spcPts val="1875"/>
              </a:lnSpc>
              <a:spcBef>
                <a:spcPct val="0"/>
              </a:spcBef>
              <a:defRPr/>
            </a:pPr>
            <a:r>
              <a:rPr lang="en-US" sz="1333">
                <a:solidFill>
                  <a:srgbClr val="000000"/>
                </a:solidFill>
                <a:latin typeface="Open Sans Light Bold"/>
                <a:cs typeface="Arial"/>
                <a:sym typeface="Arial"/>
              </a:rPr>
              <a:t>local educators to develop and implement high-quality educational programs.​</a:t>
            </a:r>
            <a:endParaRPr lang="en-US" sz="1333">
              <a:solidFill>
                <a:srgbClr val="000000"/>
              </a:solidFill>
              <a:latin typeface="Open Sans Light Bold"/>
              <a:ea typeface="Open Sans Light Bold"/>
              <a:cs typeface="Open Sans Light Bold"/>
              <a:sym typeface="Arial"/>
            </a:endParaRPr>
          </a:p>
        </p:txBody>
      </p:sp>
      <p:grpSp>
        <p:nvGrpSpPr>
          <p:cNvPr id="6" name="Group 6" descr="Provide tools, resources, and training materials for ALL educators, leaders, and families"/>
          <p:cNvGrpSpPr/>
          <p:nvPr/>
        </p:nvGrpSpPr>
        <p:grpSpPr>
          <a:xfrm>
            <a:off x="8118002" y="3097357"/>
            <a:ext cx="3617079" cy="2328091"/>
            <a:chOff x="0" y="0"/>
            <a:chExt cx="2009331" cy="1293282"/>
          </a:xfrm>
        </p:grpSpPr>
        <p:sp>
          <p:nvSpPr>
            <p:cNvPr id="7" name="Freeform 7"/>
            <p:cNvSpPr/>
            <p:nvPr/>
          </p:nvSpPr>
          <p:spPr>
            <a:xfrm>
              <a:off x="0" y="0"/>
              <a:ext cx="2009331" cy="1293282"/>
            </a:xfrm>
            <a:custGeom>
              <a:avLst/>
              <a:gdLst/>
              <a:ahLst/>
              <a:cxnLst/>
              <a:rect l="l" t="t" r="r" b="b"/>
              <a:pathLst>
                <a:path w="2009331" h="1293282">
                  <a:moveTo>
                    <a:pt x="1884870" y="1293281"/>
                  </a:moveTo>
                  <a:lnTo>
                    <a:pt x="124460" y="1293281"/>
                  </a:lnTo>
                  <a:cubicBezTo>
                    <a:pt x="55880" y="1293281"/>
                    <a:pt x="0" y="1237401"/>
                    <a:pt x="0" y="1168821"/>
                  </a:cubicBezTo>
                  <a:lnTo>
                    <a:pt x="0" y="124460"/>
                  </a:lnTo>
                  <a:cubicBezTo>
                    <a:pt x="0" y="55880"/>
                    <a:pt x="55880" y="0"/>
                    <a:pt x="124460" y="0"/>
                  </a:cubicBezTo>
                  <a:lnTo>
                    <a:pt x="1884871" y="0"/>
                  </a:lnTo>
                  <a:cubicBezTo>
                    <a:pt x="1953451" y="0"/>
                    <a:pt x="2009331" y="55880"/>
                    <a:pt x="2009331" y="124460"/>
                  </a:cubicBezTo>
                  <a:lnTo>
                    <a:pt x="2009331" y="1168821"/>
                  </a:lnTo>
                  <a:cubicBezTo>
                    <a:pt x="2009331" y="1237402"/>
                    <a:pt x="1953451" y="1293282"/>
                    <a:pt x="1884871" y="1293282"/>
                  </a:cubicBezTo>
                  <a:close/>
                </a:path>
              </a:pathLst>
            </a:custGeom>
            <a:solidFill>
              <a:srgbClr val="C7D0D8"/>
            </a:solidFill>
          </p:spPr>
          <p:txBody>
            <a:bodyPr/>
            <a:lstStyle/>
            <a:p>
              <a:endParaRPr lang="en-US"/>
            </a:p>
          </p:txBody>
        </p:sp>
      </p:grpSp>
      <p:grpSp>
        <p:nvGrpSpPr>
          <p:cNvPr id="8" name="Group 8" descr="Computer screen with gears">
            <a:extLst>
              <a:ext uri="{C183D7F6-B498-43B3-948B-1728B52AA6E4}">
                <adec:decorative xmlns:adec="http://schemas.microsoft.com/office/drawing/2017/decorative" val="0"/>
              </a:ext>
            </a:extLst>
          </p:cNvPr>
          <p:cNvGrpSpPr>
            <a:grpSpLocks noChangeAspect="1"/>
          </p:cNvGrpSpPr>
          <p:nvPr/>
        </p:nvGrpSpPr>
        <p:grpSpPr>
          <a:xfrm>
            <a:off x="9156989" y="3301513"/>
            <a:ext cx="1539100" cy="882809"/>
            <a:chOff x="0" y="0"/>
            <a:chExt cx="7981950" cy="4578350"/>
          </a:xfrm>
        </p:grpSpPr>
        <p:sp>
          <p:nvSpPr>
            <p:cNvPr id="9" name="Freeform 9"/>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txBody>
            <a:bodyPr/>
            <a:lstStyle/>
            <a:p>
              <a:endParaRPr lang="en-US"/>
            </a:p>
          </p:txBody>
        </p:sp>
        <p:sp>
          <p:nvSpPr>
            <p:cNvPr id="10" name="Freeform 10"/>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69696"/>
            </a:solidFill>
          </p:spPr>
          <p:txBody>
            <a:bodyPr/>
            <a:lstStyle/>
            <a:p>
              <a:endParaRPr lang="en-US"/>
            </a:p>
          </p:txBody>
        </p:sp>
        <p:sp>
          <p:nvSpPr>
            <p:cNvPr id="11" name="Freeform 11"/>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727171"/>
            </a:solidFill>
          </p:spPr>
          <p:txBody>
            <a:bodyPr/>
            <a:lstStyle/>
            <a:p>
              <a:endParaRPr lang="en-US"/>
            </a:p>
          </p:txBody>
        </p:sp>
        <p:sp>
          <p:nvSpPr>
            <p:cNvPr id="12" name="Freeform 12"/>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727171"/>
            </a:solidFill>
          </p:spPr>
          <p:txBody>
            <a:bodyPr/>
            <a:lstStyle/>
            <a:p>
              <a:endParaRPr lang="en-US"/>
            </a:p>
          </p:txBody>
        </p:sp>
        <p:sp>
          <p:nvSpPr>
            <p:cNvPr id="13" name="Freeform 13"/>
            <p:cNvSpPr/>
            <p:nvPr/>
          </p:nvSpPr>
          <p:spPr>
            <a:xfrm>
              <a:off x="962660" y="276860"/>
              <a:ext cx="6055360" cy="3789680"/>
            </a:xfrm>
            <a:custGeom>
              <a:avLst/>
              <a:gdLst/>
              <a:ahLst/>
              <a:cxnLst/>
              <a:rect l="l" t="t" r="r" b="b"/>
              <a:pathLst>
                <a:path w="6055360" h="3789680">
                  <a:moveTo>
                    <a:pt x="0" y="0"/>
                  </a:moveTo>
                  <a:lnTo>
                    <a:pt x="6055360" y="0"/>
                  </a:lnTo>
                  <a:lnTo>
                    <a:pt x="6055360" y="3789680"/>
                  </a:lnTo>
                  <a:lnTo>
                    <a:pt x="0" y="3789680"/>
                  </a:lnTo>
                  <a:close/>
                </a:path>
              </a:pathLst>
            </a:custGeom>
            <a:blipFill>
              <a:blip r:embed="rId6"/>
              <a:stretch>
                <a:fillRect l="7789" t="6047" r="7805" b="11178"/>
              </a:stretch>
            </a:blipFill>
          </p:spPr>
          <p:txBody>
            <a:bodyPr/>
            <a:lstStyle/>
            <a:p>
              <a:endParaRPr lang="en-US"/>
            </a:p>
          </p:txBody>
        </p:sp>
      </p:grpSp>
      <p:sp>
        <p:nvSpPr>
          <p:cNvPr id="27" name="TextBox 27"/>
          <p:cNvSpPr txBox="1"/>
          <p:nvPr/>
        </p:nvSpPr>
        <p:spPr>
          <a:xfrm>
            <a:off x="8313181" y="4396622"/>
            <a:ext cx="3226721" cy="714426"/>
          </a:xfrm>
          <a:prstGeom prst="rect">
            <a:avLst/>
          </a:prstGeom>
        </p:spPr>
        <p:txBody>
          <a:bodyPr lIns="0" tIns="0" rIns="0" bIns="0" rtlCol="0" anchor="t">
            <a:spAutoFit/>
          </a:bodyPr>
          <a:lstStyle/>
          <a:p>
            <a:pPr algn="ctr" defTabSz="609599">
              <a:lnSpc>
                <a:spcPts val="1875"/>
              </a:lnSpc>
              <a:spcBef>
                <a:spcPct val="0"/>
              </a:spcBef>
              <a:defRPr/>
            </a:pPr>
            <a:r>
              <a:rPr lang="en-US" sz="1339">
                <a:solidFill>
                  <a:srgbClr val="000000"/>
                </a:solidFill>
                <a:latin typeface="Open Sans Light Bold"/>
                <a:cs typeface="Arial"/>
                <a:sym typeface="Arial"/>
              </a:rPr>
              <a:t>Provide tools, resources, and</a:t>
            </a:r>
          </a:p>
          <a:p>
            <a:pPr algn="ctr" defTabSz="609599">
              <a:lnSpc>
                <a:spcPts val="1875"/>
              </a:lnSpc>
              <a:spcBef>
                <a:spcPct val="0"/>
              </a:spcBef>
              <a:defRPr/>
            </a:pPr>
            <a:r>
              <a:rPr lang="en-US" sz="1339">
                <a:solidFill>
                  <a:srgbClr val="000000"/>
                </a:solidFill>
                <a:latin typeface="Open Sans Light Bold"/>
                <a:cs typeface="Arial"/>
                <a:sym typeface="Arial"/>
              </a:rPr>
              <a:t>training materials for ALL educators, leaders, and families.</a:t>
            </a:r>
          </a:p>
        </p:txBody>
      </p:sp>
      <p:sp>
        <p:nvSpPr>
          <p:cNvPr id="17" name="TextBox 17"/>
          <p:cNvSpPr txBox="1"/>
          <p:nvPr/>
        </p:nvSpPr>
        <p:spPr>
          <a:xfrm>
            <a:off x="1501741" y="5582408"/>
            <a:ext cx="9700883" cy="691600"/>
          </a:xfrm>
          <a:prstGeom prst="rect">
            <a:avLst/>
          </a:prstGeom>
        </p:spPr>
        <p:txBody>
          <a:bodyPr lIns="0" tIns="0" rIns="0" bIns="0" rtlCol="0" anchor="t">
            <a:spAutoFit/>
          </a:bodyPr>
          <a:lstStyle/>
          <a:p>
            <a:pPr algn="ctr" defTabSz="609599">
              <a:lnSpc>
                <a:spcPts val="2800"/>
              </a:lnSpc>
              <a:defRPr/>
            </a:pPr>
            <a:r>
              <a:rPr lang="en-US" sz="1867" spc="93">
                <a:solidFill>
                  <a:srgbClr val="000000"/>
                </a:solidFill>
                <a:latin typeface="Exo"/>
                <a:cs typeface="Arial"/>
                <a:sym typeface="Arial"/>
              </a:rPr>
              <a:t>Visit us at</a:t>
            </a:r>
            <a:r>
              <a:rPr lang="en-US" sz="1867" spc="93">
                <a:solidFill>
                  <a:srgbClr val="000000"/>
                </a:solidFill>
                <a:latin typeface="Exo Bold"/>
                <a:cs typeface="Arial"/>
                <a:sym typeface="Arial"/>
              </a:rPr>
              <a:t> </a:t>
            </a:r>
            <a:r>
              <a:rPr lang="en-US" sz="1867" spc="93">
                <a:solidFill>
                  <a:srgbClr val="333336"/>
                </a:solidFill>
                <a:latin typeface="Exo Bold"/>
                <a:cs typeface="Arial"/>
                <a:sym typeface="Arial"/>
                <a:hlinkClick r:id="rId7"/>
              </a:rPr>
              <a:t>www.promotingPROGRESS.org</a:t>
            </a:r>
            <a:r>
              <a:rPr lang="en-US" sz="1867" spc="93">
                <a:solidFill>
                  <a:srgbClr val="333336"/>
                </a:solidFill>
                <a:latin typeface="Exo Bold"/>
                <a:cs typeface="Arial"/>
                <a:sym typeface="Arial"/>
              </a:rPr>
              <a:t> </a:t>
            </a:r>
            <a:r>
              <a:rPr lang="en-US" sz="1867" spc="93">
                <a:solidFill>
                  <a:srgbClr val="000000"/>
                </a:solidFill>
                <a:latin typeface="Exo"/>
                <a:cs typeface="Arial"/>
                <a:sym typeface="Arial"/>
              </a:rPr>
              <a:t>to learn more! </a:t>
            </a:r>
          </a:p>
          <a:p>
            <a:pPr algn="ctr" defTabSz="609599">
              <a:lnSpc>
                <a:spcPts val="2800"/>
              </a:lnSpc>
              <a:defRPr/>
            </a:pPr>
            <a:r>
              <a:rPr lang="en-US" sz="1867" spc="93">
                <a:solidFill>
                  <a:srgbClr val="333336"/>
                </a:solidFill>
                <a:latin typeface="Exo"/>
                <a:cs typeface="Arial"/>
                <a:sym typeface="Arial"/>
              </a:rPr>
              <a:t>≈</a:t>
            </a:r>
          </a:p>
        </p:txBody>
      </p:sp>
      <p:grpSp>
        <p:nvGrpSpPr>
          <p:cNvPr id="18" name="Group 18">
            <a:extLst>
              <a:ext uri="{C183D7F6-B498-43B3-948B-1728B52AA6E4}">
                <adec:decorative xmlns:adec="http://schemas.microsoft.com/office/drawing/2017/decorative" val="1"/>
              </a:ext>
            </a:extLst>
          </p:cNvPr>
          <p:cNvGrpSpPr/>
          <p:nvPr/>
        </p:nvGrpSpPr>
        <p:grpSpPr>
          <a:xfrm>
            <a:off x="3515852" y="5982627"/>
            <a:ext cx="5225032" cy="356031"/>
            <a:chOff x="92710" y="21590"/>
            <a:chExt cx="4305426" cy="293370"/>
          </a:xfrm>
          <a:solidFill>
            <a:srgbClr val="2676BA"/>
          </a:solidFill>
        </p:grpSpPr>
        <p:sp>
          <p:nvSpPr>
            <p:cNvPr id="19" name="Freeform 19"/>
            <p:cNvSpPr/>
            <p:nvPr/>
          </p:nvSpPr>
          <p:spPr>
            <a:xfrm>
              <a:off x="92710" y="21590"/>
              <a:ext cx="4305426" cy="293370"/>
            </a:xfrm>
            <a:custGeom>
              <a:avLst/>
              <a:gdLst/>
              <a:ahLst/>
              <a:cxnLst/>
              <a:rect l="l" t="t" r="r" b="b"/>
              <a:pathLst>
                <a:path w="4305426" h="293370">
                  <a:moveTo>
                    <a:pt x="3902836" y="33020"/>
                  </a:moveTo>
                  <a:cubicBezTo>
                    <a:pt x="3855847" y="36830"/>
                    <a:pt x="3794886" y="45720"/>
                    <a:pt x="3751707" y="36830"/>
                  </a:cubicBezTo>
                  <a:cubicBezTo>
                    <a:pt x="3570097" y="41910"/>
                    <a:pt x="3388486" y="0"/>
                    <a:pt x="3203066" y="17780"/>
                  </a:cubicBezTo>
                  <a:cubicBezTo>
                    <a:pt x="3213227" y="24130"/>
                    <a:pt x="3203066" y="34290"/>
                    <a:pt x="3192907" y="38100"/>
                  </a:cubicBezTo>
                  <a:lnTo>
                    <a:pt x="3190366" y="31750"/>
                  </a:lnTo>
                  <a:lnTo>
                    <a:pt x="3176397" y="44450"/>
                  </a:lnTo>
                  <a:cubicBezTo>
                    <a:pt x="3162427" y="45720"/>
                    <a:pt x="3168777" y="29210"/>
                    <a:pt x="3180207" y="26670"/>
                  </a:cubicBezTo>
                  <a:cubicBezTo>
                    <a:pt x="3106546" y="26670"/>
                    <a:pt x="3040507" y="33020"/>
                    <a:pt x="2968117" y="29210"/>
                  </a:cubicBezTo>
                  <a:cubicBezTo>
                    <a:pt x="2963036" y="49530"/>
                    <a:pt x="2931286" y="30480"/>
                    <a:pt x="2928746" y="50800"/>
                  </a:cubicBezTo>
                  <a:cubicBezTo>
                    <a:pt x="2924936" y="46990"/>
                    <a:pt x="2928746" y="45720"/>
                    <a:pt x="2930017" y="41910"/>
                  </a:cubicBezTo>
                  <a:cubicBezTo>
                    <a:pt x="2916046" y="44450"/>
                    <a:pt x="2905886" y="46990"/>
                    <a:pt x="2896996" y="48260"/>
                  </a:cubicBezTo>
                  <a:cubicBezTo>
                    <a:pt x="2888334" y="50800"/>
                    <a:pt x="2883748" y="45720"/>
                    <a:pt x="2870499" y="27940"/>
                  </a:cubicBezTo>
                  <a:cubicBezTo>
                    <a:pt x="2792536" y="11430"/>
                    <a:pt x="2717630" y="25400"/>
                    <a:pt x="2641195" y="19050"/>
                  </a:cubicBezTo>
                  <a:cubicBezTo>
                    <a:pt x="2563741" y="22860"/>
                    <a:pt x="2487306" y="40640"/>
                    <a:pt x="2407814" y="45720"/>
                  </a:cubicBezTo>
                  <a:cubicBezTo>
                    <a:pt x="2395584" y="77470"/>
                    <a:pt x="2378769" y="62230"/>
                    <a:pt x="2364501" y="90170"/>
                  </a:cubicBezTo>
                  <a:lnTo>
                    <a:pt x="2365520" y="80010"/>
                  </a:lnTo>
                  <a:cubicBezTo>
                    <a:pt x="2353291" y="93980"/>
                    <a:pt x="2350233" y="77470"/>
                    <a:pt x="2334436" y="66040"/>
                  </a:cubicBezTo>
                  <a:cubicBezTo>
                    <a:pt x="2334436" y="77470"/>
                    <a:pt x="2328322" y="68580"/>
                    <a:pt x="2330870" y="87630"/>
                  </a:cubicBezTo>
                  <a:cubicBezTo>
                    <a:pt x="2325264" y="102870"/>
                    <a:pt x="2321188" y="60960"/>
                    <a:pt x="2313544" y="69850"/>
                  </a:cubicBezTo>
                  <a:cubicBezTo>
                    <a:pt x="2313035" y="63500"/>
                    <a:pt x="2313544" y="81280"/>
                    <a:pt x="2312016" y="74930"/>
                  </a:cubicBezTo>
                  <a:cubicBezTo>
                    <a:pt x="2292143" y="97790"/>
                    <a:pt x="2316092" y="64770"/>
                    <a:pt x="2290104" y="46990"/>
                  </a:cubicBezTo>
                  <a:cubicBezTo>
                    <a:pt x="2254435" y="53340"/>
                    <a:pt x="2218256" y="72390"/>
                    <a:pt x="2184115" y="60960"/>
                  </a:cubicBezTo>
                  <a:cubicBezTo>
                    <a:pt x="2186153" y="59690"/>
                    <a:pt x="2187172" y="74930"/>
                    <a:pt x="2183605" y="74930"/>
                  </a:cubicBezTo>
                  <a:cubicBezTo>
                    <a:pt x="2180038" y="44450"/>
                    <a:pt x="2171885" y="82550"/>
                    <a:pt x="2165770" y="71120"/>
                  </a:cubicBezTo>
                  <a:cubicBezTo>
                    <a:pt x="2166280" y="64770"/>
                    <a:pt x="2169337" y="63500"/>
                    <a:pt x="2170866" y="59690"/>
                  </a:cubicBezTo>
                  <a:cubicBezTo>
                    <a:pt x="2155579" y="46990"/>
                    <a:pt x="2142331" y="66040"/>
                    <a:pt x="2128063" y="53340"/>
                  </a:cubicBezTo>
                  <a:cubicBezTo>
                    <a:pt x="2114304" y="66040"/>
                    <a:pt x="2097489" y="39370"/>
                    <a:pt x="2088317" y="54610"/>
                  </a:cubicBezTo>
                  <a:cubicBezTo>
                    <a:pt x="2090355" y="43180"/>
                    <a:pt x="2082202" y="45720"/>
                    <a:pt x="2079144" y="39370"/>
                  </a:cubicBezTo>
                  <a:cubicBezTo>
                    <a:pt x="2068953" y="74930"/>
                    <a:pt x="2051628" y="26670"/>
                    <a:pt x="2039398" y="50800"/>
                  </a:cubicBezTo>
                  <a:lnTo>
                    <a:pt x="2039908" y="44450"/>
                  </a:lnTo>
                  <a:cubicBezTo>
                    <a:pt x="2001690" y="46990"/>
                    <a:pt x="1960416" y="39370"/>
                    <a:pt x="1921179" y="55880"/>
                  </a:cubicBezTo>
                  <a:cubicBezTo>
                    <a:pt x="1898758" y="59690"/>
                    <a:pt x="1873790" y="27940"/>
                    <a:pt x="1849331" y="43180"/>
                  </a:cubicBezTo>
                  <a:cubicBezTo>
                    <a:pt x="1844744" y="48260"/>
                    <a:pt x="1848311" y="55880"/>
                    <a:pt x="1844744" y="58420"/>
                  </a:cubicBezTo>
                  <a:cubicBezTo>
                    <a:pt x="1838630" y="57150"/>
                    <a:pt x="1844744" y="46990"/>
                    <a:pt x="1842197" y="43180"/>
                  </a:cubicBezTo>
                  <a:cubicBezTo>
                    <a:pt x="1829967" y="57150"/>
                    <a:pt x="1814171" y="40640"/>
                    <a:pt x="1798883" y="40640"/>
                  </a:cubicBezTo>
                  <a:cubicBezTo>
                    <a:pt x="1796845" y="45720"/>
                    <a:pt x="1792769" y="48260"/>
                    <a:pt x="1794297" y="55880"/>
                  </a:cubicBezTo>
                  <a:cubicBezTo>
                    <a:pt x="1777482" y="31750"/>
                    <a:pt x="1754551" y="64770"/>
                    <a:pt x="1737226" y="45720"/>
                  </a:cubicBezTo>
                  <a:cubicBezTo>
                    <a:pt x="1743341" y="76200"/>
                    <a:pt x="1727035" y="62230"/>
                    <a:pt x="1720920" y="69850"/>
                  </a:cubicBezTo>
                  <a:cubicBezTo>
                    <a:pt x="1717353" y="68580"/>
                    <a:pt x="1717353" y="60960"/>
                    <a:pt x="1718372" y="54610"/>
                  </a:cubicBezTo>
                  <a:cubicBezTo>
                    <a:pt x="1705633" y="58420"/>
                    <a:pt x="1699009" y="59690"/>
                    <a:pt x="1683212" y="50800"/>
                  </a:cubicBezTo>
                  <a:cubicBezTo>
                    <a:pt x="1676078" y="54610"/>
                    <a:pt x="1674040" y="71120"/>
                    <a:pt x="1665377" y="66040"/>
                  </a:cubicBezTo>
                  <a:cubicBezTo>
                    <a:pt x="1660282" y="44450"/>
                    <a:pt x="1647543" y="64770"/>
                    <a:pt x="1639390" y="57150"/>
                  </a:cubicBezTo>
                  <a:cubicBezTo>
                    <a:pt x="1641428" y="74930"/>
                    <a:pt x="1630727" y="90170"/>
                    <a:pt x="1622574" y="82550"/>
                  </a:cubicBezTo>
                  <a:lnTo>
                    <a:pt x="1625122" y="57150"/>
                  </a:lnTo>
                  <a:cubicBezTo>
                    <a:pt x="1622064" y="58420"/>
                    <a:pt x="1619007" y="59690"/>
                    <a:pt x="1615440" y="60960"/>
                  </a:cubicBezTo>
                  <a:cubicBezTo>
                    <a:pt x="1550670" y="67310"/>
                    <a:pt x="1468120" y="48260"/>
                    <a:pt x="1399540" y="76200"/>
                  </a:cubicBezTo>
                  <a:lnTo>
                    <a:pt x="1393190" y="64770"/>
                  </a:lnTo>
                  <a:cubicBezTo>
                    <a:pt x="1313180" y="82550"/>
                    <a:pt x="1234440" y="63500"/>
                    <a:pt x="1156970" y="92710"/>
                  </a:cubicBezTo>
                  <a:cubicBezTo>
                    <a:pt x="1136650" y="85090"/>
                    <a:pt x="1102360" y="80010"/>
                    <a:pt x="1082040" y="80010"/>
                  </a:cubicBezTo>
                  <a:cubicBezTo>
                    <a:pt x="1054100" y="92710"/>
                    <a:pt x="1043940" y="91440"/>
                    <a:pt x="1024890" y="111760"/>
                  </a:cubicBezTo>
                  <a:cubicBezTo>
                    <a:pt x="1014730" y="113030"/>
                    <a:pt x="1008380" y="101600"/>
                    <a:pt x="1003300" y="95250"/>
                  </a:cubicBezTo>
                  <a:cubicBezTo>
                    <a:pt x="967740" y="91440"/>
                    <a:pt x="934720" y="69850"/>
                    <a:pt x="905510" y="93980"/>
                  </a:cubicBezTo>
                  <a:lnTo>
                    <a:pt x="904240" y="81280"/>
                  </a:lnTo>
                  <a:cubicBezTo>
                    <a:pt x="876300" y="93980"/>
                    <a:pt x="835660" y="110490"/>
                    <a:pt x="803910" y="95250"/>
                  </a:cubicBezTo>
                  <a:cubicBezTo>
                    <a:pt x="795020" y="106680"/>
                    <a:pt x="763270" y="111760"/>
                    <a:pt x="777240" y="125730"/>
                  </a:cubicBezTo>
                  <a:cubicBezTo>
                    <a:pt x="764540" y="128270"/>
                    <a:pt x="769620" y="104140"/>
                    <a:pt x="756920" y="118110"/>
                  </a:cubicBezTo>
                  <a:lnTo>
                    <a:pt x="768350" y="99060"/>
                  </a:lnTo>
                  <a:cubicBezTo>
                    <a:pt x="697230" y="93980"/>
                    <a:pt x="637540" y="104140"/>
                    <a:pt x="568960" y="114300"/>
                  </a:cubicBezTo>
                  <a:cubicBezTo>
                    <a:pt x="551180" y="92710"/>
                    <a:pt x="505460" y="118110"/>
                    <a:pt x="466090" y="105410"/>
                  </a:cubicBezTo>
                  <a:cubicBezTo>
                    <a:pt x="443230" y="118110"/>
                    <a:pt x="403860" y="100330"/>
                    <a:pt x="386080" y="128270"/>
                  </a:cubicBezTo>
                  <a:lnTo>
                    <a:pt x="384810" y="115570"/>
                  </a:lnTo>
                  <a:cubicBezTo>
                    <a:pt x="354330" y="114300"/>
                    <a:pt x="313690" y="114300"/>
                    <a:pt x="273050" y="107950"/>
                  </a:cubicBezTo>
                  <a:cubicBezTo>
                    <a:pt x="250190" y="104140"/>
                    <a:pt x="250190" y="123190"/>
                    <a:pt x="231140" y="129540"/>
                  </a:cubicBezTo>
                  <a:lnTo>
                    <a:pt x="229870" y="116840"/>
                  </a:lnTo>
                  <a:cubicBezTo>
                    <a:pt x="209550" y="124460"/>
                    <a:pt x="204470" y="144780"/>
                    <a:pt x="196850" y="157480"/>
                  </a:cubicBezTo>
                  <a:cubicBezTo>
                    <a:pt x="181610" y="148590"/>
                    <a:pt x="179070" y="157480"/>
                    <a:pt x="163830" y="148590"/>
                  </a:cubicBezTo>
                  <a:cubicBezTo>
                    <a:pt x="179070" y="140970"/>
                    <a:pt x="191770" y="127000"/>
                    <a:pt x="201930" y="110490"/>
                  </a:cubicBezTo>
                  <a:cubicBezTo>
                    <a:pt x="177800" y="105410"/>
                    <a:pt x="152400" y="137160"/>
                    <a:pt x="137160" y="118110"/>
                  </a:cubicBezTo>
                  <a:cubicBezTo>
                    <a:pt x="116840" y="113030"/>
                    <a:pt x="101600" y="118110"/>
                    <a:pt x="99060" y="133350"/>
                  </a:cubicBezTo>
                  <a:lnTo>
                    <a:pt x="99060" y="135890"/>
                  </a:lnTo>
                  <a:lnTo>
                    <a:pt x="99060" y="133350"/>
                  </a:lnTo>
                  <a:cubicBezTo>
                    <a:pt x="97790" y="128270"/>
                    <a:pt x="86360" y="124460"/>
                    <a:pt x="96520" y="118110"/>
                  </a:cubicBezTo>
                  <a:cubicBezTo>
                    <a:pt x="81280" y="118110"/>
                    <a:pt x="71120" y="119380"/>
                    <a:pt x="62230" y="127000"/>
                  </a:cubicBezTo>
                  <a:cubicBezTo>
                    <a:pt x="64770" y="127000"/>
                    <a:pt x="69850" y="129540"/>
                    <a:pt x="72390" y="128270"/>
                  </a:cubicBezTo>
                  <a:cubicBezTo>
                    <a:pt x="64770" y="140970"/>
                    <a:pt x="49530" y="140970"/>
                    <a:pt x="53340" y="160020"/>
                  </a:cubicBezTo>
                  <a:cubicBezTo>
                    <a:pt x="60960" y="154940"/>
                    <a:pt x="62230" y="152400"/>
                    <a:pt x="71120" y="153670"/>
                  </a:cubicBezTo>
                  <a:cubicBezTo>
                    <a:pt x="67310" y="167640"/>
                    <a:pt x="40640" y="171450"/>
                    <a:pt x="34290" y="158750"/>
                  </a:cubicBezTo>
                  <a:cubicBezTo>
                    <a:pt x="26670" y="144780"/>
                    <a:pt x="52070" y="135890"/>
                    <a:pt x="39370" y="128270"/>
                  </a:cubicBezTo>
                  <a:lnTo>
                    <a:pt x="0" y="158750"/>
                  </a:lnTo>
                  <a:cubicBezTo>
                    <a:pt x="8890" y="154940"/>
                    <a:pt x="19050" y="162560"/>
                    <a:pt x="15240" y="173990"/>
                  </a:cubicBezTo>
                  <a:lnTo>
                    <a:pt x="31750" y="165100"/>
                  </a:lnTo>
                  <a:lnTo>
                    <a:pt x="30480" y="179070"/>
                  </a:lnTo>
                  <a:cubicBezTo>
                    <a:pt x="58420" y="173990"/>
                    <a:pt x="78740" y="187960"/>
                    <a:pt x="107950" y="176530"/>
                  </a:cubicBezTo>
                  <a:lnTo>
                    <a:pt x="96520" y="162560"/>
                  </a:lnTo>
                  <a:cubicBezTo>
                    <a:pt x="113030" y="161290"/>
                    <a:pt x="130810" y="142240"/>
                    <a:pt x="147320" y="158750"/>
                  </a:cubicBezTo>
                  <a:cubicBezTo>
                    <a:pt x="139700" y="163830"/>
                    <a:pt x="144780" y="171450"/>
                    <a:pt x="144780" y="179070"/>
                  </a:cubicBezTo>
                  <a:cubicBezTo>
                    <a:pt x="148590" y="176530"/>
                    <a:pt x="153670" y="171450"/>
                    <a:pt x="157480" y="172720"/>
                  </a:cubicBezTo>
                  <a:lnTo>
                    <a:pt x="149860" y="196850"/>
                  </a:lnTo>
                  <a:cubicBezTo>
                    <a:pt x="157480" y="165100"/>
                    <a:pt x="196850" y="185420"/>
                    <a:pt x="204470" y="180340"/>
                  </a:cubicBezTo>
                  <a:lnTo>
                    <a:pt x="201930" y="185420"/>
                  </a:lnTo>
                  <a:cubicBezTo>
                    <a:pt x="227330" y="195580"/>
                    <a:pt x="196850" y="171450"/>
                    <a:pt x="214630" y="171450"/>
                  </a:cubicBezTo>
                  <a:cubicBezTo>
                    <a:pt x="229870" y="175260"/>
                    <a:pt x="219710" y="198120"/>
                    <a:pt x="233680" y="208280"/>
                  </a:cubicBezTo>
                  <a:cubicBezTo>
                    <a:pt x="259080" y="207010"/>
                    <a:pt x="303530" y="189230"/>
                    <a:pt x="332740" y="208280"/>
                  </a:cubicBezTo>
                  <a:cubicBezTo>
                    <a:pt x="355600" y="204470"/>
                    <a:pt x="381000" y="195580"/>
                    <a:pt x="402590" y="184150"/>
                  </a:cubicBezTo>
                  <a:cubicBezTo>
                    <a:pt x="422910" y="184150"/>
                    <a:pt x="401320" y="209550"/>
                    <a:pt x="422910" y="198120"/>
                  </a:cubicBezTo>
                  <a:cubicBezTo>
                    <a:pt x="420370" y="207010"/>
                    <a:pt x="424180" y="215900"/>
                    <a:pt x="425450" y="223520"/>
                  </a:cubicBezTo>
                  <a:cubicBezTo>
                    <a:pt x="427990" y="214630"/>
                    <a:pt x="463550" y="224790"/>
                    <a:pt x="447040" y="203200"/>
                  </a:cubicBezTo>
                  <a:cubicBezTo>
                    <a:pt x="477520" y="208280"/>
                    <a:pt x="510540" y="209550"/>
                    <a:pt x="542290" y="205740"/>
                  </a:cubicBezTo>
                  <a:cubicBezTo>
                    <a:pt x="532130" y="207010"/>
                    <a:pt x="529590" y="222250"/>
                    <a:pt x="538480" y="229870"/>
                  </a:cubicBezTo>
                  <a:cubicBezTo>
                    <a:pt x="553720" y="214630"/>
                    <a:pt x="579120" y="205740"/>
                    <a:pt x="605790" y="210820"/>
                  </a:cubicBezTo>
                  <a:cubicBezTo>
                    <a:pt x="605790" y="194310"/>
                    <a:pt x="596900" y="195580"/>
                    <a:pt x="599440" y="179070"/>
                  </a:cubicBezTo>
                  <a:cubicBezTo>
                    <a:pt x="603250" y="176530"/>
                    <a:pt x="609600" y="168910"/>
                    <a:pt x="615950" y="170180"/>
                  </a:cubicBezTo>
                  <a:cubicBezTo>
                    <a:pt x="619760" y="186690"/>
                    <a:pt x="618490" y="212090"/>
                    <a:pt x="642620" y="212090"/>
                  </a:cubicBezTo>
                  <a:cubicBezTo>
                    <a:pt x="636270" y="237490"/>
                    <a:pt x="601980" y="208280"/>
                    <a:pt x="613410" y="234950"/>
                  </a:cubicBezTo>
                  <a:cubicBezTo>
                    <a:pt x="603250" y="255270"/>
                    <a:pt x="560070" y="256540"/>
                    <a:pt x="549910" y="243840"/>
                  </a:cubicBezTo>
                  <a:cubicBezTo>
                    <a:pt x="528320" y="265430"/>
                    <a:pt x="566420" y="246380"/>
                    <a:pt x="562610" y="267970"/>
                  </a:cubicBezTo>
                  <a:cubicBezTo>
                    <a:pt x="581660" y="266700"/>
                    <a:pt x="590550" y="255270"/>
                    <a:pt x="619760" y="251460"/>
                  </a:cubicBezTo>
                  <a:cubicBezTo>
                    <a:pt x="619760" y="240030"/>
                    <a:pt x="609600" y="238760"/>
                    <a:pt x="623570" y="229870"/>
                  </a:cubicBezTo>
                  <a:cubicBezTo>
                    <a:pt x="650240" y="207010"/>
                    <a:pt x="656590" y="246380"/>
                    <a:pt x="662940" y="247650"/>
                  </a:cubicBezTo>
                  <a:cubicBezTo>
                    <a:pt x="659130" y="250190"/>
                    <a:pt x="654050" y="251460"/>
                    <a:pt x="650240" y="254000"/>
                  </a:cubicBezTo>
                  <a:cubicBezTo>
                    <a:pt x="668020" y="261620"/>
                    <a:pt x="674370" y="246380"/>
                    <a:pt x="692150" y="247650"/>
                  </a:cubicBezTo>
                  <a:cubicBezTo>
                    <a:pt x="697230" y="276860"/>
                    <a:pt x="662940" y="251460"/>
                    <a:pt x="655320" y="269240"/>
                  </a:cubicBezTo>
                  <a:lnTo>
                    <a:pt x="669290" y="290830"/>
                  </a:lnTo>
                  <a:cubicBezTo>
                    <a:pt x="697230" y="293370"/>
                    <a:pt x="676910" y="266700"/>
                    <a:pt x="706120" y="274320"/>
                  </a:cubicBezTo>
                  <a:lnTo>
                    <a:pt x="702310" y="284480"/>
                  </a:lnTo>
                  <a:lnTo>
                    <a:pt x="720090" y="278130"/>
                  </a:lnTo>
                  <a:cubicBezTo>
                    <a:pt x="720090" y="266700"/>
                    <a:pt x="716280" y="250190"/>
                    <a:pt x="701040" y="252730"/>
                  </a:cubicBezTo>
                  <a:cubicBezTo>
                    <a:pt x="711200" y="224790"/>
                    <a:pt x="715010" y="248920"/>
                    <a:pt x="740410" y="242570"/>
                  </a:cubicBezTo>
                  <a:cubicBezTo>
                    <a:pt x="748030" y="226060"/>
                    <a:pt x="730250" y="243840"/>
                    <a:pt x="728980" y="228600"/>
                  </a:cubicBezTo>
                  <a:cubicBezTo>
                    <a:pt x="726440" y="213360"/>
                    <a:pt x="744220" y="213360"/>
                    <a:pt x="755650" y="210820"/>
                  </a:cubicBezTo>
                  <a:cubicBezTo>
                    <a:pt x="775970" y="210820"/>
                    <a:pt x="765810" y="228600"/>
                    <a:pt x="774700" y="238760"/>
                  </a:cubicBezTo>
                  <a:cubicBezTo>
                    <a:pt x="770890" y="241300"/>
                    <a:pt x="754380" y="243840"/>
                    <a:pt x="756920" y="234950"/>
                  </a:cubicBezTo>
                  <a:cubicBezTo>
                    <a:pt x="731520" y="251460"/>
                    <a:pt x="768350" y="267970"/>
                    <a:pt x="750570" y="280670"/>
                  </a:cubicBezTo>
                  <a:cubicBezTo>
                    <a:pt x="769620" y="289560"/>
                    <a:pt x="769620" y="271780"/>
                    <a:pt x="778510" y="265430"/>
                  </a:cubicBezTo>
                  <a:cubicBezTo>
                    <a:pt x="773430" y="262890"/>
                    <a:pt x="782320" y="248920"/>
                    <a:pt x="777240" y="243840"/>
                  </a:cubicBezTo>
                  <a:cubicBezTo>
                    <a:pt x="810260" y="199390"/>
                    <a:pt x="798830" y="275590"/>
                    <a:pt x="830580" y="267970"/>
                  </a:cubicBezTo>
                  <a:cubicBezTo>
                    <a:pt x="824230" y="240030"/>
                    <a:pt x="873760" y="228600"/>
                    <a:pt x="849630" y="198120"/>
                  </a:cubicBezTo>
                  <a:cubicBezTo>
                    <a:pt x="857250" y="193040"/>
                    <a:pt x="867410" y="186690"/>
                    <a:pt x="875030" y="189230"/>
                  </a:cubicBezTo>
                  <a:cubicBezTo>
                    <a:pt x="866140" y="208280"/>
                    <a:pt x="889000" y="204470"/>
                    <a:pt x="873760" y="222250"/>
                  </a:cubicBezTo>
                  <a:lnTo>
                    <a:pt x="885190" y="222250"/>
                  </a:lnTo>
                  <a:lnTo>
                    <a:pt x="867410" y="245110"/>
                  </a:lnTo>
                  <a:cubicBezTo>
                    <a:pt x="880110" y="257810"/>
                    <a:pt x="901700" y="271780"/>
                    <a:pt x="909320" y="280670"/>
                  </a:cubicBezTo>
                  <a:cubicBezTo>
                    <a:pt x="925830" y="271780"/>
                    <a:pt x="904240" y="262890"/>
                    <a:pt x="923290" y="257810"/>
                  </a:cubicBezTo>
                  <a:cubicBezTo>
                    <a:pt x="916940" y="267970"/>
                    <a:pt x="928370" y="275590"/>
                    <a:pt x="937260" y="275590"/>
                  </a:cubicBezTo>
                  <a:cubicBezTo>
                    <a:pt x="919480" y="267970"/>
                    <a:pt x="937260" y="248920"/>
                    <a:pt x="947420" y="243840"/>
                  </a:cubicBezTo>
                  <a:cubicBezTo>
                    <a:pt x="965200" y="243840"/>
                    <a:pt x="979170" y="261620"/>
                    <a:pt x="976630" y="265430"/>
                  </a:cubicBezTo>
                  <a:lnTo>
                    <a:pt x="962660" y="279400"/>
                  </a:lnTo>
                  <a:cubicBezTo>
                    <a:pt x="971550" y="271780"/>
                    <a:pt x="966470" y="289560"/>
                    <a:pt x="977900" y="283210"/>
                  </a:cubicBezTo>
                  <a:cubicBezTo>
                    <a:pt x="981710" y="273050"/>
                    <a:pt x="989330" y="256540"/>
                    <a:pt x="994410" y="242570"/>
                  </a:cubicBezTo>
                  <a:cubicBezTo>
                    <a:pt x="1005840" y="237490"/>
                    <a:pt x="1013460" y="251460"/>
                    <a:pt x="1017270" y="248920"/>
                  </a:cubicBezTo>
                  <a:lnTo>
                    <a:pt x="999490" y="260350"/>
                  </a:lnTo>
                  <a:cubicBezTo>
                    <a:pt x="1022350" y="256540"/>
                    <a:pt x="1004570" y="289560"/>
                    <a:pt x="1027430" y="281940"/>
                  </a:cubicBezTo>
                  <a:lnTo>
                    <a:pt x="1033780" y="266700"/>
                  </a:lnTo>
                  <a:cubicBezTo>
                    <a:pt x="1038860" y="269240"/>
                    <a:pt x="1040130" y="275590"/>
                    <a:pt x="1036320" y="281940"/>
                  </a:cubicBezTo>
                  <a:cubicBezTo>
                    <a:pt x="1040130" y="271780"/>
                    <a:pt x="1052830" y="273050"/>
                    <a:pt x="1059180" y="269240"/>
                  </a:cubicBezTo>
                  <a:lnTo>
                    <a:pt x="1060450" y="279400"/>
                  </a:lnTo>
                  <a:cubicBezTo>
                    <a:pt x="1070610" y="273050"/>
                    <a:pt x="1083310" y="251460"/>
                    <a:pt x="1094740" y="270510"/>
                  </a:cubicBezTo>
                  <a:cubicBezTo>
                    <a:pt x="1085850" y="246380"/>
                    <a:pt x="1083310" y="270510"/>
                    <a:pt x="1065530" y="259080"/>
                  </a:cubicBezTo>
                  <a:cubicBezTo>
                    <a:pt x="1055370" y="241300"/>
                    <a:pt x="1082040" y="242570"/>
                    <a:pt x="1085850" y="240030"/>
                  </a:cubicBezTo>
                  <a:cubicBezTo>
                    <a:pt x="1084580" y="265430"/>
                    <a:pt x="1111250" y="242570"/>
                    <a:pt x="1122680" y="242570"/>
                  </a:cubicBezTo>
                  <a:cubicBezTo>
                    <a:pt x="1129030" y="251460"/>
                    <a:pt x="1135380" y="255270"/>
                    <a:pt x="1140460" y="261620"/>
                  </a:cubicBezTo>
                  <a:lnTo>
                    <a:pt x="1145540" y="245110"/>
                  </a:lnTo>
                  <a:cubicBezTo>
                    <a:pt x="1150620" y="278130"/>
                    <a:pt x="1169670" y="237490"/>
                    <a:pt x="1182370" y="247650"/>
                  </a:cubicBezTo>
                  <a:cubicBezTo>
                    <a:pt x="1176020" y="257810"/>
                    <a:pt x="1176020" y="270510"/>
                    <a:pt x="1186180" y="275590"/>
                  </a:cubicBezTo>
                  <a:cubicBezTo>
                    <a:pt x="1173480" y="251460"/>
                    <a:pt x="1206500" y="245110"/>
                    <a:pt x="1202690" y="228600"/>
                  </a:cubicBezTo>
                  <a:cubicBezTo>
                    <a:pt x="1226820" y="237490"/>
                    <a:pt x="1197610" y="259080"/>
                    <a:pt x="1203960" y="276860"/>
                  </a:cubicBezTo>
                  <a:cubicBezTo>
                    <a:pt x="1215390" y="257810"/>
                    <a:pt x="1230630" y="289560"/>
                    <a:pt x="1238250" y="265430"/>
                  </a:cubicBezTo>
                  <a:cubicBezTo>
                    <a:pt x="1220470" y="257810"/>
                    <a:pt x="1240790" y="250190"/>
                    <a:pt x="1244600" y="238760"/>
                  </a:cubicBezTo>
                  <a:cubicBezTo>
                    <a:pt x="1266190" y="240030"/>
                    <a:pt x="1240790" y="248920"/>
                    <a:pt x="1256030" y="257810"/>
                  </a:cubicBezTo>
                  <a:cubicBezTo>
                    <a:pt x="1264920" y="254000"/>
                    <a:pt x="1277620" y="236220"/>
                    <a:pt x="1262380" y="228600"/>
                  </a:cubicBezTo>
                  <a:cubicBezTo>
                    <a:pt x="1275080" y="233680"/>
                    <a:pt x="1289050" y="210820"/>
                    <a:pt x="1304290" y="226060"/>
                  </a:cubicBezTo>
                  <a:cubicBezTo>
                    <a:pt x="1310640" y="241300"/>
                    <a:pt x="1277620" y="232410"/>
                    <a:pt x="1285240" y="243840"/>
                  </a:cubicBezTo>
                  <a:cubicBezTo>
                    <a:pt x="1315720" y="245110"/>
                    <a:pt x="1300480" y="207010"/>
                    <a:pt x="1328420" y="201930"/>
                  </a:cubicBezTo>
                  <a:cubicBezTo>
                    <a:pt x="1315720" y="194310"/>
                    <a:pt x="1328420" y="166370"/>
                    <a:pt x="1341120" y="157480"/>
                  </a:cubicBezTo>
                  <a:cubicBezTo>
                    <a:pt x="1372870" y="163830"/>
                    <a:pt x="1327150" y="166370"/>
                    <a:pt x="1339850" y="185420"/>
                  </a:cubicBezTo>
                  <a:lnTo>
                    <a:pt x="1352550" y="182880"/>
                  </a:lnTo>
                  <a:cubicBezTo>
                    <a:pt x="1370330" y="209550"/>
                    <a:pt x="1315720" y="226060"/>
                    <a:pt x="1332230" y="247650"/>
                  </a:cubicBezTo>
                  <a:lnTo>
                    <a:pt x="1346200" y="238760"/>
                  </a:lnTo>
                  <a:cubicBezTo>
                    <a:pt x="1343660" y="246380"/>
                    <a:pt x="1338580" y="260350"/>
                    <a:pt x="1344930" y="266700"/>
                  </a:cubicBezTo>
                  <a:cubicBezTo>
                    <a:pt x="1348740" y="247650"/>
                    <a:pt x="1376680" y="261620"/>
                    <a:pt x="1379220" y="257810"/>
                  </a:cubicBezTo>
                  <a:cubicBezTo>
                    <a:pt x="1381760" y="242570"/>
                    <a:pt x="1367790" y="262890"/>
                    <a:pt x="1370330" y="250190"/>
                  </a:cubicBezTo>
                  <a:cubicBezTo>
                    <a:pt x="1384300" y="246380"/>
                    <a:pt x="1390650" y="219710"/>
                    <a:pt x="1413510" y="229870"/>
                  </a:cubicBezTo>
                  <a:cubicBezTo>
                    <a:pt x="1400810" y="241300"/>
                    <a:pt x="1418590" y="251460"/>
                    <a:pt x="1413510" y="260350"/>
                  </a:cubicBezTo>
                  <a:cubicBezTo>
                    <a:pt x="1424940" y="266700"/>
                    <a:pt x="1417320" y="241300"/>
                    <a:pt x="1432560" y="250190"/>
                  </a:cubicBezTo>
                  <a:lnTo>
                    <a:pt x="1431290" y="259080"/>
                  </a:lnTo>
                  <a:cubicBezTo>
                    <a:pt x="1487170" y="261620"/>
                    <a:pt x="1557020" y="260350"/>
                    <a:pt x="1606550" y="224790"/>
                  </a:cubicBezTo>
                  <a:cubicBezTo>
                    <a:pt x="1607820" y="223520"/>
                    <a:pt x="1609090" y="222250"/>
                    <a:pt x="1610360" y="222250"/>
                  </a:cubicBezTo>
                  <a:cubicBezTo>
                    <a:pt x="1616969" y="237490"/>
                    <a:pt x="1624612" y="238760"/>
                    <a:pt x="1636332" y="250190"/>
                  </a:cubicBezTo>
                  <a:cubicBezTo>
                    <a:pt x="1631237" y="245110"/>
                    <a:pt x="1636332" y="233680"/>
                    <a:pt x="1638880" y="232410"/>
                  </a:cubicBezTo>
                  <a:lnTo>
                    <a:pt x="1644485" y="250190"/>
                  </a:lnTo>
                  <a:cubicBezTo>
                    <a:pt x="1651110" y="260350"/>
                    <a:pt x="1660282" y="243840"/>
                    <a:pt x="1666397" y="233680"/>
                  </a:cubicBezTo>
                  <a:cubicBezTo>
                    <a:pt x="1667416" y="237490"/>
                    <a:pt x="1667925" y="242570"/>
                    <a:pt x="1667925" y="246380"/>
                  </a:cubicBezTo>
                  <a:cubicBezTo>
                    <a:pt x="1674040" y="257810"/>
                    <a:pt x="1674040" y="236220"/>
                    <a:pt x="1676588" y="232410"/>
                  </a:cubicBezTo>
                  <a:lnTo>
                    <a:pt x="1680664" y="245110"/>
                  </a:lnTo>
                  <a:lnTo>
                    <a:pt x="1681683" y="232410"/>
                  </a:lnTo>
                  <a:cubicBezTo>
                    <a:pt x="1687798" y="224790"/>
                    <a:pt x="1695951" y="228600"/>
                    <a:pt x="1694932" y="248920"/>
                  </a:cubicBezTo>
                  <a:cubicBezTo>
                    <a:pt x="1697480" y="245110"/>
                    <a:pt x="1699518" y="241300"/>
                    <a:pt x="1696461" y="234950"/>
                  </a:cubicBezTo>
                  <a:cubicBezTo>
                    <a:pt x="1702576" y="246380"/>
                    <a:pt x="1718882" y="246380"/>
                    <a:pt x="1729583" y="240030"/>
                  </a:cubicBezTo>
                  <a:cubicBezTo>
                    <a:pt x="1724487" y="234950"/>
                    <a:pt x="1724996" y="228600"/>
                    <a:pt x="1724487" y="215900"/>
                  </a:cubicBezTo>
                  <a:cubicBezTo>
                    <a:pt x="1730092" y="194310"/>
                    <a:pt x="1730602" y="219710"/>
                    <a:pt x="1735188" y="207010"/>
                  </a:cubicBezTo>
                  <a:cubicBezTo>
                    <a:pt x="1735188" y="214630"/>
                    <a:pt x="1740284" y="223520"/>
                    <a:pt x="1735188" y="228600"/>
                  </a:cubicBezTo>
                  <a:cubicBezTo>
                    <a:pt x="1749456" y="256540"/>
                    <a:pt x="1769838" y="233680"/>
                    <a:pt x="1788183" y="240030"/>
                  </a:cubicBezTo>
                  <a:cubicBezTo>
                    <a:pt x="1791750" y="236220"/>
                    <a:pt x="1790730" y="233680"/>
                    <a:pt x="1792259" y="227330"/>
                  </a:cubicBezTo>
                  <a:cubicBezTo>
                    <a:pt x="1803979" y="248920"/>
                    <a:pt x="1817737" y="226060"/>
                    <a:pt x="1829967" y="236220"/>
                  </a:cubicBezTo>
                  <a:cubicBezTo>
                    <a:pt x="1827419" y="227330"/>
                    <a:pt x="1830986" y="201930"/>
                    <a:pt x="1838120" y="200660"/>
                  </a:cubicBezTo>
                  <a:cubicBezTo>
                    <a:pt x="1845764" y="182880"/>
                    <a:pt x="1841177" y="226060"/>
                    <a:pt x="1847802" y="236220"/>
                  </a:cubicBezTo>
                  <a:cubicBezTo>
                    <a:pt x="1851369" y="227330"/>
                    <a:pt x="1857483" y="226060"/>
                    <a:pt x="1860031" y="227330"/>
                  </a:cubicBezTo>
                  <a:lnTo>
                    <a:pt x="1860031" y="229870"/>
                  </a:lnTo>
                  <a:cubicBezTo>
                    <a:pt x="1864108" y="219710"/>
                    <a:pt x="1870732" y="214630"/>
                    <a:pt x="1875828" y="223520"/>
                  </a:cubicBezTo>
                  <a:lnTo>
                    <a:pt x="1874809" y="224790"/>
                  </a:lnTo>
                  <a:cubicBezTo>
                    <a:pt x="1878885" y="226060"/>
                    <a:pt x="1883471" y="237490"/>
                    <a:pt x="1887548" y="236220"/>
                  </a:cubicBezTo>
                  <a:cubicBezTo>
                    <a:pt x="1889586" y="219710"/>
                    <a:pt x="1899777" y="229870"/>
                    <a:pt x="1902325" y="214630"/>
                  </a:cubicBezTo>
                  <a:cubicBezTo>
                    <a:pt x="1902835" y="215900"/>
                    <a:pt x="1902325" y="217170"/>
                    <a:pt x="1903344" y="220980"/>
                  </a:cubicBezTo>
                  <a:lnTo>
                    <a:pt x="1903854" y="207010"/>
                  </a:lnTo>
                  <a:lnTo>
                    <a:pt x="1912007" y="214630"/>
                  </a:lnTo>
                  <a:cubicBezTo>
                    <a:pt x="1909969" y="219710"/>
                    <a:pt x="1909969" y="226060"/>
                    <a:pt x="1907421" y="229870"/>
                  </a:cubicBezTo>
                  <a:cubicBezTo>
                    <a:pt x="1916593" y="240030"/>
                    <a:pt x="1910478" y="217170"/>
                    <a:pt x="1915064" y="209550"/>
                  </a:cubicBezTo>
                  <a:cubicBezTo>
                    <a:pt x="1921179" y="199390"/>
                    <a:pt x="1921179" y="213360"/>
                    <a:pt x="1923727" y="219710"/>
                  </a:cubicBezTo>
                  <a:cubicBezTo>
                    <a:pt x="1921179" y="227330"/>
                    <a:pt x="1919141" y="215900"/>
                    <a:pt x="1917612" y="218440"/>
                  </a:cubicBezTo>
                  <a:cubicBezTo>
                    <a:pt x="1914045" y="229870"/>
                    <a:pt x="1921179" y="223520"/>
                    <a:pt x="1921689" y="231140"/>
                  </a:cubicBezTo>
                  <a:cubicBezTo>
                    <a:pt x="1923217" y="231140"/>
                    <a:pt x="1923727" y="214630"/>
                    <a:pt x="1928313" y="217170"/>
                  </a:cubicBezTo>
                  <a:cubicBezTo>
                    <a:pt x="1932389" y="218440"/>
                    <a:pt x="1941562" y="214630"/>
                    <a:pt x="1940543" y="229870"/>
                  </a:cubicBezTo>
                  <a:cubicBezTo>
                    <a:pt x="1944109" y="222250"/>
                    <a:pt x="1947677" y="223520"/>
                    <a:pt x="1950224" y="215900"/>
                  </a:cubicBezTo>
                  <a:cubicBezTo>
                    <a:pt x="1947167" y="213360"/>
                    <a:pt x="1941052" y="209550"/>
                    <a:pt x="1940543" y="199390"/>
                  </a:cubicBezTo>
                  <a:cubicBezTo>
                    <a:pt x="1943600" y="196850"/>
                    <a:pt x="1949205" y="193040"/>
                    <a:pt x="1950224" y="199390"/>
                  </a:cubicBezTo>
                  <a:lnTo>
                    <a:pt x="1947677" y="203200"/>
                  </a:lnTo>
                  <a:cubicBezTo>
                    <a:pt x="1950224" y="199390"/>
                    <a:pt x="1958377" y="204470"/>
                    <a:pt x="1954301" y="189230"/>
                  </a:cubicBezTo>
                  <a:lnTo>
                    <a:pt x="1960416" y="209550"/>
                  </a:lnTo>
                  <a:cubicBezTo>
                    <a:pt x="1962454" y="198120"/>
                    <a:pt x="1968569" y="198120"/>
                    <a:pt x="1973664" y="195580"/>
                  </a:cubicBezTo>
                  <a:cubicBezTo>
                    <a:pt x="1973664" y="210820"/>
                    <a:pt x="1970097" y="228600"/>
                    <a:pt x="1979270" y="232410"/>
                  </a:cubicBezTo>
                  <a:lnTo>
                    <a:pt x="1987423" y="215900"/>
                  </a:lnTo>
                  <a:cubicBezTo>
                    <a:pt x="1991499" y="214630"/>
                    <a:pt x="1992518" y="218440"/>
                    <a:pt x="1992009" y="227330"/>
                  </a:cubicBezTo>
                  <a:cubicBezTo>
                    <a:pt x="2006276" y="236220"/>
                    <a:pt x="2006786" y="184150"/>
                    <a:pt x="2017996" y="198120"/>
                  </a:cubicBezTo>
                  <a:cubicBezTo>
                    <a:pt x="2013410" y="217170"/>
                    <a:pt x="2016977" y="218440"/>
                    <a:pt x="2022073" y="223520"/>
                  </a:cubicBezTo>
                  <a:cubicBezTo>
                    <a:pt x="2022073" y="220980"/>
                    <a:pt x="2022583" y="214630"/>
                    <a:pt x="2024621" y="213360"/>
                  </a:cubicBezTo>
                  <a:cubicBezTo>
                    <a:pt x="2023092" y="204470"/>
                    <a:pt x="2021563" y="226060"/>
                    <a:pt x="2017487" y="213360"/>
                  </a:cubicBezTo>
                  <a:cubicBezTo>
                    <a:pt x="2016468" y="201930"/>
                    <a:pt x="2022073" y="205740"/>
                    <a:pt x="2024621" y="201930"/>
                  </a:cubicBezTo>
                  <a:cubicBezTo>
                    <a:pt x="2034812" y="242570"/>
                    <a:pt x="2058252" y="212090"/>
                    <a:pt x="2074558" y="231140"/>
                  </a:cubicBezTo>
                  <a:cubicBezTo>
                    <a:pt x="2073539" y="208280"/>
                    <a:pt x="2081692" y="224790"/>
                    <a:pt x="2085259" y="215900"/>
                  </a:cubicBezTo>
                  <a:cubicBezTo>
                    <a:pt x="2084240" y="240030"/>
                    <a:pt x="2094431" y="212090"/>
                    <a:pt x="2099017" y="226060"/>
                  </a:cubicBezTo>
                  <a:lnTo>
                    <a:pt x="2096979" y="207010"/>
                  </a:lnTo>
                  <a:cubicBezTo>
                    <a:pt x="2107170" y="220980"/>
                    <a:pt x="2113285" y="171450"/>
                    <a:pt x="2119400" y="199390"/>
                  </a:cubicBezTo>
                  <a:cubicBezTo>
                    <a:pt x="2125005" y="207010"/>
                    <a:pt x="2117362" y="215900"/>
                    <a:pt x="2115323" y="219710"/>
                  </a:cubicBezTo>
                  <a:cubicBezTo>
                    <a:pt x="2122967" y="245110"/>
                    <a:pt x="2136216" y="199390"/>
                    <a:pt x="2142330" y="227330"/>
                  </a:cubicBezTo>
                  <a:cubicBezTo>
                    <a:pt x="2142840" y="218440"/>
                    <a:pt x="2140802" y="203200"/>
                    <a:pt x="2147426" y="194310"/>
                  </a:cubicBezTo>
                  <a:cubicBezTo>
                    <a:pt x="2153031" y="204470"/>
                    <a:pt x="2163732" y="217170"/>
                    <a:pt x="2162713" y="220980"/>
                  </a:cubicBezTo>
                  <a:cubicBezTo>
                    <a:pt x="2167299" y="215900"/>
                    <a:pt x="2168318" y="209550"/>
                    <a:pt x="2173414" y="217170"/>
                  </a:cubicBezTo>
                  <a:cubicBezTo>
                    <a:pt x="2172904" y="223520"/>
                    <a:pt x="2170866" y="223520"/>
                    <a:pt x="2169337" y="227330"/>
                  </a:cubicBezTo>
                  <a:cubicBezTo>
                    <a:pt x="2176981" y="233680"/>
                    <a:pt x="2183605" y="223520"/>
                    <a:pt x="2190230" y="214630"/>
                  </a:cubicBezTo>
                  <a:cubicBezTo>
                    <a:pt x="2194306" y="232410"/>
                    <a:pt x="2208064" y="223520"/>
                    <a:pt x="2217236" y="233680"/>
                  </a:cubicBezTo>
                  <a:cubicBezTo>
                    <a:pt x="2222332" y="212090"/>
                    <a:pt x="2231504" y="242570"/>
                    <a:pt x="2232523" y="214630"/>
                  </a:cubicBezTo>
                  <a:cubicBezTo>
                    <a:pt x="2232523" y="217170"/>
                    <a:pt x="2233543" y="220980"/>
                    <a:pt x="2234052" y="223520"/>
                  </a:cubicBezTo>
                  <a:cubicBezTo>
                    <a:pt x="2237619" y="215900"/>
                    <a:pt x="2240167" y="196850"/>
                    <a:pt x="2244243" y="195580"/>
                  </a:cubicBezTo>
                  <a:lnTo>
                    <a:pt x="2242715" y="214630"/>
                  </a:lnTo>
                  <a:cubicBezTo>
                    <a:pt x="2241696" y="236220"/>
                    <a:pt x="2252906" y="222250"/>
                    <a:pt x="2255454" y="228600"/>
                  </a:cubicBezTo>
                  <a:cubicBezTo>
                    <a:pt x="2252906" y="215900"/>
                    <a:pt x="2260549" y="229870"/>
                    <a:pt x="2261059" y="217170"/>
                  </a:cubicBezTo>
                  <a:lnTo>
                    <a:pt x="2266155" y="210820"/>
                  </a:lnTo>
                  <a:cubicBezTo>
                    <a:pt x="2274308" y="205740"/>
                    <a:pt x="2267174" y="201930"/>
                    <a:pt x="2276856" y="199390"/>
                  </a:cubicBezTo>
                  <a:cubicBezTo>
                    <a:pt x="2282461" y="198120"/>
                    <a:pt x="2278894" y="220980"/>
                    <a:pt x="2276856" y="218440"/>
                  </a:cubicBezTo>
                  <a:cubicBezTo>
                    <a:pt x="2281442" y="228600"/>
                    <a:pt x="2286537" y="222250"/>
                    <a:pt x="2291123" y="218440"/>
                  </a:cubicBezTo>
                  <a:cubicBezTo>
                    <a:pt x="2289085" y="218440"/>
                    <a:pt x="2288576" y="217170"/>
                    <a:pt x="2290614" y="213360"/>
                  </a:cubicBezTo>
                  <a:cubicBezTo>
                    <a:pt x="2290614" y="215900"/>
                    <a:pt x="2291123" y="217170"/>
                    <a:pt x="2291633" y="218440"/>
                  </a:cubicBezTo>
                  <a:cubicBezTo>
                    <a:pt x="2293671" y="217170"/>
                    <a:pt x="2295200" y="215900"/>
                    <a:pt x="2297238" y="215900"/>
                  </a:cubicBezTo>
                  <a:lnTo>
                    <a:pt x="2297238" y="217170"/>
                  </a:lnTo>
                  <a:cubicBezTo>
                    <a:pt x="2299786" y="215900"/>
                    <a:pt x="2302334" y="214630"/>
                    <a:pt x="2304372" y="213360"/>
                  </a:cubicBezTo>
                  <a:cubicBezTo>
                    <a:pt x="2305901" y="212090"/>
                    <a:pt x="2306920" y="210820"/>
                    <a:pt x="2307939" y="210820"/>
                  </a:cubicBezTo>
                  <a:cubicBezTo>
                    <a:pt x="2310996" y="209550"/>
                    <a:pt x="2312016" y="209550"/>
                    <a:pt x="2308958" y="213360"/>
                  </a:cubicBezTo>
                  <a:cubicBezTo>
                    <a:pt x="2308449" y="212090"/>
                    <a:pt x="2308449" y="210820"/>
                    <a:pt x="2307939" y="210820"/>
                  </a:cubicBezTo>
                  <a:cubicBezTo>
                    <a:pt x="2306920" y="210820"/>
                    <a:pt x="2305901" y="212090"/>
                    <a:pt x="2304372" y="213360"/>
                  </a:cubicBezTo>
                  <a:cubicBezTo>
                    <a:pt x="2302334" y="215900"/>
                    <a:pt x="2300295" y="220980"/>
                    <a:pt x="2298767" y="222250"/>
                  </a:cubicBezTo>
                  <a:cubicBezTo>
                    <a:pt x="2300295" y="222250"/>
                    <a:pt x="2301824" y="223520"/>
                    <a:pt x="2302843" y="226060"/>
                  </a:cubicBezTo>
                  <a:lnTo>
                    <a:pt x="2301315" y="240030"/>
                  </a:lnTo>
                  <a:cubicBezTo>
                    <a:pt x="2304882" y="241300"/>
                    <a:pt x="2314054" y="224790"/>
                    <a:pt x="2314054" y="218440"/>
                  </a:cubicBezTo>
                  <a:cubicBezTo>
                    <a:pt x="2327303" y="231140"/>
                    <a:pt x="2349723" y="220980"/>
                    <a:pt x="2358896" y="212090"/>
                  </a:cubicBezTo>
                  <a:cubicBezTo>
                    <a:pt x="2359405" y="210820"/>
                    <a:pt x="2360424" y="209550"/>
                    <a:pt x="2361443" y="209550"/>
                  </a:cubicBezTo>
                  <a:cubicBezTo>
                    <a:pt x="2360934" y="210820"/>
                    <a:pt x="2359915" y="210820"/>
                    <a:pt x="2358896" y="212090"/>
                  </a:cubicBezTo>
                  <a:cubicBezTo>
                    <a:pt x="2357367" y="215900"/>
                    <a:pt x="2356857" y="219710"/>
                    <a:pt x="2358896" y="214630"/>
                  </a:cubicBezTo>
                  <a:cubicBezTo>
                    <a:pt x="2363482" y="212090"/>
                    <a:pt x="2368577" y="199390"/>
                    <a:pt x="2369087" y="208280"/>
                  </a:cubicBezTo>
                  <a:cubicBezTo>
                    <a:pt x="2373673" y="201930"/>
                    <a:pt x="2373163" y="218440"/>
                    <a:pt x="2380297" y="219710"/>
                  </a:cubicBezTo>
                  <a:cubicBezTo>
                    <a:pt x="2380297" y="222250"/>
                    <a:pt x="2380807" y="212090"/>
                    <a:pt x="2380297" y="208280"/>
                  </a:cubicBezTo>
                  <a:cubicBezTo>
                    <a:pt x="2379788" y="208280"/>
                    <a:pt x="2379788" y="207010"/>
                    <a:pt x="2379278" y="207010"/>
                  </a:cubicBezTo>
                  <a:cubicBezTo>
                    <a:pt x="2379788" y="207010"/>
                    <a:pt x="2380297" y="207010"/>
                    <a:pt x="2380297" y="208280"/>
                  </a:cubicBezTo>
                  <a:cubicBezTo>
                    <a:pt x="2392017" y="227330"/>
                    <a:pt x="2406285" y="194310"/>
                    <a:pt x="2420043" y="207010"/>
                  </a:cubicBezTo>
                  <a:lnTo>
                    <a:pt x="2420553" y="207010"/>
                  </a:lnTo>
                  <a:lnTo>
                    <a:pt x="2420043" y="207010"/>
                  </a:lnTo>
                  <a:cubicBezTo>
                    <a:pt x="2419024" y="208280"/>
                    <a:pt x="2417496" y="215900"/>
                    <a:pt x="2415967" y="220980"/>
                  </a:cubicBezTo>
                  <a:cubicBezTo>
                    <a:pt x="2426668" y="213360"/>
                    <a:pt x="2436859" y="208280"/>
                    <a:pt x="2446541" y="190500"/>
                  </a:cubicBezTo>
                  <a:cubicBezTo>
                    <a:pt x="2445522" y="196850"/>
                    <a:pt x="2446031" y="203200"/>
                    <a:pt x="2443483" y="207010"/>
                  </a:cubicBezTo>
                  <a:cubicBezTo>
                    <a:pt x="2451127" y="207010"/>
                    <a:pt x="2459789" y="203200"/>
                    <a:pt x="2463356" y="189230"/>
                  </a:cubicBezTo>
                  <a:cubicBezTo>
                    <a:pt x="2458261" y="182880"/>
                    <a:pt x="2462847" y="196850"/>
                    <a:pt x="2459789" y="196850"/>
                  </a:cubicBezTo>
                  <a:cubicBezTo>
                    <a:pt x="2454184" y="184150"/>
                    <a:pt x="2463866" y="170180"/>
                    <a:pt x="2468962" y="173990"/>
                  </a:cubicBezTo>
                  <a:lnTo>
                    <a:pt x="2468962" y="176530"/>
                  </a:lnTo>
                  <a:cubicBezTo>
                    <a:pt x="2476605" y="176530"/>
                    <a:pt x="2476605" y="167640"/>
                    <a:pt x="2484249" y="167640"/>
                  </a:cubicBezTo>
                  <a:cubicBezTo>
                    <a:pt x="2488835" y="175260"/>
                    <a:pt x="2480172" y="171450"/>
                    <a:pt x="2482210" y="180340"/>
                  </a:cubicBezTo>
                  <a:cubicBezTo>
                    <a:pt x="2483739" y="203200"/>
                    <a:pt x="2499026" y="195580"/>
                    <a:pt x="2500555" y="198120"/>
                  </a:cubicBezTo>
                  <a:cubicBezTo>
                    <a:pt x="2502593" y="193040"/>
                    <a:pt x="2505141" y="189230"/>
                    <a:pt x="2504631" y="182880"/>
                  </a:cubicBezTo>
                  <a:cubicBezTo>
                    <a:pt x="2510236" y="176530"/>
                    <a:pt x="2507179" y="196850"/>
                    <a:pt x="2511255" y="195580"/>
                  </a:cubicBezTo>
                  <a:lnTo>
                    <a:pt x="2527052" y="152400"/>
                  </a:lnTo>
                  <a:cubicBezTo>
                    <a:pt x="2527052" y="151130"/>
                    <a:pt x="2527562" y="149860"/>
                    <a:pt x="2528071" y="149860"/>
                  </a:cubicBezTo>
                  <a:lnTo>
                    <a:pt x="2527052" y="152400"/>
                  </a:lnTo>
                  <a:cubicBezTo>
                    <a:pt x="2526543" y="158750"/>
                    <a:pt x="2532148" y="171450"/>
                    <a:pt x="2527562" y="180340"/>
                  </a:cubicBezTo>
                  <a:cubicBezTo>
                    <a:pt x="2539791" y="177800"/>
                    <a:pt x="2546416" y="149860"/>
                    <a:pt x="2554059" y="135890"/>
                  </a:cubicBezTo>
                  <a:cubicBezTo>
                    <a:pt x="2557626" y="139700"/>
                    <a:pt x="2569346" y="130810"/>
                    <a:pt x="2573422" y="129540"/>
                  </a:cubicBezTo>
                  <a:cubicBezTo>
                    <a:pt x="2575461" y="142240"/>
                    <a:pt x="2569856" y="128270"/>
                    <a:pt x="2568836" y="138430"/>
                  </a:cubicBezTo>
                  <a:lnTo>
                    <a:pt x="2574951" y="152400"/>
                  </a:lnTo>
                  <a:cubicBezTo>
                    <a:pt x="2566798" y="154940"/>
                    <a:pt x="2575970" y="173990"/>
                    <a:pt x="2571384" y="182880"/>
                  </a:cubicBezTo>
                  <a:cubicBezTo>
                    <a:pt x="2578009" y="175260"/>
                    <a:pt x="2593296" y="184150"/>
                    <a:pt x="2602977" y="187960"/>
                  </a:cubicBezTo>
                  <a:cubicBezTo>
                    <a:pt x="2596353" y="161290"/>
                    <a:pt x="2616226" y="175260"/>
                    <a:pt x="2615716" y="151130"/>
                  </a:cubicBezTo>
                  <a:cubicBezTo>
                    <a:pt x="2626927" y="147320"/>
                    <a:pt x="2621322" y="170180"/>
                    <a:pt x="2625908" y="175260"/>
                  </a:cubicBezTo>
                  <a:cubicBezTo>
                    <a:pt x="2637628" y="166370"/>
                    <a:pt x="2648838" y="172720"/>
                    <a:pt x="2659539" y="170180"/>
                  </a:cubicBezTo>
                  <a:cubicBezTo>
                    <a:pt x="2659539" y="170180"/>
                    <a:pt x="2659539" y="172720"/>
                    <a:pt x="2659029" y="175260"/>
                  </a:cubicBezTo>
                  <a:cubicBezTo>
                    <a:pt x="2668711" y="167640"/>
                    <a:pt x="2685017" y="175260"/>
                    <a:pt x="2694699" y="153670"/>
                  </a:cubicBezTo>
                  <a:cubicBezTo>
                    <a:pt x="2694189" y="158750"/>
                    <a:pt x="2695209" y="162560"/>
                    <a:pt x="2692661" y="166370"/>
                  </a:cubicBezTo>
                  <a:cubicBezTo>
                    <a:pt x="2703362" y="175260"/>
                    <a:pt x="2694699" y="135890"/>
                    <a:pt x="2706929" y="149860"/>
                  </a:cubicBezTo>
                  <a:lnTo>
                    <a:pt x="2703871" y="161290"/>
                  </a:lnTo>
                  <a:cubicBezTo>
                    <a:pt x="2711515" y="149860"/>
                    <a:pt x="2718649" y="171450"/>
                    <a:pt x="2727311" y="153670"/>
                  </a:cubicBezTo>
                  <a:cubicBezTo>
                    <a:pt x="2727821" y="160020"/>
                    <a:pt x="2725782" y="162560"/>
                    <a:pt x="2724254" y="165100"/>
                  </a:cubicBezTo>
                  <a:cubicBezTo>
                    <a:pt x="2732407" y="160020"/>
                    <a:pt x="2741069" y="162560"/>
                    <a:pt x="2747694" y="146050"/>
                  </a:cubicBezTo>
                  <a:cubicBezTo>
                    <a:pt x="2748713" y="153670"/>
                    <a:pt x="2747694" y="160020"/>
                    <a:pt x="2744636" y="165100"/>
                  </a:cubicBezTo>
                  <a:cubicBezTo>
                    <a:pt x="2752280" y="173990"/>
                    <a:pt x="2753299" y="143510"/>
                    <a:pt x="2760433" y="152400"/>
                  </a:cubicBezTo>
                  <a:cubicBezTo>
                    <a:pt x="2762471" y="153670"/>
                    <a:pt x="2766548" y="163830"/>
                    <a:pt x="2765019" y="163830"/>
                  </a:cubicBezTo>
                  <a:cubicBezTo>
                    <a:pt x="2768586" y="153670"/>
                    <a:pt x="2779287" y="153670"/>
                    <a:pt x="2783363" y="149860"/>
                  </a:cubicBezTo>
                  <a:cubicBezTo>
                    <a:pt x="2784382" y="157480"/>
                    <a:pt x="2787440" y="160020"/>
                    <a:pt x="2791516" y="167640"/>
                  </a:cubicBezTo>
                  <a:cubicBezTo>
                    <a:pt x="2826167" y="167640"/>
                    <a:pt x="2861836" y="170180"/>
                    <a:pt x="2896487" y="157480"/>
                  </a:cubicBezTo>
                  <a:cubicBezTo>
                    <a:pt x="2907156" y="156210"/>
                    <a:pt x="2919856" y="153670"/>
                    <a:pt x="2931286" y="151130"/>
                  </a:cubicBezTo>
                  <a:cubicBezTo>
                    <a:pt x="2947796" y="175260"/>
                    <a:pt x="2908426" y="166370"/>
                    <a:pt x="2918586" y="181610"/>
                  </a:cubicBezTo>
                  <a:cubicBezTo>
                    <a:pt x="2917316" y="161290"/>
                    <a:pt x="2935096" y="175260"/>
                    <a:pt x="2964306" y="168910"/>
                  </a:cubicBezTo>
                  <a:lnTo>
                    <a:pt x="2965576" y="171450"/>
                  </a:lnTo>
                  <a:cubicBezTo>
                    <a:pt x="2978276" y="167640"/>
                    <a:pt x="2985896" y="180340"/>
                    <a:pt x="2998596" y="173990"/>
                  </a:cubicBezTo>
                  <a:lnTo>
                    <a:pt x="2998596" y="168910"/>
                  </a:lnTo>
                  <a:cubicBezTo>
                    <a:pt x="3012566" y="156210"/>
                    <a:pt x="3030346" y="195580"/>
                    <a:pt x="3037966" y="168910"/>
                  </a:cubicBezTo>
                  <a:lnTo>
                    <a:pt x="3049396" y="182880"/>
                  </a:lnTo>
                  <a:cubicBezTo>
                    <a:pt x="3063366" y="160020"/>
                    <a:pt x="3072256" y="190500"/>
                    <a:pt x="3090036" y="170180"/>
                  </a:cubicBezTo>
                  <a:lnTo>
                    <a:pt x="3087496" y="173990"/>
                  </a:lnTo>
                  <a:cubicBezTo>
                    <a:pt x="3111626" y="184150"/>
                    <a:pt x="3137026" y="148590"/>
                    <a:pt x="3145916" y="167640"/>
                  </a:cubicBezTo>
                  <a:cubicBezTo>
                    <a:pt x="3166236" y="163830"/>
                    <a:pt x="3189096" y="160020"/>
                    <a:pt x="3192907" y="140970"/>
                  </a:cubicBezTo>
                  <a:cubicBezTo>
                    <a:pt x="3197986" y="147320"/>
                    <a:pt x="3194176" y="158750"/>
                    <a:pt x="3191636" y="165100"/>
                  </a:cubicBezTo>
                  <a:cubicBezTo>
                    <a:pt x="3267836" y="156210"/>
                    <a:pt x="3351657" y="160020"/>
                    <a:pt x="3418966" y="135890"/>
                  </a:cubicBezTo>
                  <a:cubicBezTo>
                    <a:pt x="3422776" y="139700"/>
                    <a:pt x="3417696" y="142240"/>
                    <a:pt x="3416426" y="147320"/>
                  </a:cubicBezTo>
                  <a:cubicBezTo>
                    <a:pt x="3458336" y="125730"/>
                    <a:pt x="3502786" y="170180"/>
                    <a:pt x="3533266" y="129540"/>
                  </a:cubicBezTo>
                  <a:lnTo>
                    <a:pt x="3544696" y="113030"/>
                  </a:lnTo>
                  <a:cubicBezTo>
                    <a:pt x="3554857" y="119380"/>
                    <a:pt x="3553586" y="132080"/>
                    <a:pt x="3561207" y="137160"/>
                  </a:cubicBezTo>
                  <a:cubicBezTo>
                    <a:pt x="3568826" y="125730"/>
                    <a:pt x="3599307" y="134620"/>
                    <a:pt x="3604386" y="119380"/>
                  </a:cubicBezTo>
                  <a:cubicBezTo>
                    <a:pt x="3609466" y="125730"/>
                    <a:pt x="3603116" y="128270"/>
                    <a:pt x="3603116" y="133350"/>
                  </a:cubicBezTo>
                  <a:cubicBezTo>
                    <a:pt x="3622166" y="137160"/>
                    <a:pt x="3645026" y="111760"/>
                    <a:pt x="3662807" y="116840"/>
                  </a:cubicBezTo>
                  <a:lnTo>
                    <a:pt x="3656457" y="124460"/>
                  </a:lnTo>
                  <a:cubicBezTo>
                    <a:pt x="3752976" y="153670"/>
                    <a:pt x="3876166" y="176530"/>
                    <a:pt x="3956176" y="138430"/>
                  </a:cubicBezTo>
                  <a:cubicBezTo>
                    <a:pt x="3977766" y="132080"/>
                    <a:pt x="3966336" y="160020"/>
                    <a:pt x="3975226" y="158750"/>
                  </a:cubicBezTo>
                  <a:cubicBezTo>
                    <a:pt x="4056507" y="128270"/>
                    <a:pt x="4154296" y="176530"/>
                    <a:pt x="4229226" y="128270"/>
                  </a:cubicBezTo>
                  <a:cubicBezTo>
                    <a:pt x="4287646" y="115570"/>
                    <a:pt x="4305426" y="62230"/>
                    <a:pt x="4305426" y="62230"/>
                  </a:cubicBezTo>
                  <a:cubicBezTo>
                    <a:pt x="4166996" y="83820"/>
                    <a:pt x="4042536" y="60960"/>
                    <a:pt x="3902836" y="33020"/>
                  </a:cubicBezTo>
                  <a:close/>
                </a:path>
              </a:pathLst>
            </a:custGeom>
            <a:grpFill/>
          </p:spPr>
          <p:txBody>
            <a:bodyPr/>
            <a:lstStyle/>
            <a:p>
              <a:endParaRPr lang="en-US"/>
            </a:p>
          </p:txBody>
        </p:sp>
      </p:grpSp>
      <p:sp>
        <p:nvSpPr>
          <p:cNvPr id="20" name="Slide Number Placeholder 19">
            <a:extLst>
              <a:ext uri="{FF2B5EF4-FFF2-40B4-BE49-F238E27FC236}">
                <a16:creationId xmlns:a16="http://schemas.microsoft.com/office/drawing/2014/main" id="{697A510E-3AFB-40A8-A26D-40D0996CE8A4}"/>
              </a:ext>
            </a:extLst>
          </p:cNvPr>
          <p:cNvSpPr>
            <a:spLocks noGrp="1"/>
          </p:cNvSpPr>
          <p:nvPr>
            <p:ph type="sldNum" sz="quarter" idx="12"/>
          </p:nvPr>
        </p:nvSpPr>
        <p:spPr>
          <a:xfrm>
            <a:off x="12004356" y="6585203"/>
            <a:ext cx="65724" cy="153888"/>
          </a:xfrm>
        </p:spPr>
        <p:txBody>
          <a:bodyPr/>
          <a:lstStyle/>
          <a:p>
            <a:pPr defTabSz="1219170">
              <a:buClr>
                <a:srgbClr val="000000"/>
              </a:buClr>
              <a:defRPr/>
            </a:pPr>
            <a:fld id="{D018D9C5-E644-414B-97B6-66097F7A7F26}" type="slidenum">
              <a:rPr lang="en-US" kern="0">
                <a:solidFill>
                  <a:srgbClr val="59565A"/>
                </a:solidFill>
                <a:latin typeface="Calibri"/>
                <a:sym typeface="Arial"/>
              </a:rPr>
              <a:pPr defTabSz="1219170">
                <a:buClr>
                  <a:srgbClr val="000000"/>
                </a:buClr>
                <a:defRPr/>
              </a:pPr>
              <a:t>2</a:t>
            </a:fld>
            <a:endParaRPr lang="en-US" kern="0">
              <a:solidFill>
                <a:srgbClr val="59565A"/>
              </a:solidFill>
              <a:latin typeface="Calibri"/>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2D929-168E-93AD-B735-92CC0FFA7FE5}"/>
              </a:ext>
            </a:extLst>
          </p:cNvPr>
          <p:cNvSpPr>
            <a:spLocks noGrp="1"/>
          </p:cNvSpPr>
          <p:nvPr>
            <p:ph type="title"/>
          </p:nvPr>
        </p:nvSpPr>
        <p:spPr/>
        <p:txBody>
          <a:bodyPr/>
          <a:lstStyle/>
          <a:p>
            <a:r>
              <a:rPr lang="en-US"/>
              <a:t>Comparison of Professional &amp; Judicial Interpretations: Progress Reports </a:t>
            </a:r>
          </a:p>
        </p:txBody>
      </p:sp>
      <p:graphicFrame>
        <p:nvGraphicFramePr>
          <p:cNvPr id="12" name="Content Placeholder 11" descr="Professional Recommendations&#10;-Progress reports should provide data specific to the IEP goals, explain the data clearly for the service providers and parents, and predict whether a student will meet his or her goals. A key qualifier for progress reports is high frequency. Include it in the IEP, with systematic implementation, analysis, and reporting. &#10;Judicial Rulings&#10;-The court rulings specifically identified progress reports almost as frequently as standardized tests but less than expected in light of the statutaory IEP requirements.&#10;-This difference may be attributable to the limited scope and specificity of this requirement.">
            <a:extLst>
              <a:ext uri="{FF2B5EF4-FFF2-40B4-BE49-F238E27FC236}">
                <a16:creationId xmlns:a16="http://schemas.microsoft.com/office/drawing/2014/main" id="{AA381498-7029-EDFC-E17E-8E3FAA524C7B}"/>
              </a:ext>
            </a:extLst>
          </p:cNvPr>
          <p:cNvGraphicFramePr>
            <a:graphicFrameLocks noGrp="1"/>
          </p:cNvGraphicFramePr>
          <p:nvPr>
            <p:ph sz="quarter" idx="15"/>
            <p:extLst>
              <p:ext uri="{D42A27DB-BD31-4B8C-83A1-F6EECF244321}">
                <p14:modId xmlns:p14="http://schemas.microsoft.com/office/powerpoint/2010/main" val="1140505103"/>
              </p:ext>
            </p:extLst>
          </p:nvPr>
        </p:nvGraphicFramePr>
        <p:xfrm>
          <a:off x="457200" y="1279525"/>
          <a:ext cx="11337925"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 Placeholder 10">
            <a:extLst>
              <a:ext uri="{FF2B5EF4-FFF2-40B4-BE49-F238E27FC236}">
                <a16:creationId xmlns:a16="http://schemas.microsoft.com/office/drawing/2014/main" id="{FB395353-0983-DAE1-48FF-8430BA7F194B}"/>
              </a:ext>
            </a:extLst>
          </p:cNvPr>
          <p:cNvSpPr>
            <a:spLocks noGrp="1"/>
          </p:cNvSpPr>
          <p:nvPr>
            <p:ph type="body" sz="quarter" idx="16"/>
          </p:nvPr>
        </p:nvSpPr>
        <p:spPr/>
        <p:txBody>
          <a:bodyPr/>
          <a:lstStyle/>
          <a:p>
            <a:endParaRPr lang="en-US"/>
          </a:p>
        </p:txBody>
      </p:sp>
      <p:sp>
        <p:nvSpPr>
          <p:cNvPr id="5" name="Slide Number Placeholder 4">
            <a:extLst>
              <a:ext uri="{FF2B5EF4-FFF2-40B4-BE49-F238E27FC236}">
                <a16:creationId xmlns:a16="http://schemas.microsoft.com/office/drawing/2014/main" id="{84D99ED8-B2F5-12CB-3F07-C567F44A57BD}"/>
              </a:ext>
            </a:extLst>
          </p:cNvPr>
          <p:cNvSpPr>
            <a:spLocks noGrp="1"/>
          </p:cNvSpPr>
          <p:nvPr>
            <p:ph type="sldNum" sz="quarter" idx="14"/>
          </p:nvPr>
        </p:nvSpPr>
        <p:spPr/>
        <p:txBody>
          <a:bodyPr/>
          <a:lstStyle/>
          <a:p>
            <a:fld id="{99A20822-4A49-4D36-86E3-300BA48D3F00}" type="slidenum">
              <a:rPr lang="en-US" smtClean="0"/>
              <a:pPr/>
              <a:t>20</a:t>
            </a:fld>
            <a:endParaRPr lang="en-US"/>
          </a:p>
        </p:txBody>
      </p:sp>
    </p:spTree>
    <p:extLst>
      <p:ext uri="{BB962C8B-B14F-4D97-AF65-F5344CB8AC3E}">
        <p14:creationId xmlns:p14="http://schemas.microsoft.com/office/powerpoint/2010/main" val="3329621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2D929-168E-93AD-B735-92CC0FFA7FE5}"/>
              </a:ext>
            </a:extLst>
          </p:cNvPr>
          <p:cNvSpPr>
            <a:spLocks noGrp="1"/>
          </p:cNvSpPr>
          <p:nvPr>
            <p:ph type="title"/>
          </p:nvPr>
        </p:nvSpPr>
        <p:spPr/>
        <p:txBody>
          <a:bodyPr/>
          <a:lstStyle/>
          <a:p>
            <a:r>
              <a:rPr lang="en-US" dirty="0"/>
              <a:t>Comparison of Professional &amp; Judicial Interpretations: Other Progress Indicators</a:t>
            </a:r>
          </a:p>
        </p:txBody>
      </p:sp>
      <p:graphicFrame>
        <p:nvGraphicFramePr>
          <p:cNvPr id="12" name="Content Placeholder 11" descr="Professional and Judicial Recommendations">
            <a:extLst>
              <a:ext uri="{FF2B5EF4-FFF2-40B4-BE49-F238E27FC236}">
                <a16:creationId xmlns:a16="http://schemas.microsoft.com/office/drawing/2014/main" id="{AA381498-7029-EDFC-E17E-8E3FAA524C7B}"/>
              </a:ext>
            </a:extLst>
          </p:cNvPr>
          <p:cNvGraphicFramePr>
            <a:graphicFrameLocks noGrp="1"/>
          </p:cNvGraphicFramePr>
          <p:nvPr>
            <p:ph sz="quarter" idx="15"/>
            <p:extLst>
              <p:ext uri="{D42A27DB-BD31-4B8C-83A1-F6EECF244321}">
                <p14:modId xmlns:p14="http://schemas.microsoft.com/office/powerpoint/2010/main" val="4013734103"/>
              </p:ext>
            </p:extLst>
          </p:nvPr>
        </p:nvGraphicFramePr>
        <p:xfrm>
          <a:off x="457200" y="1279525"/>
          <a:ext cx="11337925"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 Placeholder 10">
            <a:extLst>
              <a:ext uri="{FF2B5EF4-FFF2-40B4-BE49-F238E27FC236}">
                <a16:creationId xmlns:a16="http://schemas.microsoft.com/office/drawing/2014/main" id="{FB395353-0983-DAE1-48FF-8430BA7F194B}"/>
              </a:ext>
            </a:extLst>
          </p:cNvPr>
          <p:cNvSpPr>
            <a:spLocks noGrp="1"/>
          </p:cNvSpPr>
          <p:nvPr>
            <p:ph type="body" sz="quarter" idx="16"/>
          </p:nvPr>
        </p:nvSpPr>
        <p:spPr/>
        <p:txBody>
          <a:bodyPr/>
          <a:lstStyle/>
          <a:p>
            <a:endParaRPr lang="en-US"/>
          </a:p>
        </p:txBody>
      </p:sp>
      <p:sp>
        <p:nvSpPr>
          <p:cNvPr id="5" name="Slide Number Placeholder 4">
            <a:extLst>
              <a:ext uri="{FF2B5EF4-FFF2-40B4-BE49-F238E27FC236}">
                <a16:creationId xmlns:a16="http://schemas.microsoft.com/office/drawing/2014/main" id="{84D99ED8-B2F5-12CB-3F07-C567F44A57BD}"/>
              </a:ext>
            </a:extLst>
          </p:cNvPr>
          <p:cNvSpPr>
            <a:spLocks noGrp="1"/>
          </p:cNvSpPr>
          <p:nvPr>
            <p:ph type="sldNum" sz="quarter" idx="14"/>
          </p:nvPr>
        </p:nvSpPr>
        <p:spPr/>
        <p:txBody>
          <a:bodyPr/>
          <a:lstStyle/>
          <a:p>
            <a:fld id="{99A20822-4A49-4D36-86E3-300BA48D3F00}" type="slidenum">
              <a:rPr lang="en-US" smtClean="0"/>
              <a:pPr/>
              <a:t>21</a:t>
            </a:fld>
            <a:endParaRPr lang="en-US"/>
          </a:p>
        </p:txBody>
      </p:sp>
    </p:spTree>
    <p:extLst>
      <p:ext uri="{BB962C8B-B14F-4D97-AF65-F5344CB8AC3E}">
        <p14:creationId xmlns:p14="http://schemas.microsoft.com/office/powerpoint/2010/main" val="535177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63325-FA1A-35CB-9EBA-C6E44EF7DCE4}"/>
              </a:ext>
            </a:extLst>
          </p:cNvPr>
          <p:cNvSpPr>
            <a:spLocks noGrp="1"/>
          </p:cNvSpPr>
          <p:nvPr>
            <p:ph type="title"/>
          </p:nvPr>
        </p:nvSpPr>
        <p:spPr/>
        <p:txBody>
          <a:bodyPr/>
          <a:lstStyle/>
          <a:p>
            <a:r>
              <a:rPr lang="en-US"/>
              <a:t>One Reason for the Discrepancy</a:t>
            </a:r>
          </a:p>
        </p:txBody>
      </p:sp>
      <p:sp>
        <p:nvSpPr>
          <p:cNvPr id="3" name="Content Placeholder 2">
            <a:extLst>
              <a:ext uri="{FF2B5EF4-FFF2-40B4-BE49-F238E27FC236}">
                <a16:creationId xmlns:a16="http://schemas.microsoft.com/office/drawing/2014/main" id="{BED5542C-15DA-9A47-2828-3E5A4BA690D0}"/>
              </a:ext>
            </a:extLst>
          </p:cNvPr>
          <p:cNvSpPr>
            <a:spLocks noGrp="1"/>
          </p:cNvSpPr>
          <p:nvPr>
            <p:ph sz="quarter" idx="15"/>
          </p:nvPr>
        </p:nvSpPr>
        <p:spPr/>
        <p:txBody>
          <a:bodyPr/>
          <a:lstStyle/>
          <a:p>
            <a:r>
              <a:rPr lang="en-US"/>
              <a:t>Institutional Characteristics of the Judiciary:</a:t>
            </a:r>
          </a:p>
          <a:p>
            <a:pPr lvl="1"/>
            <a:r>
              <a:rPr lang="en-US"/>
              <a:t>Courts are not only congested, but also generalists.</a:t>
            </a:r>
          </a:p>
          <a:p>
            <a:pPr lvl="1"/>
            <a:r>
              <a:rPr lang="en-US"/>
              <a:t>The adjudication system of the IDEA allocates a reviewing, not trial, role to the courts.</a:t>
            </a:r>
          </a:p>
          <a:p>
            <a:pPr lvl="1"/>
            <a:r>
              <a:rPr lang="en-US"/>
              <a:t>Courts are oriented to procedural, not policy, analysis.</a:t>
            </a:r>
          </a:p>
          <a:p>
            <a:pPr lvl="1"/>
            <a:r>
              <a:rPr lang="en-US"/>
              <a:t>Courts are increasingly unlikely to engage in activism, leaving such matters to the other two branches. </a:t>
            </a:r>
          </a:p>
        </p:txBody>
      </p:sp>
      <p:sp>
        <p:nvSpPr>
          <p:cNvPr id="4" name="Text Placeholder 3">
            <a:extLst>
              <a:ext uri="{FF2B5EF4-FFF2-40B4-BE49-F238E27FC236}">
                <a16:creationId xmlns:a16="http://schemas.microsoft.com/office/drawing/2014/main" id="{01311650-0A02-6D44-6B06-8FECE2BE3856}"/>
              </a:ext>
            </a:extLst>
          </p:cNvPr>
          <p:cNvSpPr>
            <a:spLocks noGrp="1"/>
          </p:cNvSpPr>
          <p:nvPr>
            <p:ph type="body" sz="quarter" idx="16"/>
          </p:nvPr>
        </p:nvSpPr>
        <p:spPr/>
        <p:txBody>
          <a:bodyPr/>
          <a:lstStyle/>
          <a:p>
            <a:endParaRPr lang="en-US"/>
          </a:p>
        </p:txBody>
      </p:sp>
      <p:sp>
        <p:nvSpPr>
          <p:cNvPr id="5" name="Slide Number Placeholder 4">
            <a:extLst>
              <a:ext uri="{FF2B5EF4-FFF2-40B4-BE49-F238E27FC236}">
                <a16:creationId xmlns:a16="http://schemas.microsoft.com/office/drawing/2014/main" id="{62EE37D2-1C87-A7C2-CFCE-5E64082B3617}"/>
              </a:ext>
            </a:extLst>
          </p:cNvPr>
          <p:cNvSpPr>
            <a:spLocks noGrp="1"/>
          </p:cNvSpPr>
          <p:nvPr>
            <p:ph type="sldNum" sz="quarter" idx="14"/>
          </p:nvPr>
        </p:nvSpPr>
        <p:spPr/>
        <p:txBody>
          <a:bodyPr/>
          <a:lstStyle/>
          <a:p>
            <a:fld id="{99A20822-4A49-4D36-86E3-300BA48D3F00}" type="slidenum">
              <a:rPr lang="en-US" smtClean="0"/>
              <a:pPr/>
              <a:t>22</a:t>
            </a:fld>
            <a:endParaRPr lang="en-US"/>
          </a:p>
        </p:txBody>
      </p:sp>
    </p:spTree>
    <p:extLst>
      <p:ext uri="{BB962C8B-B14F-4D97-AF65-F5344CB8AC3E}">
        <p14:creationId xmlns:p14="http://schemas.microsoft.com/office/powerpoint/2010/main" val="3984204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E8CA-88D5-325C-E727-28E4F7540309}"/>
              </a:ext>
            </a:extLst>
          </p:cNvPr>
          <p:cNvSpPr>
            <a:spLocks noGrp="1"/>
          </p:cNvSpPr>
          <p:nvPr>
            <p:ph type="title"/>
          </p:nvPr>
        </p:nvSpPr>
        <p:spPr/>
        <p:txBody>
          <a:bodyPr/>
          <a:lstStyle/>
          <a:p>
            <a:r>
              <a:rPr lang="en-US"/>
              <a:t>Implications</a:t>
            </a:r>
          </a:p>
        </p:txBody>
      </p:sp>
      <p:sp>
        <p:nvSpPr>
          <p:cNvPr id="3" name="Content Placeholder 2">
            <a:extLst>
              <a:ext uri="{FF2B5EF4-FFF2-40B4-BE49-F238E27FC236}">
                <a16:creationId xmlns:a16="http://schemas.microsoft.com/office/drawing/2014/main" id="{57AD37EB-A34F-162D-7E2A-3A7B568ACDBF}"/>
              </a:ext>
            </a:extLst>
          </p:cNvPr>
          <p:cNvSpPr>
            <a:spLocks noGrp="1"/>
          </p:cNvSpPr>
          <p:nvPr>
            <p:ph sz="quarter" idx="15"/>
          </p:nvPr>
        </p:nvSpPr>
        <p:spPr/>
        <p:txBody>
          <a:bodyPr/>
          <a:lstStyle/>
          <a:p>
            <a:pPr marL="468312" indent="-457200">
              <a:spcBef>
                <a:spcPts val="1200"/>
              </a:spcBef>
            </a:pPr>
            <a:r>
              <a:rPr lang="en-US">
                <a:cs typeface="Times New Roman" panose="02020603050405020304" pitchFamily="18" charset="0"/>
              </a:rPr>
              <a:t>Do not fuse or confuse the minimum “musts” of the case law with the higher “should” of the education profession. </a:t>
            </a:r>
            <a:endParaRPr lang="en-US" sz="900">
              <a:cs typeface="Times New Roman" panose="02020603050405020304" pitchFamily="18" charset="0"/>
            </a:endParaRPr>
          </a:p>
          <a:p>
            <a:pPr marL="468312" indent="-457200">
              <a:spcBef>
                <a:spcPts val="1200"/>
              </a:spcBef>
            </a:pPr>
            <a:r>
              <a:rPr lang="en-US">
                <a:cs typeface="Times New Roman" panose="02020603050405020304" pitchFamily="18" charset="0"/>
              </a:rPr>
              <a:t>To the extent that closing the gap is sought, the appropriate ways are via (a) effective lobbying at state or federal levels and (b) serving as an expert witness in due process hearings to educate the courts in the identification, evaluation, and application of progress indicators.</a:t>
            </a:r>
            <a:endParaRPr lang="en-US" sz="900">
              <a:cs typeface="Times New Roman" panose="02020603050405020304" pitchFamily="18" charset="0"/>
            </a:endParaRPr>
          </a:p>
          <a:p>
            <a:pPr marL="468312" indent="-457200">
              <a:spcBef>
                <a:spcPts val="1200"/>
              </a:spcBef>
            </a:pPr>
            <a:r>
              <a:rPr lang="en-US">
                <a:cs typeface="Times New Roman" panose="02020603050405020304" pitchFamily="18" charset="0"/>
              </a:rPr>
              <a:t>Conversely, the emphasis should be on developing and disseminating evidence-based best practice that yields professionally appropriate progress in collaboration with parents, thus proactively exceeding and superseding the </a:t>
            </a:r>
            <a:r>
              <a:rPr lang="en-US" i="1">
                <a:cs typeface="Times New Roman" panose="02020603050405020304" pitchFamily="18" charset="0"/>
              </a:rPr>
              <a:t>legal standard</a:t>
            </a:r>
            <a:r>
              <a:rPr lang="en-US">
                <a:cs typeface="Times New Roman" panose="02020603050405020304" pitchFamily="18" charset="0"/>
              </a:rPr>
              <a:t>.</a:t>
            </a:r>
          </a:p>
          <a:p>
            <a:endParaRPr lang="en-US"/>
          </a:p>
        </p:txBody>
      </p:sp>
      <p:sp>
        <p:nvSpPr>
          <p:cNvPr id="4" name="Text Placeholder 3">
            <a:extLst>
              <a:ext uri="{FF2B5EF4-FFF2-40B4-BE49-F238E27FC236}">
                <a16:creationId xmlns:a16="http://schemas.microsoft.com/office/drawing/2014/main" id="{64C2E90B-FD4D-6361-2C9C-9B5BB8E586FA}"/>
              </a:ext>
            </a:extLst>
          </p:cNvPr>
          <p:cNvSpPr>
            <a:spLocks noGrp="1"/>
          </p:cNvSpPr>
          <p:nvPr>
            <p:ph type="body" sz="quarter" idx="16"/>
          </p:nvPr>
        </p:nvSpPr>
        <p:spPr/>
        <p:txBody>
          <a:bodyPr/>
          <a:lstStyle/>
          <a:p>
            <a:endParaRPr lang="en-US"/>
          </a:p>
        </p:txBody>
      </p:sp>
      <p:sp>
        <p:nvSpPr>
          <p:cNvPr id="5" name="Slide Number Placeholder 4">
            <a:extLst>
              <a:ext uri="{FF2B5EF4-FFF2-40B4-BE49-F238E27FC236}">
                <a16:creationId xmlns:a16="http://schemas.microsoft.com/office/drawing/2014/main" id="{238F93FB-BAC8-5579-4B1A-3D78554C2C66}"/>
              </a:ext>
            </a:extLst>
          </p:cNvPr>
          <p:cNvSpPr>
            <a:spLocks noGrp="1"/>
          </p:cNvSpPr>
          <p:nvPr>
            <p:ph type="sldNum" sz="quarter" idx="14"/>
          </p:nvPr>
        </p:nvSpPr>
        <p:spPr/>
        <p:txBody>
          <a:bodyPr/>
          <a:lstStyle/>
          <a:p>
            <a:fld id="{99A20822-4A49-4D36-86E3-300BA48D3F00}" type="slidenum">
              <a:rPr lang="en-US" smtClean="0"/>
              <a:pPr/>
              <a:t>23</a:t>
            </a:fld>
            <a:endParaRPr lang="en-US"/>
          </a:p>
        </p:txBody>
      </p:sp>
    </p:spTree>
    <p:extLst>
      <p:ext uri="{BB962C8B-B14F-4D97-AF65-F5344CB8AC3E}">
        <p14:creationId xmlns:p14="http://schemas.microsoft.com/office/powerpoint/2010/main" val="2782435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507C0A-D371-7F97-141B-AEEBD3633DF1}"/>
              </a:ext>
            </a:extLst>
          </p:cNvPr>
          <p:cNvSpPr>
            <a:spLocks noGrp="1"/>
          </p:cNvSpPr>
          <p:nvPr>
            <p:ph type="title"/>
          </p:nvPr>
        </p:nvSpPr>
        <p:spPr/>
        <p:txBody>
          <a:bodyPr/>
          <a:lstStyle/>
          <a:p>
            <a:r>
              <a:rPr lang="en-US"/>
              <a:t>Reflection: What is Progress for Students With Disabilities? </a:t>
            </a:r>
          </a:p>
        </p:txBody>
      </p:sp>
      <p:sp>
        <p:nvSpPr>
          <p:cNvPr id="9" name="Rectangle: Rounded Corners 8">
            <a:extLst>
              <a:ext uri="{FF2B5EF4-FFF2-40B4-BE49-F238E27FC236}">
                <a16:creationId xmlns:a16="http://schemas.microsoft.com/office/drawing/2014/main" id="{39F55385-CB3B-96D1-C4D8-A585E0024DC9}"/>
              </a:ext>
            </a:extLst>
          </p:cNvPr>
          <p:cNvSpPr/>
          <p:nvPr/>
        </p:nvSpPr>
        <p:spPr>
          <a:xfrm>
            <a:off x="547964" y="1591733"/>
            <a:ext cx="2243208" cy="285573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Calibri"/>
                <a:ea typeface="+mn-ea"/>
                <a:cs typeface="+mn-cs"/>
                <a:sym typeface="Arial"/>
              </a:rPr>
              <a:t>IEP Goal Progress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Calibri"/>
                <a:ea typeface="+mn-ea"/>
                <a:cs typeface="+mn-cs"/>
                <a:sym typeface="Arial"/>
              </a:rPr>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Calibri"/>
                <a:ea typeface="+mn-ea"/>
                <a:cs typeface="+mn-cs"/>
                <a:sym typeface="Arial"/>
              </a:rPr>
              <a:t>“advance appropriately toward attaining annual goals”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000000"/>
              </a:solidFill>
              <a:effectLst/>
              <a:uLnTx/>
              <a:uFillTx/>
              <a:latin typeface="Calibri"/>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mn-ea"/>
                <a:cs typeface="+mn-cs"/>
                <a:sym typeface="Arial"/>
              </a:rPr>
              <a:t>[IDEA Sec. 300.320(4)(</a:t>
            </a:r>
            <a:r>
              <a:rPr kumimoji="0" lang="en-US" sz="1400" b="0" i="0" u="none" strike="noStrike" kern="0" cap="none" spc="0" normalizeH="0" baseline="0" noProof="0" err="1">
                <a:ln>
                  <a:noFill/>
                </a:ln>
                <a:solidFill>
                  <a:srgbClr val="000000"/>
                </a:solidFill>
                <a:effectLst/>
                <a:uLnTx/>
                <a:uFillTx/>
                <a:latin typeface="Calibri"/>
                <a:ea typeface="+mn-ea"/>
                <a:cs typeface="+mn-cs"/>
                <a:sym typeface="Arial"/>
              </a:rPr>
              <a:t>i</a:t>
            </a:r>
            <a:r>
              <a:rPr kumimoji="0" lang="en-US" sz="1400" b="0" i="0" u="none" strike="noStrike" kern="0" cap="none" spc="0" normalizeH="0" baseline="0" noProof="0">
                <a:ln>
                  <a:noFill/>
                </a:ln>
                <a:solidFill>
                  <a:srgbClr val="000000"/>
                </a:solidFill>
                <a:effectLst/>
                <a:uLnTx/>
                <a:uFillTx/>
                <a:latin typeface="Calibri"/>
                <a:ea typeface="+mn-ea"/>
                <a:cs typeface="+mn-cs"/>
                <a:sym typeface="Arial"/>
              </a:rPr>
              <a:t>)]</a:t>
            </a:r>
          </a:p>
        </p:txBody>
      </p:sp>
      <p:sp>
        <p:nvSpPr>
          <p:cNvPr id="10" name="Rectangle: Rounded Corners 9">
            <a:extLst>
              <a:ext uri="{FF2B5EF4-FFF2-40B4-BE49-F238E27FC236}">
                <a16:creationId xmlns:a16="http://schemas.microsoft.com/office/drawing/2014/main" id="{8CB253FB-B0BF-1E60-0BE7-AA2626965425}"/>
              </a:ext>
            </a:extLst>
          </p:cNvPr>
          <p:cNvSpPr/>
          <p:nvPr/>
        </p:nvSpPr>
        <p:spPr>
          <a:xfrm>
            <a:off x="3263713" y="1591733"/>
            <a:ext cx="2119073" cy="32512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Calibri"/>
                <a:ea typeface="+mn-ea"/>
                <a:cs typeface="+mn-cs"/>
                <a:sym typeface="Arial"/>
              </a:rPr>
              <a:t>Grade Level Progress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Calibri"/>
                <a:ea typeface="+mn-ea"/>
                <a:cs typeface="+mn-cs"/>
                <a:sym typeface="Arial"/>
              </a:rPr>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Calibri"/>
                <a:ea typeface="+mn-ea"/>
                <a:cs typeface="+mn-cs"/>
                <a:sym typeface="Arial"/>
              </a:rPr>
              <a:t>“make progress in the general education curriculum”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000000"/>
              </a:solidFill>
              <a:effectLst/>
              <a:uLnTx/>
              <a:uFillTx/>
              <a:latin typeface="Calibri"/>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mn-ea"/>
                <a:cs typeface="+mn-cs"/>
                <a:sym typeface="Arial"/>
              </a:rPr>
              <a:t>[IDEA Sec. 300.320]</a:t>
            </a:r>
          </a:p>
        </p:txBody>
      </p:sp>
      <p:sp>
        <p:nvSpPr>
          <p:cNvPr id="11" name="Rectangle: Rounded Corners 10">
            <a:extLst>
              <a:ext uri="{FF2B5EF4-FFF2-40B4-BE49-F238E27FC236}">
                <a16:creationId xmlns:a16="http://schemas.microsoft.com/office/drawing/2014/main" id="{E797B2A7-1C93-E10F-23B0-09600CAD5CC9}"/>
              </a:ext>
            </a:extLst>
          </p:cNvPr>
          <p:cNvSpPr/>
          <p:nvPr/>
        </p:nvSpPr>
        <p:spPr>
          <a:xfrm>
            <a:off x="5906621" y="1595542"/>
            <a:ext cx="2485193" cy="357476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Calibri"/>
                <a:ea typeface="+mn-ea"/>
                <a:cs typeface="+mn-cs"/>
                <a:sym typeface="Arial"/>
              </a:rPr>
              <a:t>Performance on National and State Accountability Measures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Calibri"/>
                <a:ea typeface="+mn-ea"/>
                <a:cs typeface="+mn-cs"/>
                <a:sym typeface="Arial"/>
              </a:rPr>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Calibri"/>
                <a:ea typeface="+mn-ea"/>
                <a:cs typeface="+mn-cs"/>
                <a:sym typeface="Arial"/>
              </a:rPr>
              <a:t>Academic Proficiency and Graduation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000000"/>
              </a:solidFill>
              <a:effectLst/>
              <a:uLnTx/>
              <a:uFillTx/>
              <a:latin typeface="Calibri"/>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mn-ea"/>
                <a:cs typeface="+mn-cs"/>
                <a:sym typeface="Arial"/>
              </a:rPr>
              <a:t>(SPP Indicators 1, 3B, &amp; 3C)</a:t>
            </a:r>
            <a:endParaRPr kumimoji="0" lang="en-US" sz="800" b="0" i="0" u="none" strike="noStrike" kern="0" cap="none" spc="0" normalizeH="0" baseline="0" noProof="0">
              <a:ln>
                <a:noFill/>
              </a:ln>
              <a:solidFill>
                <a:srgbClr val="000000"/>
              </a:solidFill>
              <a:effectLst/>
              <a:uLnTx/>
              <a:uFillTx/>
              <a:latin typeface="Calibri"/>
              <a:ea typeface="+mn-ea"/>
              <a:cs typeface="+mn-cs"/>
              <a:sym typeface="Arial"/>
            </a:endParaRPr>
          </a:p>
        </p:txBody>
      </p:sp>
      <p:sp>
        <p:nvSpPr>
          <p:cNvPr id="12" name="Arrow: Right 11">
            <a:extLst>
              <a:ext uri="{FF2B5EF4-FFF2-40B4-BE49-F238E27FC236}">
                <a16:creationId xmlns:a16="http://schemas.microsoft.com/office/drawing/2014/main" id="{D6338CD0-FF1B-F9C7-52C4-73F968A00291}"/>
              </a:ext>
              <a:ext uri="{C183D7F6-B498-43B3-948B-1728B52AA6E4}">
                <adec:decorative xmlns:adec="http://schemas.microsoft.com/office/drawing/2017/decorative" val="1"/>
              </a:ext>
            </a:extLst>
          </p:cNvPr>
          <p:cNvSpPr/>
          <p:nvPr/>
        </p:nvSpPr>
        <p:spPr>
          <a:xfrm>
            <a:off x="5382786" y="2313658"/>
            <a:ext cx="524259" cy="569513"/>
          </a:xfrm>
          <a:prstGeom prst="rightArrow">
            <a:avLst/>
          </a:prstGeom>
          <a:solidFill>
            <a:srgbClr val="B1CCA1"/>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rgbClr val="000000"/>
              </a:buClr>
            </a:pPr>
            <a:endParaRPr lang="en-US" sz="1400" kern="0">
              <a:solidFill>
                <a:srgbClr val="000000"/>
              </a:solidFill>
              <a:latin typeface="Calibri"/>
              <a:sym typeface="Arial"/>
            </a:endParaRPr>
          </a:p>
        </p:txBody>
      </p:sp>
      <p:sp>
        <p:nvSpPr>
          <p:cNvPr id="13" name="Arrow: Right 12">
            <a:extLst>
              <a:ext uri="{FF2B5EF4-FFF2-40B4-BE49-F238E27FC236}">
                <a16:creationId xmlns:a16="http://schemas.microsoft.com/office/drawing/2014/main" id="{D6C8DAE3-2B76-AE53-532B-C9FF665C2927}"/>
              </a:ext>
              <a:ext uri="{C183D7F6-B498-43B3-948B-1728B52AA6E4}">
                <adec:decorative xmlns:adec="http://schemas.microsoft.com/office/drawing/2017/decorative" val="1"/>
              </a:ext>
            </a:extLst>
          </p:cNvPr>
          <p:cNvSpPr/>
          <p:nvPr/>
        </p:nvSpPr>
        <p:spPr>
          <a:xfrm>
            <a:off x="2808597" y="2303069"/>
            <a:ext cx="440267" cy="575734"/>
          </a:xfrm>
          <a:prstGeom prst="rightArrow">
            <a:avLst/>
          </a:prstGeom>
          <a:solidFill>
            <a:srgbClr val="B1CCA1"/>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Calibri"/>
              <a:ea typeface="+mn-ea"/>
              <a:cs typeface="+mn-cs"/>
              <a:sym typeface="Arial"/>
            </a:endParaRPr>
          </a:p>
        </p:txBody>
      </p:sp>
      <p:sp>
        <p:nvSpPr>
          <p:cNvPr id="14" name="Rectangle: Rounded Corners 13">
            <a:extLst>
              <a:ext uri="{FF2B5EF4-FFF2-40B4-BE49-F238E27FC236}">
                <a16:creationId xmlns:a16="http://schemas.microsoft.com/office/drawing/2014/main" id="{5CADCD4C-79EF-7E5A-AACF-3864199D786B}"/>
              </a:ext>
            </a:extLst>
          </p:cNvPr>
          <p:cNvSpPr/>
          <p:nvPr/>
        </p:nvSpPr>
        <p:spPr>
          <a:xfrm>
            <a:off x="8950923" y="1591733"/>
            <a:ext cx="2844202" cy="439137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Calibri"/>
                <a:ea typeface="+mn-ea"/>
                <a:cs typeface="+mn-cs"/>
                <a:sym typeface="Arial"/>
              </a:rPr>
              <a:t>Post-School Success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Calibri"/>
                <a:ea typeface="+mn-ea"/>
                <a:cs typeface="+mn-cs"/>
                <a:sym typeface="Arial"/>
              </a:rPr>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Calibri"/>
                <a:ea typeface="+mn-ea"/>
                <a:cs typeface="+mn-cs"/>
                <a:sym typeface="Arial"/>
              </a:rPr>
              <a:t>Enrollment in higher education, or in some other postsecondary</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Calibri"/>
                <a:ea typeface="+mn-ea"/>
                <a:cs typeface="+mn-cs"/>
                <a:sym typeface="Arial"/>
              </a:rPr>
              <a:t>education or training program; or competitively employed or in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Calibri"/>
                <a:ea typeface="+mn-ea"/>
                <a:cs typeface="+mn-cs"/>
                <a:sym typeface="Arial"/>
              </a:rPr>
              <a:t>some other employment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000000"/>
              </a:solidFill>
              <a:effectLst/>
              <a:uLnTx/>
              <a:uFillTx/>
              <a:latin typeface="Calibri"/>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mn-ea"/>
                <a:cs typeface="+mn-cs"/>
                <a:sym typeface="Arial"/>
              </a:rPr>
              <a:t>(SPP Indicator 14)</a:t>
            </a:r>
            <a:endParaRPr kumimoji="0" lang="en-US" sz="800" b="0" i="0" u="none" strike="noStrike" kern="0" cap="none" spc="0" normalizeH="0" baseline="0" noProof="0">
              <a:ln>
                <a:noFill/>
              </a:ln>
              <a:solidFill>
                <a:srgbClr val="000000"/>
              </a:solidFill>
              <a:effectLst/>
              <a:uLnTx/>
              <a:uFillTx/>
              <a:latin typeface="Calibri"/>
              <a:ea typeface="+mn-ea"/>
              <a:cs typeface="+mn-cs"/>
              <a:sym typeface="Arial"/>
            </a:endParaRPr>
          </a:p>
        </p:txBody>
      </p:sp>
      <p:sp>
        <p:nvSpPr>
          <p:cNvPr id="15" name="Arrow: Right 14">
            <a:extLst>
              <a:ext uri="{FF2B5EF4-FFF2-40B4-BE49-F238E27FC236}">
                <a16:creationId xmlns:a16="http://schemas.microsoft.com/office/drawing/2014/main" id="{0E669BE7-2563-E659-2513-CA519887B5EF}"/>
              </a:ext>
              <a:ext uri="{C183D7F6-B498-43B3-948B-1728B52AA6E4}">
                <adec:decorative xmlns:adec="http://schemas.microsoft.com/office/drawing/2017/decorative" val="1"/>
              </a:ext>
            </a:extLst>
          </p:cNvPr>
          <p:cNvSpPr/>
          <p:nvPr/>
        </p:nvSpPr>
        <p:spPr>
          <a:xfrm>
            <a:off x="8409239" y="2313658"/>
            <a:ext cx="524259" cy="569513"/>
          </a:xfrm>
          <a:prstGeom prst="rightArrow">
            <a:avLst/>
          </a:prstGeom>
          <a:solidFill>
            <a:srgbClr val="B1CCA1"/>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rgbClr val="000000"/>
              </a:buClr>
            </a:pPr>
            <a:endParaRPr lang="en-US" sz="1400" kern="0">
              <a:solidFill>
                <a:srgbClr val="000000"/>
              </a:solidFill>
              <a:latin typeface="Calibri"/>
              <a:sym typeface="Arial"/>
            </a:endParaRPr>
          </a:p>
        </p:txBody>
      </p:sp>
      <p:sp>
        <p:nvSpPr>
          <p:cNvPr id="8" name="Text Placeholder 7">
            <a:extLst>
              <a:ext uri="{FF2B5EF4-FFF2-40B4-BE49-F238E27FC236}">
                <a16:creationId xmlns:a16="http://schemas.microsoft.com/office/drawing/2014/main" id="{455DF0BD-8BC2-24FC-BDAE-585C468929A9}"/>
              </a:ext>
            </a:extLst>
          </p:cNvPr>
          <p:cNvSpPr>
            <a:spLocks noGrp="1"/>
          </p:cNvSpPr>
          <p:nvPr>
            <p:ph type="body" sz="quarter" idx="16"/>
          </p:nvPr>
        </p:nvSpPr>
        <p:spPr/>
        <p:txBody>
          <a:bodyPr/>
          <a:lstStyle/>
          <a:p>
            <a:endParaRPr lang="en-US"/>
          </a:p>
        </p:txBody>
      </p:sp>
      <p:sp>
        <p:nvSpPr>
          <p:cNvPr id="5" name="Slide Number Placeholder 4">
            <a:extLst>
              <a:ext uri="{FF2B5EF4-FFF2-40B4-BE49-F238E27FC236}">
                <a16:creationId xmlns:a16="http://schemas.microsoft.com/office/drawing/2014/main" id="{7393E598-2132-9FF6-AE22-4C4FBA0422A4}"/>
              </a:ext>
            </a:extLst>
          </p:cNvPr>
          <p:cNvSpPr>
            <a:spLocks noGrp="1"/>
          </p:cNvSpPr>
          <p:nvPr>
            <p:ph type="sldNum" sz="quarter" idx="14"/>
          </p:nvPr>
        </p:nvSpPr>
        <p:spPr/>
        <p:txBody>
          <a:bodyPr/>
          <a:lstStyle/>
          <a:p>
            <a:fld id="{99A20822-4A49-4D36-86E3-300BA48D3F00}" type="slidenum">
              <a:rPr lang="en-US" smtClean="0"/>
              <a:pPr/>
              <a:t>24</a:t>
            </a:fld>
            <a:endParaRPr lang="en-US"/>
          </a:p>
        </p:txBody>
      </p:sp>
    </p:spTree>
    <p:extLst>
      <p:ext uri="{BB962C8B-B14F-4D97-AF65-F5344CB8AC3E}">
        <p14:creationId xmlns:p14="http://schemas.microsoft.com/office/powerpoint/2010/main" val="11039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388A5-B667-E295-0289-DACE5748DB87}"/>
              </a:ext>
            </a:extLst>
          </p:cNvPr>
          <p:cNvSpPr>
            <a:spLocks noGrp="1"/>
          </p:cNvSpPr>
          <p:nvPr>
            <p:ph type="title"/>
          </p:nvPr>
        </p:nvSpPr>
        <p:spPr>
          <a:xfrm>
            <a:off x="457200" y="0"/>
            <a:ext cx="11338560" cy="1107996"/>
          </a:xfrm>
        </p:spPr>
        <p:txBody>
          <a:bodyPr anchor="b">
            <a:normAutofit/>
          </a:bodyPr>
          <a:lstStyle/>
          <a:p>
            <a:r>
              <a:rPr lang="en-US"/>
              <a:t>Questions and Reflections</a:t>
            </a:r>
          </a:p>
        </p:txBody>
      </p:sp>
      <p:pic>
        <p:nvPicPr>
          <p:cNvPr id="9" name="Picture Placeholder 8" descr="A group of colorful question marks&#10;&#10;">
            <a:extLst>
              <a:ext uri="{FF2B5EF4-FFF2-40B4-BE49-F238E27FC236}">
                <a16:creationId xmlns:a16="http://schemas.microsoft.com/office/drawing/2014/main" id="{D979099C-3A03-D0C5-B590-9ED44DA55C98}"/>
              </a:ext>
            </a:extLst>
          </p:cNvPr>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2563007" y="1280160"/>
            <a:ext cx="7126946" cy="4846320"/>
          </a:xfrm>
          <a:noFill/>
        </p:spPr>
      </p:pic>
      <p:sp>
        <p:nvSpPr>
          <p:cNvPr id="14" name="Text Placeholder 3">
            <a:extLst>
              <a:ext uri="{FF2B5EF4-FFF2-40B4-BE49-F238E27FC236}">
                <a16:creationId xmlns:a16="http://schemas.microsoft.com/office/drawing/2014/main" id="{CC280E36-D7B3-59F9-84E9-5DBC68E6DD05}"/>
              </a:ext>
            </a:extLst>
          </p:cNvPr>
          <p:cNvSpPr>
            <a:spLocks noGrp="1"/>
          </p:cNvSpPr>
          <p:nvPr>
            <p:ph type="body" sz="quarter" idx="16"/>
          </p:nvPr>
        </p:nvSpPr>
        <p:spPr>
          <a:xfrm>
            <a:off x="457200" y="6135688"/>
            <a:ext cx="11337925" cy="192087"/>
          </a:xfrm>
        </p:spPr>
        <p:txBody>
          <a:bodyPr/>
          <a:lstStyle/>
          <a:p>
            <a:endParaRPr lang="en-US"/>
          </a:p>
        </p:txBody>
      </p:sp>
      <p:sp>
        <p:nvSpPr>
          <p:cNvPr id="5" name="Slide Number Placeholder 4">
            <a:extLst>
              <a:ext uri="{FF2B5EF4-FFF2-40B4-BE49-F238E27FC236}">
                <a16:creationId xmlns:a16="http://schemas.microsoft.com/office/drawing/2014/main" id="{35BA54A9-9949-8A95-CFCF-1C909B1ECEFE}"/>
              </a:ext>
            </a:extLst>
          </p:cNvPr>
          <p:cNvSpPr>
            <a:spLocks noGrp="1"/>
          </p:cNvSpPr>
          <p:nvPr>
            <p:ph type="sldNum" sz="quarter" idx="12"/>
          </p:nvPr>
        </p:nvSpPr>
        <p:spPr>
          <a:xfrm>
            <a:off x="11916192" y="6585203"/>
            <a:ext cx="153888" cy="153888"/>
          </a:xfrm>
        </p:spPr>
        <p:txBody>
          <a:bodyPr wrap="none" anchor="b">
            <a:normAutofit/>
          </a:bodyPr>
          <a:lstStyle/>
          <a:p>
            <a:pPr>
              <a:spcAft>
                <a:spcPts val="600"/>
              </a:spcAft>
            </a:pPr>
            <a:fld id="{99A20822-4A49-4D36-86E3-300BA48D3F00}" type="slidenum">
              <a:rPr lang="en-US" smtClean="0"/>
              <a:pPr>
                <a:spcAft>
                  <a:spcPts val="600"/>
                </a:spcAft>
              </a:pPr>
              <a:t>25</a:t>
            </a:fld>
            <a:endParaRPr lang="en-US"/>
          </a:p>
        </p:txBody>
      </p:sp>
    </p:spTree>
    <p:extLst>
      <p:ext uri="{BB962C8B-B14F-4D97-AF65-F5344CB8AC3E}">
        <p14:creationId xmlns:p14="http://schemas.microsoft.com/office/powerpoint/2010/main" val="1774480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B2204-EC08-E6E9-38C5-DAB886F19B99}"/>
              </a:ext>
            </a:extLst>
          </p:cNvPr>
          <p:cNvSpPr>
            <a:spLocks noGrp="1"/>
          </p:cNvSpPr>
          <p:nvPr>
            <p:ph type="title"/>
          </p:nvPr>
        </p:nvSpPr>
        <p:spPr/>
        <p:txBody>
          <a:bodyPr/>
          <a:lstStyle/>
          <a:p>
            <a:r>
              <a:rPr lang="en-US"/>
              <a:t>Resource Spotlight </a:t>
            </a:r>
          </a:p>
        </p:txBody>
      </p:sp>
      <p:sp>
        <p:nvSpPr>
          <p:cNvPr id="6" name="Content Placeholder 5">
            <a:extLst>
              <a:ext uri="{FF2B5EF4-FFF2-40B4-BE49-F238E27FC236}">
                <a16:creationId xmlns:a16="http://schemas.microsoft.com/office/drawing/2014/main" id="{080808D6-34E1-B391-9117-7ECB34395B4B}"/>
              </a:ext>
            </a:extLst>
          </p:cNvPr>
          <p:cNvSpPr>
            <a:spLocks noGrp="1"/>
          </p:cNvSpPr>
          <p:nvPr>
            <p:ph sz="quarter" idx="15"/>
          </p:nvPr>
        </p:nvSpPr>
        <p:spPr/>
        <p:txBody>
          <a:bodyPr>
            <a:normAutofit fontScale="92500" lnSpcReduction="10000"/>
          </a:bodyPr>
          <a:lstStyle/>
          <a:p>
            <a:r>
              <a:rPr lang="en-US"/>
              <a:t>Q&amp;A: </a:t>
            </a:r>
            <a:r>
              <a:rPr lang="en-US" err="1"/>
              <a:t>Endrew</a:t>
            </a:r>
            <a:r>
              <a:rPr lang="en-US"/>
              <a:t> F. v. Douglas County School District Case Q&amp;A (Dec. 7, 2017), </a:t>
            </a:r>
            <a:r>
              <a:rPr lang="en-US">
                <a:hlinkClick r:id="rId2"/>
              </a:rPr>
              <a:t>https://sites.ed.gov/idea/idea-files/qa-endrew-f-v-douglas-county-school-district-case-qa/</a:t>
            </a:r>
            <a:r>
              <a:rPr lang="en-US"/>
              <a:t>  </a:t>
            </a:r>
          </a:p>
          <a:p>
            <a:r>
              <a:rPr lang="en-US"/>
              <a:t>Individuals with Disabilities Education Act (IDEA) website, </a:t>
            </a:r>
            <a:r>
              <a:rPr lang="en-US">
                <a:hlinkClick r:id="rId3"/>
              </a:rPr>
              <a:t>https://sites.ed.gov/idea/</a:t>
            </a:r>
            <a:r>
              <a:rPr lang="en-US"/>
              <a:t>  </a:t>
            </a:r>
          </a:p>
          <a:p>
            <a:pPr lvl="1"/>
            <a:r>
              <a:rPr lang="en-US"/>
              <a:t>Brings together IDEA information and resources from the Department and its grantees.</a:t>
            </a:r>
          </a:p>
          <a:p>
            <a:r>
              <a:rPr lang="en-US"/>
              <a:t>IDEAS That Work, </a:t>
            </a:r>
            <a:r>
              <a:rPr lang="en-US">
                <a:hlinkClick r:id="rId4"/>
              </a:rPr>
              <a:t>https://osepideasthatwork.org/</a:t>
            </a:r>
            <a:r>
              <a:rPr lang="en-US"/>
              <a:t> </a:t>
            </a:r>
          </a:p>
          <a:p>
            <a:pPr lvl="1"/>
            <a:r>
              <a:rPr lang="en-US"/>
              <a:t>For information from research to practice initiatives funded by OSEP that address the provisions of IDEA and ESSA. This website includes resources, links, and other important information relevant to OSEP’s research to practice efforts.</a:t>
            </a:r>
          </a:p>
          <a:p>
            <a:endParaRPr lang="en-US"/>
          </a:p>
        </p:txBody>
      </p:sp>
      <p:sp>
        <p:nvSpPr>
          <p:cNvPr id="7" name="Text Placeholder 6">
            <a:extLst>
              <a:ext uri="{FF2B5EF4-FFF2-40B4-BE49-F238E27FC236}">
                <a16:creationId xmlns:a16="http://schemas.microsoft.com/office/drawing/2014/main" id="{9AD5C2B1-9713-A0E8-DCF6-3C8F561613DD}"/>
              </a:ext>
            </a:extLst>
          </p:cNvPr>
          <p:cNvSpPr>
            <a:spLocks noGrp="1"/>
          </p:cNvSpPr>
          <p:nvPr>
            <p:ph type="body" sz="quarter" idx="16"/>
          </p:nvPr>
        </p:nvSpPr>
        <p:spPr/>
        <p:txBody>
          <a:bodyPr/>
          <a:lstStyle/>
          <a:p>
            <a:endParaRPr lang="en-US"/>
          </a:p>
        </p:txBody>
      </p:sp>
      <p:sp>
        <p:nvSpPr>
          <p:cNvPr id="5" name="Slide Number Placeholder 4">
            <a:extLst>
              <a:ext uri="{FF2B5EF4-FFF2-40B4-BE49-F238E27FC236}">
                <a16:creationId xmlns:a16="http://schemas.microsoft.com/office/drawing/2014/main" id="{06531806-0F2B-3BCD-D13B-7FE3F33EB3FD}"/>
              </a:ext>
            </a:extLst>
          </p:cNvPr>
          <p:cNvSpPr>
            <a:spLocks noGrp="1"/>
          </p:cNvSpPr>
          <p:nvPr>
            <p:ph type="sldNum" sz="quarter" idx="14"/>
          </p:nvPr>
        </p:nvSpPr>
        <p:spPr/>
        <p:txBody>
          <a:bodyPr/>
          <a:lstStyle/>
          <a:p>
            <a:fld id="{99A20822-4A49-4D36-86E3-300BA48D3F00}" type="slidenum">
              <a:rPr lang="en-US" smtClean="0"/>
              <a:t>26</a:t>
            </a:fld>
            <a:endParaRPr lang="en-US"/>
          </a:p>
        </p:txBody>
      </p:sp>
    </p:spTree>
    <p:extLst>
      <p:ext uri="{BB962C8B-B14F-4D97-AF65-F5344CB8AC3E}">
        <p14:creationId xmlns:p14="http://schemas.microsoft.com/office/powerpoint/2010/main" val="2951187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ROGRESS Center Resources ">
            <a:extLst>
              <a:ext uri="{FF2B5EF4-FFF2-40B4-BE49-F238E27FC236}">
                <a16:creationId xmlns:a16="http://schemas.microsoft.com/office/drawing/2014/main" id="{502F6648-121F-434A-BB04-0E38D1813168}"/>
              </a:ext>
            </a:extLst>
          </p:cNvPr>
          <p:cNvSpPr>
            <a:spLocks noGrp="1"/>
          </p:cNvSpPr>
          <p:nvPr>
            <p:ph type="title"/>
          </p:nvPr>
        </p:nvSpPr>
        <p:spPr/>
        <p:txBody>
          <a:bodyPr/>
          <a:lstStyle/>
          <a:p>
            <a:r>
              <a:rPr lang="en-US"/>
              <a:t>PROGRESS Center Resources </a:t>
            </a:r>
          </a:p>
        </p:txBody>
      </p:sp>
      <p:pic>
        <p:nvPicPr>
          <p:cNvPr id="8" name="Content Placeholder 7" descr="Image of the PROGRESS Center website,  https://promotingprogress.org">
            <a:extLst>
              <a:ext uri="{FF2B5EF4-FFF2-40B4-BE49-F238E27FC236}">
                <a16:creationId xmlns:a16="http://schemas.microsoft.com/office/drawing/2014/main" id="{7889290E-566E-43A7-A75F-1C8E117992DE}"/>
              </a:ext>
            </a:extLst>
          </p:cNvPr>
          <p:cNvPicPr>
            <a:picLocks noGrp="1" noChangeAspect="1"/>
          </p:cNvPicPr>
          <p:nvPr>
            <p:ph sz="half" idx="1"/>
          </p:nvPr>
        </p:nvPicPr>
        <p:blipFill>
          <a:blip r:embed="rId3"/>
          <a:stretch>
            <a:fillRect/>
          </a:stretch>
        </p:blipFill>
        <p:spPr>
          <a:xfrm>
            <a:off x="513960" y="1246286"/>
            <a:ext cx="4617351" cy="4846638"/>
          </a:xfrm>
          <a:ln>
            <a:solidFill>
              <a:schemeClr val="tx1"/>
            </a:solidFill>
          </a:ln>
        </p:spPr>
      </p:pic>
      <p:sp>
        <p:nvSpPr>
          <p:cNvPr id="9" name="Rectangle: Rounded Corners 8">
            <a:extLst>
              <a:ext uri="{FF2B5EF4-FFF2-40B4-BE49-F238E27FC236}">
                <a16:creationId xmlns:a16="http://schemas.microsoft.com/office/drawing/2014/main" id="{FB657EBA-D45B-4DDE-B499-918D85F2590B}"/>
              </a:ext>
              <a:ext uri="{C183D7F6-B498-43B3-948B-1728B52AA6E4}">
                <adec:decorative xmlns:adec="http://schemas.microsoft.com/office/drawing/2017/decorative" val="0"/>
              </a:ext>
            </a:extLst>
          </p:cNvPr>
          <p:cNvSpPr/>
          <p:nvPr/>
        </p:nvSpPr>
        <p:spPr>
          <a:xfrm>
            <a:off x="1234967" y="6042124"/>
            <a:ext cx="3175336" cy="378179"/>
          </a:xfrm>
          <a:prstGeom prst="roundRect">
            <a:avLst/>
          </a:prstGeom>
          <a:solidFill>
            <a:srgbClr val="0076B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a:ea typeface="+mn-ea"/>
                <a:cs typeface="+mn-cs"/>
              </a:rPr>
              <a:t>https://promotingprogress.org/</a:t>
            </a:r>
          </a:p>
        </p:txBody>
      </p:sp>
      <p:pic>
        <p:nvPicPr>
          <p:cNvPr id="11" name="Content Placeholder 10" descr="image of 3 IEP Tip sheet files: PLAAFPs, Measurable Annual Goals, and Measuring Progress towards annual goals ">
            <a:extLst>
              <a:ext uri="{FF2B5EF4-FFF2-40B4-BE49-F238E27FC236}">
                <a16:creationId xmlns:a16="http://schemas.microsoft.com/office/drawing/2014/main" id="{39E16429-07D9-4254-87F3-47B90F15A3FE}"/>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264676" y="1107996"/>
            <a:ext cx="2395086" cy="3401532"/>
          </a:xfrm>
        </p:spPr>
      </p:pic>
      <p:pic>
        <p:nvPicPr>
          <p:cNvPr id="17" name="Picture 16" descr="image of the IEP Tip Sheet for Parents: An Overview of teh IEP">
            <a:extLst>
              <a:ext uri="{FF2B5EF4-FFF2-40B4-BE49-F238E27FC236}">
                <a16:creationId xmlns:a16="http://schemas.microsoft.com/office/drawing/2014/main" id="{2B88C027-B1E9-4166-9995-0E7FC277CF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7925" y="2979484"/>
            <a:ext cx="1863913" cy="2412122"/>
          </a:xfrm>
          <a:prstGeom prst="rect">
            <a:avLst/>
          </a:prstGeom>
          <a:ln>
            <a:solidFill>
              <a:schemeClr val="tx1"/>
            </a:solidFill>
          </a:ln>
        </p:spPr>
      </p:pic>
      <p:pic>
        <p:nvPicPr>
          <p:cNvPr id="19" name="Picture 18" descr="Image of the IEP Tip Sheet for Parents: The IEP Team that is available on the progress center website.&#10;&#10;">
            <a:extLst>
              <a:ext uri="{FF2B5EF4-FFF2-40B4-BE49-F238E27FC236}">
                <a16:creationId xmlns:a16="http://schemas.microsoft.com/office/drawing/2014/main" id="{11914E5B-9152-481F-9AD1-DDA1D30A6E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3247" y="3456598"/>
            <a:ext cx="1863913" cy="2412123"/>
          </a:xfrm>
          <a:prstGeom prst="rect">
            <a:avLst/>
          </a:prstGeom>
          <a:ln>
            <a:solidFill>
              <a:schemeClr val="tx1"/>
            </a:solidFill>
          </a:ln>
        </p:spPr>
      </p:pic>
      <p:pic>
        <p:nvPicPr>
          <p:cNvPr id="13" name="Picture 12" descr="image of three files from the PROGRESS Center&#10;&#10;">
            <a:extLst>
              <a:ext uri="{FF2B5EF4-FFF2-40B4-BE49-F238E27FC236}">
                <a16:creationId xmlns:a16="http://schemas.microsoft.com/office/drawing/2014/main" id="{2A5D9232-DE96-4A49-9365-54B06CE8B7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77106" y="225918"/>
            <a:ext cx="2450825" cy="2272288"/>
          </a:xfrm>
          <a:prstGeom prst="rect">
            <a:avLst/>
          </a:prstGeom>
        </p:spPr>
      </p:pic>
      <p:pic>
        <p:nvPicPr>
          <p:cNvPr id="21" name="Picture 20" descr="Image of the cover of the PROGRESS Center's &quot;The State of the States: National Trends in State Education Agency Guidance on Special Education&quot; document.">
            <a:extLst>
              <a:ext uri="{FF2B5EF4-FFF2-40B4-BE49-F238E27FC236}">
                <a16:creationId xmlns:a16="http://schemas.microsoft.com/office/drawing/2014/main" id="{8B8AE9F9-6ABA-46FE-BA27-F0A14C6E656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77033" y="118909"/>
            <a:ext cx="1867829" cy="2412123"/>
          </a:xfrm>
          <a:prstGeom prst="rect">
            <a:avLst/>
          </a:prstGeom>
        </p:spPr>
      </p:pic>
      <p:pic>
        <p:nvPicPr>
          <p:cNvPr id="15" name="Picture 14" descr="Image of the Billy Pickens, a man standing taken from his Stories from the Classroom video services available on the progress center website. ">
            <a:extLst>
              <a:ext uri="{FF2B5EF4-FFF2-40B4-BE49-F238E27FC236}">
                <a16:creationId xmlns:a16="http://schemas.microsoft.com/office/drawing/2014/main" id="{8045DA18-52DC-4661-8D18-C7497CD9360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89070" y="2732931"/>
            <a:ext cx="2888970" cy="1447334"/>
          </a:xfrm>
          <a:prstGeom prst="rect">
            <a:avLst/>
          </a:prstGeom>
          <a:ln>
            <a:solidFill>
              <a:schemeClr val="tx1"/>
            </a:solidFill>
          </a:ln>
        </p:spPr>
      </p:pic>
      <p:pic>
        <p:nvPicPr>
          <p:cNvPr id="25" name="Picture 24" descr="image of the free online learning modules webpage. ">
            <a:extLst>
              <a:ext uri="{FF2B5EF4-FFF2-40B4-BE49-F238E27FC236}">
                <a16:creationId xmlns:a16="http://schemas.microsoft.com/office/drawing/2014/main" id="{4657F244-9E01-493D-8A69-50C8F29B771E}"/>
              </a:ext>
            </a:extLst>
          </p:cNvPr>
          <p:cNvPicPr>
            <a:picLocks noChangeAspect="1"/>
          </p:cNvPicPr>
          <p:nvPr/>
        </p:nvPicPr>
        <p:blipFill rotWithShape="1">
          <a:blip r:embed="rId10"/>
          <a:srcRect l="4555"/>
          <a:stretch/>
        </p:blipFill>
        <p:spPr>
          <a:xfrm>
            <a:off x="7460005" y="4273674"/>
            <a:ext cx="3626074" cy="2130758"/>
          </a:xfrm>
          <a:prstGeom prst="rect">
            <a:avLst/>
          </a:prstGeom>
        </p:spPr>
      </p:pic>
      <p:sp>
        <p:nvSpPr>
          <p:cNvPr id="6" name="Slide Number Placeholder 5">
            <a:extLst>
              <a:ext uri="{FF2B5EF4-FFF2-40B4-BE49-F238E27FC236}">
                <a16:creationId xmlns:a16="http://schemas.microsoft.com/office/drawing/2014/main" id="{CF44B151-5496-4C8E-8A6E-461CBB1E4C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BF4E83-61DB-418F-A99F-17BC9BB58EF6}"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a:ln>
                <a:noFill/>
              </a:ln>
              <a:solidFill>
                <a:srgbClr val="59565A"/>
              </a:solidFill>
              <a:effectLst/>
              <a:uLnTx/>
              <a:uFillTx/>
              <a:latin typeface="Calibri"/>
              <a:cs typeface="Calibri"/>
            </a:endParaRPr>
          </a:p>
        </p:txBody>
      </p:sp>
    </p:spTree>
    <p:extLst>
      <p:ext uri="{BB962C8B-B14F-4D97-AF65-F5344CB8AC3E}">
        <p14:creationId xmlns:p14="http://schemas.microsoft.com/office/powerpoint/2010/main" val="2541589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993038-22AC-6F49-4A02-C592844A8EAE}"/>
              </a:ext>
            </a:extLst>
          </p:cNvPr>
          <p:cNvSpPr>
            <a:spLocks noGrp="1"/>
          </p:cNvSpPr>
          <p:nvPr>
            <p:ph type="title"/>
          </p:nvPr>
        </p:nvSpPr>
        <p:spPr/>
        <p:txBody>
          <a:bodyPr/>
          <a:lstStyle/>
          <a:p>
            <a:r>
              <a:rPr lang="en-US"/>
              <a:t>References</a:t>
            </a:r>
          </a:p>
        </p:txBody>
      </p:sp>
      <p:sp>
        <p:nvSpPr>
          <p:cNvPr id="7" name="Text Placeholder 6">
            <a:extLst>
              <a:ext uri="{FF2B5EF4-FFF2-40B4-BE49-F238E27FC236}">
                <a16:creationId xmlns:a16="http://schemas.microsoft.com/office/drawing/2014/main" id="{F6352942-8E75-0E39-A09F-68AEC32D111B}"/>
              </a:ext>
            </a:extLst>
          </p:cNvPr>
          <p:cNvSpPr>
            <a:spLocks noGrp="1"/>
          </p:cNvSpPr>
          <p:nvPr>
            <p:ph type="body" sz="quarter" idx="13"/>
          </p:nvPr>
        </p:nvSpPr>
        <p:spPr/>
        <p:txBody>
          <a:bodyPr vert="horz" lIns="0" tIns="0" rIns="0" bIns="0" rtlCol="0" anchor="t">
            <a:noAutofit/>
          </a:bodyPr>
          <a:lstStyle/>
          <a:p>
            <a:r>
              <a:rPr lang="en-US" sz="2400" dirty="0"/>
              <a:t>Zirkel, P. A. (2020). Legal information in special education: Accuracy with transparency. </a:t>
            </a:r>
            <a:r>
              <a:rPr lang="en-US" sz="2400" i="1" dirty="0"/>
              <a:t>Exceptionality, 28</a:t>
            </a:r>
            <a:r>
              <a:rPr lang="en-US" sz="2400" dirty="0"/>
              <a:t>(4), 312–315.</a:t>
            </a:r>
          </a:p>
          <a:p>
            <a:r>
              <a:rPr lang="en-US" sz="2400" dirty="0"/>
              <a:t>Zirkel, P.A. (2022a). Legal requirements for progress monitoring under the IDEA: What do the courts say? </a:t>
            </a:r>
            <a:r>
              <a:rPr lang="en-US" sz="2400" i="1" dirty="0"/>
              <a:t>Exceptionality, 30</a:t>
            </a:r>
            <a:r>
              <a:rPr lang="en-US" sz="2400" dirty="0"/>
              <a:t>, 297–309.</a:t>
            </a:r>
          </a:p>
          <a:p>
            <a:r>
              <a:rPr lang="en-US" sz="2400" dirty="0"/>
              <a:t>Zirkel, P. A. (2022b). Which progress indicators do court use in applying the </a:t>
            </a:r>
            <a:r>
              <a:rPr lang="en-US" sz="2400" i="1" dirty="0"/>
              <a:t>Endrew F.</a:t>
            </a:r>
            <a:r>
              <a:rPr lang="en-US" sz="2400" dirty="0"/>
              <a:t> substantive standard for FAPE under the IDEA? </a:t>
            </a:r>
            <a:r>
              <a:rPr lang="en-US" sz="2400" i="1" dirty="0"/>
              <a:t>West’s Education Law Reporter, 399</a:t>
            </a:r>
            <a:r>
              <a:rPr lang="en-US" sz="2400" dirty="0"/>
              <a:t>, 1–10 </a:t>
            </a:r>
          </a:p>
          <a:p>
            <a:r>
              <a:rPr lang="en-US" sz="2400" dirty="0"/>
              <a:t>Zirkel, P.A. &amp; Yell, M.L. (2023). Indicators of progress in the wake of </a:t>
            </a:r>
            <a:r>
              <a:rPr lang="en-US" sz="2400" i="1" dirty="0"/>
              <a:t>Endrew F.</a:t>
            </a:r>
            <a:r>
              <a:rPr lang="en-US" sz="2400" dirty="0"/>
              <a:t>: The distinction between judicial rulings and professional recommendations. </a:t>
            </a:r>
            <a:r>
              <a:rPr lang="en-US" sz="2400" i="1" dirty="0"/>
              <a:t>Exceptional Children</a:t>
            </a:r>
            <a:r>
              <a:rPr lang="en-US" sz="2400" dirty="0"/>
              <a:t>. </a:t>
            </a:r>
            <a:r>
              <a:rPr lang="en-US" sz="2400" dirty="0">
                <a:hlinkClick r:id="rId2"/>
              </a:rPr>
              <a:t>https://doi.org/10.1177/00144029231165500</a:t>
            </a:r>
            <a:r>
              <a:rPr lang="en-US" sz="2400" dirty="0"/>
              <a:t> </a:t>
            </a:r>
          </a:p>
          <a:p>
            <a:endParaRPr lang="en-US"/>
          </a:p>
        </p:txBody>
      </p:sp>
      <p:sp>
        <p:nvSpPr>
          <p:cNvPr id="5" name="Slide Number Placeholder 4">
            <a:extLst>
              <a:ext uri="{FF2B5EF4-FFF2-40B4-BE49-F238E27FC236}">
                <a16:creationId xmlns:a16="http://schemas.microsoft.com/office/drawing/2014/main" id="{D0D18E0E-F3C3-4927-7C19-D91F6857FFA8}"/>
              </a:ext>
            </a:extLst>
          </p:cNvPr>
          <p:cNvSpPr>
            <a:spLocks noGrp="1"/>
          </p:cNvSpPr>
          <p:nvPr>
            <p:ph type="sldNum" sz="quarter" idx="15"/>
          </p:nvPr>
        </p:nvSpPr>
        <p:spPr/>
        <p:txBody>
          <a:bodyPr/>
          <a:lstStyle/>
          <a:p>
            <a:fld id="{99A20822-4A49-4D36-86E3-300BA48D3F00}" type="slidenum">
              <a:rPr lang="en-US" smtClean="0"/>
              <a:t>28</a:t>
            </a:fld>
            <a:endParaRPr lang="en-US"/>
          </a:p>
        </p:txBody>
      </p:sp>
    </p:spTree>
    <p:extLst>
      <p:ext uri="{BB962C8B-B14F-4D97-AF65-F5344CB8AC3E}">
        <p14:creationId xmlns:p14="http://schemas.microsoft.com/office/powerpoint/2010/main" val="715094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B352-C385-42AD-B5BB-9742A4873BB7}"/>
              </a:ext>
            </a:extLst>
          </p:cNvPr>
          <p:cNvSpPr>
            <a:spLocks noGrp="1"/>
          </p:cNvSpPr>
          <p:nvPr>
            <p:ph type="title"/>
          </p:nvPr>
        </p:nvSpPr>
        <p:spPr/>
        <p:txBody>
          <a:bodyPr/>
          <a:lstStyle/>
          <a:p>
            <a:r>
              <a:rPr lang="en-US"/>
              <a:t>Disclaimer</a:t>
            </a:r>
          </a:p>
        </p:txBody>
      </p:sp>
      <p:sp>
        <p:nvSpPr>
          <p:cNvPr id="3" name="Content Placeholder 2">
            <a:extLst>
              <a:ext uri="{FF2B5EF4-FFF2-40B4-BE49-F238E27FC236}">
                <a16:creationId xmlns:a16="http://schemas.microsoft.com/office/drawing/2014/main" id="{97316E42-8DD8-49FE-83DA-AB07D23951DD}"/>
              </a:ext>
            </a:extLst>
          </p:cNvPr>
          <p:cNvSpPr>
            <a:spLocks noGrp="1"/>
          </p:cNvSpPr>
          <p:nvPr>
            <p:ph sz="quarter" idx="14"/>
          </p:nvPr>
        </p:nvSpPr>
        <p:spPr/>
        <p:txBody>
          <a:bodyPr/>
          <a:lstStyle/>
          <a:p>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a:t>
            </a:r>
          </a:p>
          <a:p>
            <a:pPr marL="0" indent="0">
              <a:buNone/>
            </a:pPr>
            <a:endParaRPr lang="en-US"/>
          </a:p>
        </p:txBody>
      </p:sp>
      <p:sp>
        <p:nvSpPr>
          <p:cNvPr id="5" name="Slide Number Placeholder 4">
            <a:extLst>
              <a:ext uri="{FF2B5EF4-FFF2-40B4-BE49-F238E27FC236}">
                <a16:creationId xmlns:a16="http://schemas.microsoft.com/office/drawing/2014/main" id="{B54EBDF2-65A8-4295-80FC-5E8929498C09}"/>
              </a:ext>
            </a:extLst>
          </p:cNvPr>
          <p:cNvSpPr>
            <a:spLocks noGrp="1"/>
          </p:cNvSpPr>
          <p:nvPr>
            <p:ph type="sldNum" sz="quarter" idx="12"/>
          </p:nvPr>
        </p:nvSpPr>
        <p:spPr/>
        <p:txBody>
          <a:bodyPr/>
          <a:lstStyle/>
          <a:p>
            <a:fld id="{99A20822-4A49-4D36-86E3-300BA48D3F00}" type="slidenum">
              <a:rPr lang="en-US" smtClean="0"/>
              <a:pPr/>
              <a:t>29</a:t>
            </a:fld>
            <a:endParaRPr lang="en-US"/>
          </a:p>
        </p:txBody>
      </p:sp>
    </p:spTree>
    <p:extLst>
      <p:ext uri="{BB962C8B-B14F-4D97-AF65-F5344CB8AC3E}">
        <p14:creationId xmlns:p14="http://schemas.microsoft.com/office/powerpoint/2010/main" val="3793335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Image of cover of The IEP Team: Who's Who and Other Considerations">
            <a:extLst>
              <a:ext uri="{FF2B5EF4-FFF2-40B4-BE49-F238E27FC236}">
                <a16:creationId xmlns:a16="http://schemas.microsoft.com/office/drawing/2014/main" id="{DFCE2583-3177-D0F0-D02E-8B24E210AE0F}"/>
              </a:ext>
            </a:extLst>
          </p:cNvPr>
          <p:cNvSpPr>
            <a:spLocks noGrp="1"/>
          </p:cNvSpPr>
          <p:nvPr>
            <p:ph type="title"/>
          </p:nvPr>
        </p:nvSpPr>
        <p:spPr>
          <a:xfrm>
            <a:off x="457200" y="1"/>
            <a:ext cx="11458992" cy="1107996"/>
          </a:xfrm>
        </p:spPr>
        <p:txBody>
          <a:bodyPr/>
          <a:lstStyle/>
          <a:p>
            <a:r>
              <a:rPr lang="en-US"/>
              <a:t>PROGRESS Center Special Education Law Modules</a:t>
            </a:r>
          </a:p>
        </p:txBody>
      </p:sp>
      <p:pic>
        <p:nvPicPr>
          <p:cNvPr id="7" name="Picture 6" descr="Image of the front cover of the Introduction to Special Education Law: Understanding the Sources of the Law">
            <a:extLst>
              <a:ext uri="{FF2B5EF4-FFF2-40B4-BE49-F238E27FC236}">
                <a16:creationId xmlns:a16="http://schemas.microsoft.com/office/drawing/2014/main" id="{09E21632-4D99-BD57-7006-0C3D49514892}"/>
              </a:ext>
            </a:extLst>
          </p:cNvPr>
          <p:cNvPicPr>
            <a:picLocks noChangeAspect="1"/>
          </p:cNvPicPr>
          <p:nvPr/>
        </p:nvPicPr>
        <p:blipFill>
          <a:blip r:embed="rId2"/>
          <a:stretch>
            <a:fillRect/>
          </a:stretch>
        </p:blipFill>
        <p:spPr>
          <a:xfrm>
            <a:off x="706655" y="1504397"/>
            <a:ext cx="2511019" cy="4631293"/>
          </a:xfrm>
          <a:prstGeom prst="rect">
            <a:avLst/>
          </a:prstGeom>
        </p:spPr>
      </p:pic>
      <p:pic>
        <p:nvPicPr>
          <p:cNvPr id="9" name="Picture 8" descr="Image of cover of the Introduction to Federal and State Laws Impacting Students With Disabilities">
            <a:extLst>
              <a:ext uri="{FF2B5EF4-FFF2-40B4-BE49-F238E27FC236}">
                <a16:creationId xmlns:a16="http://schemas.microsoft.com/office/drawing/2014/main" id="{2D56561B-6991-26DE-5FC8-FC51F04760AC}"/>
              </a:ext>
            </a:extLst>
          </p:cNvPr>
          <p:cNvPicPr>
            <a:picLocks noChangeAspect="1"/>
          </p:cNvPicPr>
          <p:nvPr/>
        </p:nvPicPr>
        <p:blipFill>
          <a:blip r:embed="rId3"/>
          <a:stretch>
            <a:fillRect/>
          </a:stretch>
        </p:blipFill>
        <p:spPr>
          <a:xfrm>
            <a:off x="3467129" y="1504397"/>
            <a:ext cx="2515555" cy="4668040"/>
          </a:xfrm>
          <a:prstGeom prst="rect">
            <a:avLst/>
          </a:prstGeom>
        </p:spPr>
      </p:pic>
      <p:pic>
        <p:nvPicPr>
          <p:cNvPr id="11" name="Picture 10" descr="Image of IDEA and the IEP: Compliance versus PROGRESS">
            <a:extLst>
              <a:ext uri="{FF2B5EF4-FFF2-40B4-BE49-F238E27FC236}">
                <a16:creationId xmlns:a16="http://schemas.microsoft.com/office/drawing/2014/main" id="{F8F21049-0F59-4333-703E-0C1A2B5A0A81}"/>
              </a:ext>
            </a:extLst>
          </p:cNvPr>
          <p:cNvPicPr>
            <a:picLocks noChangeAspect="1"/>
          </p:cNvPicPr>
          <p:nvPr/>
        </p:nvPicPr>
        <p:blipFill>
          <a:blip r:embed="rId4"/>
          <a:stretch>
            <a:fillRect/>
          </a:stretch>
        </p:blipFill>
        <p:spPr>
          <a:xfrm>
            <a:off x="6227603" y="1475581"/>
            <a:ext cx="2466621" cy="4756152"/>
          </a:xfrm>
          <a:prstGeom prst="rect">
            <a:avLst/>
          </a:prstGeom>
        </p:spPr>
      </p:pic>
      <p:pic>
        <p:nvPicPr>
          <p:cNvPr id="13" name="Picture 12" descr="Image of ">
            <a:extLst>
              <a:ext uri="{FF2B5EF4-FFF2-40B4-BE49-F238E27FC236}">
                <a16:creationId xmlns:a16="http://schemas.microsoft.com/office/drawing/2014/main" id="{89BC7D42-7A2A-289C-68B9-414708AE1B42}"/>
              </a:ext>
            </a:extLst>
          </p:cNvPr>
          <p:cNvPicPr>
            <a:picLocks noChangeAspect="1"/>
          </p:cNvPicPr>
          <p:nvPr/>
        </p:nvPicPr>
        <p:blipFill>
          <a:blip r:embed="rId5"/>
          <a:stretch>
            <a:fillRect/>
          </a:stretch>
        </p:blipFill>
        <p:spPr>
          <a:xfrm>
            <a:off x="8948668" y="1504397"/>
            <a:ext cx="2556554" cy="4727336"/>
          </a:xfrm>
          <a:prstGeom prst="rect">
            <a:avLst/>
          </a:prstGeom>
        </p:spPr>
      </p:pic>
      <p:sp>
        <p:nvSpPr>
          <p:cNvPr id="2" name="Slide Number Placeholder 1">
            <a:extLst>
              <a:ext uri="{FF2B5EF4-FFF2-40B4-BE49-F238E27FC236}">
                <a16:creationId xmlns:a16="http://schemas.microsoft.com/office/drawing/2014/main" id="{F3CA79B3-720F-50D1-AB12-AC6C75239678}"/>
              </a:ext>
            </a:extLst>
          </p:cNvPr>
          <p:cNvSpPr>
            <a:spLocks noGrp="1"/>
          </p:cNvSpPr>
          <p:nvPr>
            <p:ph type="sldNum" sz="quarter" idx="14"/>
          </p:nvPr>
        </p:nvSpPr>
        <p:spPr/>
        <p:txBody>
          <a:bodyPr/>
          <a:lstStyle/>
          <a:p>
            <a:pPr>
              <a:defRPr/>
            </a:pPr>
            <a:fld id="{D018D9C5-E644-414B-97B6-66097F7A7F26}" type="slidenum">
              <a:rPr lang="en-US" smtClean="0"/>
              <a:pPr>
                <a:defRPr/>
              </a:pPr>
              <a:t>3</a:t>
            </a:fld>
            <a:endParaRPr lang="en-US"/>
          </a:p>
        </p:txBody>
      </p:sp>
    </p:spTree>
    <p:extLst>
      <p:ext uri="{BB962C8B-B14F-4D97-AF65-F5344CB8AC3E}">
        <p14:creationId xmlns:p14="http://schemas.microsoft.com/office/powerpoint/2010/main" val="3824674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1ADF2E4A-7C52-4592-88CB-D61D1A525D55}"/>
              </a:ext>
            </a:extLst>
          </p:cNvPr>
          <p:cNvSpPr>
            <a:spLocks noGrp="1"/>
          </p:cNvSpPr>
          <p:nvPr>
            <p:ph type="ctrTitle"/>
          </p:nvPr>
        </p:nvSpPr>
        <p:spPr/>
        <p:txBody>
          <a:bodyPr/>
          <a:lstStyle/>
          <a:p>
            <a:r>
              <a:rPr lang="en-US"/>
              <a:t>PROGRESS Center</a:t>
            </a:r>
          </a:p>
        </p:txBody>
      </p:sp>
      <p:sp>
        <p:nvSpPr>
          <p:cNvPr id="19" name="Subtitle 18">
            <a:extLst>
              <a:ext uri="{FF2B5EF4-FFF2-40B4-BE49-F238E27FC236}">
                <a16:creationId xmlns:a16="http://schemas.microsoft.com/office/drawing/2014/main" id="{449E4F9B-80A8-463E-A792-4E05468FD550}"/>
              </a:ext>
            </a:extLst>
          </p:cNvPr>
          <p:cNvSpPr>
            <a:spLocks noGrp="1"/>
          </p:cNvSpPr>
          <p:nvPr>
            <p:ph type="subTitle" idx="1"/>
          </p:nvPr>
        </p:nvSpPr>
        <p:spPr/>
        <p:txBody>
          <a:bodyPr/>
          <a:lstStyle/>
          <a:p>
            <a:pPr lvl="0"/>
            <a:r>
              <a:rPr lang="en-US"/>
              <a:t>progresscenter@air.org</a:t>
            </a:r>
          </a:p>
          <a:p>
            <a:pPr lvl="0"/>
            <a:endParaRPr lang="en-US"/>
          </a:p>
          <a:p>
            <a:pPr>
              <a:lnSpc>
                <a:spcPct val="125000"/>
              </a:lnSpc>
            </a:pPr>
            <a:r>
              <a:rPr lang="en-US"/>
              <a:t>1400 Crystal Drive, 10th Floor</a:t>
            </a:r>
          </a:p>
          <a:p>
            <a:pPr>
              <a:lnSpc>
                <a:spcPct val="125000"/>
              </a:lnSpc>
            </a:pPr>
            <a:r>
              <a:rPr lang="en-US"/>
              <a:t>Arlington, VA 22202-3289</a:t>
            </a:r>
          </a:p>
          <a:p>
            <a:pPr lvl="0"/>
            <a:r>
              <a:rPr lang="en-US"/>
              <a:t>202.403.5000</a:t>
            </a:r>
          </a:p>
          <a:p>
            <a:pPr lvl="0"/>
            <a:r>
              <a:rPr lang="en-US"/>
              <a:t>progresscenter@air.org</a:t>
            </a:r>
          </a:p>
          <a:p>
            <a:r>
              <a:rPr lang="en-US"/>
              <a:t>promotingprogress.org  |  www.air.org</a:t>
            </a:r>
          </a:p>
        </p:txBody>
      </p:sp>
      <p:sp>
        <p:nvSpPr>
          <p:cNvPr id="14" name="Text Placeholder 13">
            <a:extLst>
              <a:ext uri="{FF2B5EF4-FFF2-40B4-BE49-F238E27FC236}">
                <a16:creationId xmlns:a16="http://schemas.microsoft.com/office/drawing/2014/main" id="{349C7A23-C75C-49CC-9F32-8E10EB51BD9A}"/>
              </a:ext>
            </a:extLst>
          </p:cNvPr>
          <p:cNvSpPr>
            <a:spLocks noGrp="1"/>
          </p:cNvSpPr>
          <p:nvPr>
            <p:ph type="body" sz="quarter" idx="16"/>
          </p:nvPr>
        </p:nvSpPr>
        <p:spPr/>
        <p:txBody>
          <a:bodyPr/>
          <a:lstStyle/>
          <a:p>
            <a:r>
              <a:rPr lang="en-US">
                <a:hlinkClick r:id="rId3"/>
              </a:rPr>
              <a:t>https://www.facebook.com/k12PROGRESS/</a:t>
            </a:r>
            <a:r>
              <a:rPr lang="en-US"/>
              <a:t> </a:t>
            </a:r>
          </a:p>
          <a:p>
            <a:r>
              <a:rPr lang="en-US">
                <a:hlinkClick r:id="rId4"/>
              </a:rPr>
              <a:t>https://twitter.com/K12PROGRESS</a:t>
            </a:r>
            <a:endParaRPr lang="en-US"/>
          </a:p>
        </p:txBody>
      </p:sp>
      <p:sp>
        <p:nvSpPr>
          <p:cNvPr id="6" name="Text Placeholder 5">
            <a:extLst>
              <a:ext uri="{FF2B5EF4-FFF2-40B4-BE49-F238E27FC236}">
                <a16:creationId xmlns:a16="http://schemas.microsoft.com/office/drawing/2014/main" id="{300EFBB9-BE88-4B5E-82E8-306719CD85F1}"/>
              </a:ext>
            </a:extLst>
          </p:cNvPr>
          <p:cNvSpPr>
            <a:spLocks noGrp="1"/>
          </p:cNvSpPr>
          <p:nvPr>
            <p:ph type="body" sz="quarter" idx="14"/>
          </p:nvPr>
        </p:nvSpPr>
        <p:spPr/>
        <p:txBody>
          <a:bodyPr/>
          <a:lstStyle/>
          <a:p>
            <a:pPr lvl="0"/>
            <a:r>
              <a:rPr lang="en-US"/>
              <a:t>Notice of Trademark: “American Institutes for Research” and “AIR” are registered trademarks. All other brand, product, or company names are trademarks or registered trademarks of their respective owners.</a:t>
            </a:r>
          </a:p>
          <a:p>
            <a:pPr lvl="0"/>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a:t>
            </a:r>
          </a:p>
        </p:txBody>
      </p:sp>
      <p:sp>
        <p:nvSpPr>
          <p:cNvPr id="55" name="Text Placeholder 54">
            <a:extLst>
              <a:ext uri="{FF2B5EF4-FFF2-40B4-BE49-F238E27FC236}">
                <a16:creationId xmlns:a16="http://schemas.microsoft.com/office/drawing/2014/main" id="{A0C5A965-3FE0-4917-925E-8587F6588AE8}"/>
              </a:ext>
            </a:extLst>
          </p:cNvPr>
          <p:cNvSpPr>
            <a:spLocks noGrp="1"/>
          </p:cNvSpPr>
          <p:nvPr>
            <p:ph type="body" sz="quarter" idx="15"/>
          </p:nvPr>
        </p:nvSpPr>
        <p:spPr>
          <a:xfrm>
            <a:off x="11136719" y="6588098"/>
            <a:ext cx="538610" cy="107722"/>
          </a:xfrm>
        </p:spPr>
        <p:txBody>
          <a:bodyPr/>
          <a:lstStyle/>
          <a:p>
            <a:r>
              <a:rPr lang="en-US"/>
              <a:t>XXXXX_MO/22</a:t>
            </a:r>
          </a:p>
        </p:txBody>
      </p:sp>
    </p:spTree>
    <p:extLst>
      <p:ext uri="{BB962C8B-B14F-4D97-AF65-F5344CB8AC3E}">
        <p14:creationId xmlns:p14="http://schemas.microsoft.com/office/powerpoint/2010/main" val="1594604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1E4EA-7A79-4F35-827E-1BE37783FE89}"/>
              </a:ext>
            </a:extLst>
          </p:cNvPr>
          <p:cNvSpPr>
            <a:spLocks noGrp="1"/>
          </p:cNvSpPr>
          <p:nvPr>
            <p:ph type="title"/>
          </p:nvPr>
        </p:nvSpPr>
        <p:spPr>
          <a:xfrm>
            <a:off x="457200" y="14515"/>
            <a:ext cx="11338560" cy="1107996"/>
          </a:xfrm>
        </p:spPr>
        <p:txBody>
          <a:bodyPr anchor="b">
            <a:normAutofit/>
          </a:bodyPr>
          <a:lstStyle/>
          <a:p>
            <a:r>
              <a:rPr lang="en-US"/>
              <a:t>Why We Do What We Do</a:t>
            </a:r>
          </a:p>
        </p:txBody>
      </p:sp>
      <p:sp>
        <p:nvSpPr>
          <p:cNvPr id="3" name="Content Placeholder 2">
            <a:extLst>
              <a:ext uri="{FF2B5EF4-FFF2-40B4-BE49-F238E27FC236}">
                <a16:creationId xmlns:a16="http://schemas.microsoft.com/office/drawing/2014/main" id="{335C46E7-6123-46F5-BA44-12BA6CC31450}"/>
              </a:ext>
            </a:extLst>
          </p:cNvPr>
          <p:cNvSpPr>
            <a:spLocks noGrp="1"/>
          </p:cNvSpPr>
          <p:nvPr>
            <p:ph sz="half" idx="1"/>
          </p:nvPr>
        </p:nvSpPr>
        <p:spPr>
          <a:xfrm>
            <a:off x="616059" y="1308464"/>
            <a:ext cx="6291944" cy="4678680"/>
          </a:xfrm>
        </p:spPr>
        <p:txBody>
          <a:bodyPr>
            <a:normAutofit/>
          </a:bodyPr>
          <a:lstStyle/>
          <a:p>
            <a:pPr marL="0" indent="0">
              <a:buNone/>
            </a:pPr>
            <a:r>
              <a:rPr lang="en-US"/>
              <a:t>“To meet its substantive obligation under the IDEA, a school must offer an IEP [individualized education program] that is </a:t>
            </a:r>
            <a:r>
              <a:rPr lang="en-US" b="1"/>
              <a:t>reasonably calculated</a:t>
            </a:r>
            <a:r>
              <a:rPr lang="en-US"/>
              <a:t> to enable a child to </a:t>
            </a:r>
            <a:r>
              <a:rPr lang="en-US" b="1"/>
              <a:t>make progress </a:t>
            </a:r>
            <a:r>
              <a:rPr lang="en-US"/>
              <a:t>appropriate </a:t>
            </a:r>
            <a:r>
              <a:rPr lang="en-US" b="1"/>
              <a:t>in light of the child’s circumstances.</a:t>
            </a:r>
            <a:r>
              <a:rPr lang="en-US"/>
              <a:t>” [emphasis added]</a:t>
            </a:r>
          </a:p>
          <a:p>
            <a:pPr marL="0" indent="0" algn="r">
              <a:buNone/>
            </a:pPr>
            <a:r>
              <a:rPr lang="en-US"/>
              <a:t>—</a:t>
            </a:r>
            <a:r>
              <a:rPr lang="en-US" sz="2133" i="1"/>
              <a:t>Endrew F. v. Douglas County School </a:t>
            </a:r>
            <a:br>
              <a:rPr lang="en-US" sz="2133" i="1"/>
            </a:br>
            <a:r>
              <a:rPr lang="en-US" sz="2133" i="1"/>
              <a:t>District RE-1 (2017)</a:t>
            </a:r>
          </a:p>
          <a:p>
            <a:pPr marL="0" indent="0">
              <a:buNone/>
            </a:pPr>
            <a:endParaRPr lang="en-US"/>
          </a:p>
          <a:p>
            <a:endParaRPr lang="en-US"/>
          </a:p>
        </p:txBody>
      </p:sp>
      <p:pic>
        <p:nvPicPr>
          <p:cNvPr id="7" name="Graphic 6" descr="Gavel">
            <a:extLst>
              <a:ext uri="{FF2B5EF4-FFF2-40B4-BE49-F238E27FC236}">
                <a16:creationId xmlns:a16="http://schemas.microsoft.com/office/drawing/2014/main" id="{F3E6F4C4-DBCD-4893-B017-D4F1C7F51A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66861" y="571823"/>
            <a:ext cx="4846320" cy="4846320"/>
          </a:xfrm>
          <a:prstGeom prst="rect">
            <a:avLst/>
          </a:prstGeom>
        </p:spPr>
      </p:pic>
      <p:sp>
        <p:nvSpPr>
          <p:cNvPr id="5" name="Slide Number Placeholder 4">
            <a:extLst>
              <a:ext uri="{FF2B5EF4-FFF2-40B4-BE49-F238E27FC236}">
                <a16:creationId xmlns:a16="http://schemas.microsoft.com/office/drawing/2014/main" id="{71EE6527-2701-4791-949B-6BBFCA58A667}"/>
              </a:ext>
            </a:extLst>
          </p:cNvPr>
          <p:cNvSpPr>
            <a:spLocks noGrp="1"/>
          </p:cNvSpPr>
          <p:nvPr>
            <p:ph type="sldNum" sz="quarter" idx="12"/>
          </p:nvPr>
        </p:nvSpPr>
        <p:spPr/>
        <p:txBody>
          <a:bodyPr wrap="none" anchor="b">
            <a:normAutofit/>
          </a:bodyPr>
          <a:lstStyle/>
          <a:p>
            <a:pPr>
              <a:spcAft>
                <a:spcPts val="600"/>
              </a:spcAft>
            </a:pPr>
            <a:fld id="{99A20822-4A49-4D36-86E3-300BA48D3F00}" type="slidenum">
              <a:rPr lang="en-US" smtClean="0"/>
              <a:pPr>
                <a:spcAft>
                  <a:spcPts val="600"/>
                </a:spcAft>
              </a:pPr>
              <a:t>4</a:t>
            </a:fld>
            <a:endParaRPr lang="en-US"/>
          </a:p>
        </p:txBody>
      </p:sp>
    </p:spTree>
    <p:extLst>
      <p:ext uri="{BB962C8B-B14F-4D97-AF65-F5344CB8AC3E}">
        <p14:creationId xmlns:p14="http://schemas.microsoft.com/office/powerpoint/2010/main" val="2152276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2B6BB24E-0EB6-4184-51BA-DD7F72AA083A}"/>
              </a:ext>
            </a:extLst>
          </p:cNvPr>
          <p:cNvSpPr>
            <a:spLocks noGrp="1"/>
          </p:cNvSpPr>
          <p:nvPr>
            <p:ph type="title"/>
          </p:nvPr>
        </p:nvSpPr>
        <p:spPr>
          <a:xfrm>
            <a:off x="457200" y="-1221990"/>
            <a:ext cx="11338560" cy="1107996"/>
          </a:xfrm>
        </p:spPr>
        <p:txBody>
          <a:bodyPr/>
          <a:lstStyle/>
          <a:p>
            <a:r>
              <a:rPr lang="en-US"/>
              <a:t>Reflection: </a:t>
            </a:r>
            <a:r>
              <a:rPr lang="en-US" sz="4000"/>
              <a:t>What is appropriate progress for students with disabilities? </a:t>
            </a:r>
            <a:endParaRPr lang="en-US"/>
          </a:p>
        </p:txBody>
      </p:sp>
      <p:pic>
        <p:nvPicPr>
          <p:cNvPr id="21" name="Content Placeholder 20" descr="What is appropriate progress for students with disabilities? Lightbulb graphic">
            <a:extLst>
              <a:ext uri="{FF2B5EF4-FFF2-40B4-BE49-F238E27FC236}">
                <a16:creationId xmlns:a16="http://schemas.microsoft.com/office/drawing/2014/main" id="{96E30B84-1B2C-59D2-E172-2F6488806FF5}"/>
              </a:ext>
            </a:extLst>
          </p:cNvPr>
          <p:cNvPicPr>
            <a:picLocks noGrp="1" noChangeAspect="1"/>
          </p:cNvPicPr>
          <p:nvPr>
            <p:ph sz="quarter" idx="14"/>
          </p:nvPr>
        </p:nvPicPr>
        <p:blipFill rotWithShape="1">
          <a:blip r:embed="rId3" cstate="print">
            <a:extLst>
              <a:ext uri="{28A0092B-C50C-407E-A947-70E740481C1C}">
                <a14:useLocalDpi xmlns:a14="http://schemas.microsoft.com/office/drawing/2010/main" val="0"/>
              </a:ext>
            </a:extLst>
          </a:blip>
          <a:srcRect t="31613" r="-1" b="-1"/>
          <a:stretch/>
        </p:blipFill>
        <p:spPr>
          <a:xfrm>
            <a:off x="457200" y="1280160"/>
            <a:ext cx="11338560" cy="4846320"/>
          </a:xfrm>
          <a:noFill/>
        </p:spPr>
      </p:pic>
      <p:sp>
        <p:nvSpPr>
          <p:cNvPr id="25" name="TextBox 24">
            <a:extLst>
              <a:ext uri="{FF2B5EF4-FFF2-40B4-BE49-F238E27FC236}">
                <a16:creationId xmlns:a16="http://schemas.microsoft.com/office/drawing/2014/main" id="{62A33AFE-ACB1-371E-C682-A6260E789F8E}"/>
              </a:ext>
            </a:extLst>
          </p:cNvPr>
          <p:cNvSpPr txBox="1"/>
          <p:nvPr/>
        </p:nvSpPr>
        <p:spPr>
          <a:xfrm>
            <a:off x="1040524" y="1944414"/>
            <a:ext cx="5255173" cy="2123658"/>
          </a:xfrm>
          <a:prstGeom prst="rect">
            <a:avLst/>
          </a:prstGeom>
          <a:noFill/>
        </p:spPr>
        <p:txBody>
          <a:bodyPr wrap="square" rtlCol="0">
            <a:spAutoFit/>
          </a:bodyPr>
          <a:lstStyle/>
          <a:p>
            <a:r>
              <a:rPr lang="en-US" sz="4400"/>
              <a:t>What is appropriate progress for students with disabilities? </a:t>
            </a:r>
          </a:p>
        </p:txBody>
      </p:sp>
      <p:sp>
        <p:nvSpPr>
          <p:cNvPr id="28" name="Text Placeholder 3">
            <a:extLst>
              <a:ext uri="{FF2B5EF4-FFF2-40B4-BE49-F238E27FC236}">
                <a16:creationId xmlns:a16="http://schemas.microsoft.com/office/drawing/2014/main" id="{F64476E0-9149-6E5D-71FE-03233FE1545F}"/>
              </a:ext>
            </a:extLst>
          </p:cNvPr>
          <p:cNvSpPr>
            <a:spLocks noGrp="1"/>
          </p:cNvSpPr>
          <p:nvPr>
            <p:ph type="body" sz="quarter" idx="16"/>
          </p:nvPr>
        </p:nvSpPr>
        <p:spPr>
          <a:xfrm>
            <a:off x="457200" y="6135688"/>
            <a:ext cx="11337925" cy="192087"/>
          </a:xfrm>
        </p:spPr>
        <p:txBody>
          <a:bodyPr/>
          <a:lstStyle/>
          <a:p>
            <a:endParaRPr lang="en-US"/>
          </a:p>
        </p:txBody>
      </p:sp>
      <p:sp>
        <p:nvSpPr>
          <p:cNvPr id="6" name="Slide Number Placeholder 5">
            <a:extLst>
              <a:ext uri="{FF2B5EF4-FFF2-40B4-BE49-F238E27FC236}">
                <a16:creationId xmlns:a16="http://schemas.microsoft.com/office/drawing/2014/main" id="{8BC67425-90CA-F7D8-1D27-3D100348F068}"/>
              </a:ext>
            </a:extLst>
          </p:cNvPr>
          <p:cNvSpPr>
            <a:spLocks noGrp="1"/>
          </p:cNvSpPr>
          <p:nvPr>
            <p:ph type="sldNum" sz="quarter" idx="12"/>
          </p:nvPr>
        </p:nvSpPr>
        <p:spPr>
          <a:xfrm>
            <a:off x="11916192" y="6585203"/>
            <a:ext cx="153888" cy="153888"/>
          </a:xfrm>
        </p:spPr>
        <p:txBody>
          <a:bodyPr wrap="none" anchor="b">
            <a:normAutofit/>
          </a:bodyPr>
          <a:lstStyle/>
          <a:p>
            <a:pPr>
              <a:spcAft>
                <a:spcPts val="600"/>
              </a:spcAft>
            </a:pPr>
            <a:fld id="{BABF4E83-61DB-418F-A99F-17BC9BB58EF6}" type="slidenum">
              <a:rPr lang="en-US" smtClean="0"/>
              <a:pPr>
                <a:spcAft>
                  <a:spcPts val="600"/>
                </a:spcAft>
              </a:pPr>
              <a:t>5</a:t>
            </a:fld>
            <a:endParaRPr lang="en-US"/>
          </a:p>
        </p:txBody>
      </p:sp>
    </p:spTree>
    <p:extLst>
      <p:ext uri="{BB962C8B-B14F-4D97-AF65-F5344CB8AC3E}">
        <p14:creationId xmlns:p14="http://schemas.microsoft.com/office/powerpoint/2010/main" val="2058622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E6723D-BC71-E0FD-BCBE-F558A13EC47B}"/>
              </a:ext>
            </a:extLst>
          </p:cNvPr>
          <p:cNvSpPr>
            <a:spLocks noGrp="1"/>
          </p:cNvSpPr>
          <p:nvPr>
            <p:ph type="title"/>
          </p:nvPr>
        </p:nvSpPr>
        <p:spPr/>
        <p:txBody>
          <a:bodyPr/>
          <a:lstStyle/>
          <a:p>
            <a:r>
              <a:rPr lang="en-US"/>
              <a:t>Meet the Presenters</a:t>
            </a:r>
          </a:p>
        </p:txBody>
      </p:sp>
      <p:pic>
        <p:nvPicPr>
          <p:cNvPr id="17" name="Picture Placeholder 16" descr="Tessie Bailey">
            <a:extLst>
              <a:ext uri="{FF2B5EF4-FFF2-40B4-BE49-F238E27FC236}">
                <a16:creationId xmlns:a16="http://schemas.microsoft.com/office/drawing/2014/main" id="{EA861ABE-559F-7454-87AE-A3574C6E80DB}"/>
              </a:ext>
            </a:extLst>
          </p:cNvPr>
          <p:cNvPicPr>
            <a:picLocks noGrp="1" noChangeAspect="1"/>
          </p:cNvPicPr>
          <p:nvPr>
            <p:ph type="pic" sz="quarter" idx="24"/>
          </p:nvPr>
        </p:nvPicPr>
        <p:blipFill rotWithShape="1">
          <a:blip r:embed="rId3" cstate="print">
            <a:extLst>
              <a:ext uri="{28A0092B-C50C-407E-A947-70E740481C1C}">
                <a14:useLocalDpi xmlns:a14="http://schemas.microsoft.com/office/drawing/2010/main" val="0"/>
              </a:ext>
            </a:extLst>
          </a:blip>
          <a:srcRect l="749" r="-749" b="17306"/>
          <a:stretch/>
        </p:blipFill>
        <p:spPr>
          <a:xfrm>
            <a:off x="1734281" y="1325880"/>
            <a:ext cx="1828800" cy="1828800"/>
          </a:xfrm>
        </p:spPr>
      </p:pic>
      <p:sp>
        <p:nvSpPr>
          <p:cNvPr id="8" name="Text Placeholder 7">
            <a:extLst>
              <a:ext uri="{FF2B5EF4-FFF2-40B4-BE49-F238E27FC236}">
                <a16:creationId xmlns:a16="http://schemas.microsoft.com/office/drawing/2014/main" id="{7872F2A6-2D3D-D6D5-87E9-C82539A03EEB}"/>
              </a:ext>
            </a:extLst>
          </p:cNvPr>
          <p:cNvSpPr>
            <a:spLocks noGrp="1"/>
          </p:cNvSpPr>
          <p:nvPr>
            <p:ph type="body" sz="quarter" idx="25"/>
          </p:nvPr>
        </p:nvSpPr>
        <p:spPr/>
        <p:txBody>
          <a:bodyPr/>
          <a:lstStyle/>
          <a:p>
            <a:r>
              <a:rPr lang="en-US"/>
              <a:t>Tessie Bailey</a:t>
            </a:r>
          </a:p>
        </p:txBody>
      </p:sp>
      <p:sp>
        <p:nvSpPr>
          <p:cNvPr id="9" name="Text Placeholder 8">
            <a:extLst>
              <a:ext uri="{FF2B5EF4-FFF2-40B4-BE49-F238E27FC236}">
                <a16:creationId xmlns:a16="http://schemas.microsoft.com/office/drawing/2014/main" id="{DCC37BC3-0990-09A4-143E-D7A0BAE989D6}"/>
              </a:ext>
            </a:extLst>
          </p:cNvPr>
          <p:cNvSpPr>
            <a:spLocks noGrp="1"/>
          </p:cNvSpPr>
          <p:nvPr>
            <p:ph type="body" sz="quarter" idx="26"/>
          </p:nvPr>
        </p:nvSpPr>
        <p:spPr/>
        <p:txBody>
          <a:bodyPr/>
          <a:lstStyle/>
          <a:p>
            <a:r>
              <a:rPr lang="en-US"/>
              <a:t>PROGRESS Center Director</a:t>
            </a:r>
          </a:p>
        </p:txBody>
      </p:sp>
      <p:pic>
        <p:nvPicPr>
          <p:cNvPr id="3" name="Picture Placeholder 2" descr="Perry Zirkel">
            <a:extLst>
              <a:ext uri="{FF2B5EF4-FFF2-40B4-BE49-F238E27FC236}">
                <a16:creationId xmlns:a16="http://schemas.microsoft.com/office/drawing/2014/main" id="{4AABAA0D-C139-96EA-800A-B46FD2B7EB55}"/>
              </a:ext>
            </a:extLst>
          </p:cNvPr>
          <p:cNvPicPr>
            <a:picLocks noGrp="1" noChangeAspect="1"/>
          </p:cNvPicPr>
          <p:nvPr>
            <p:ph type="pic" sz="quarter" idx="27"/>
          </p:nvPr>
        </p:nvPicPr>
        <p:blipFill>
          <a:blip r:embed="rId4">
            <a:extLst>
              <a:ext uri="{28A0092B-C50C-407E-A947-70E740481C1C}">
                <a14:useLocalDpi xmlns:a14="http://schemas.microsoft.com/office/drawing/2010/main" val="0"/>
              </a:ext>
            </a:extLst>
          </a:blip>
          <a:srcRect/>
          <a:stretch>
            <a:fillRect/>
          </a:stretch>
        </p:blipFill>
        <p:spPr/>
      </p:pic>
      <p:sp>
        <p:nvSpPr>
          <p:cNvPr id="11" name="Text Placeholder 10">
            <a:extLst>
              <a:ext uri="{FF2B5EF4-FFF2-40B4-BE49-F238E27FC236}">
                <a16:creationId xmlns:a16="http://schemas.microsoft.com/office/drawing/2014/main" id="{3F52A9B2-DE29-205A-9B94-EEF016CA89EC}"/>
              </a:ext>
            </a:extLst>
          </p:cNvPr>
          <p:cNvSpPr>
            <a:spLocks noGrp="1"/>
          </p:cNvSpPr>
          <p:nvPr>
            <p:ph type="body" sz="quarter" idx="28"/>
          </p:nvPr>
        </p:nvSpPr>
        <p:spPr/>
        <p:txBody>
          <a:bodyPr/>
          <a:lstStyle/>
          <a:p>
            <a:r>
              <a:rPr lang="en-US"/>
              <a:t>Perry A. Zirkel</a:t>
            </a:r>
          </a:p>
          <a:p>
            <a:endParaRPr lang="en-US"/>
          </a:p>
        </p:txBody>
      </p:sp>
      <p:sp>
        <p:nvSpPr>
          <p:cNvPr id="12" name="Text Placeholder 11">
            <a:extLst>
              <a:ext uri="{FF2B5EF4-FFF2-40B4-BE49-F238E27FC236}">
                <a16:creationId xmlns:a16="http://schemas.microsoft.com/office/drawing/2014/main" id="{F817BB5E-A612-ECEB-72C5-EB1A831290C8}"/>
              </a:ext>
            </a:extLst>
          </p:cNvPr>
          <p:cNvSpPr>
            <a:spLocks noGrp="1"/>
          </p:cNvSpPr>
          <p:nvPr>
            <p:ph type="body" sz="quarter" idx="29"/>
          </p:nvPr>
        </p:nvSpPr>
        <p:spPr>
          <a:xfrm>
            <a:off x="5090159" y="3767328"/>
            <a:ext cx="2207623" cy="2148840"/>
          </a:xfrm>
        </p:spPr>
        <p:txBody>
          <a:bodyPr/>
          <a:lstStyle/>
          <a:p>
            <a:r>
              <a:rPr lang="en-US"/>
              <a:t>PROGRESS Center Advisor</a:t>
            </a:r>
          </a:p>
          <a:p>
            <a:r>
              <a:rPr lang="en-US" i="0">
                <a:hlinkClick r:id="rId5"/>
              </a:rPr>
              <a:t>www.perryzirkel.com  </a:t>
            </a:r>
            <a:endParaRPr lang="en-US" i="0"/>
          </a:p>
        </p:txBody>
      </p:sp>
      <p:pic>
        <p:nvPicPr>
          <p:cNvPr id="19" name="Picture Placeholder 18" descr="Mitch Yell">
            <a:extLst>
              <a:ext uri="{FF2B5EF4-FFF2-40B4-BE49-F238E27FC236}">
                <a16:creationId xmlns:a16="http://schemas.microsoft.com/office/drawing/2014/main" id="{257CAB3C-950A-259F-145F-B814B22A2CEA}"/>
              </a:ext>
            </a:extLst>
          </p:cNvPr>
          <p:cNvPicPr>
            <a:picLocks noGrp="1" noChangeAspect="1"/>
          </p:cNvPicPr>
          <p:nvPr>
            <p:ph type="pic" sz="quarter" idx="30"/>
          </p:nvPr>
        </p:nvPicPr>
        <p:blipFill>
          <a:blip r:embed="rId6">
            <a:extLst>
              <a:ext uri="{28A0092B-C50C-407E-A947-70E740481C1C}">
                <a14:useLocalDpi xmlns:a14="http://schemas.microsoft.com/office/drawing/2010/main" val="0"/>
              </a:ext>
            </a:extLst>
          </a:blip>
          <a:srcRect/>
          <a:stretch>
            <a:fillRect/>
          </a:stretch>
        </p:blipFill>
        <p:spPr/>
      </p:pic>
      <p:sp>
        <p:nvSpPr>
          <p:cNvPr id="14" name="Text Placeholder 13">
            <a:extLst>
              <a:ext uri="{FF2B5EF4-FFF2-40B4-BE49-F238E27FC236}">
                <a16:creationId xmlns:a16="http://schemas.microsoft.com/office/drawing/2014/main" id="{A245D69E-BDA4-368C-8E90-C152AB854C6A}"/>
              </a:ext>
            </a:extLst>
          </p:cNvPr>
          <p:cNvSpPr>
            <a:spLocks noGrp="1"/>
          </p:cNvSpPr>
          <p:nvPr>
            <p:ph type="body" sz="quarter" idx="31"/>
          </p:nvPr>
        </p:nvSpPr>
        <p:spPr/>
        <p:txBody>
          <a:bodyPr/>
          <a:lstStyle/>
          <a:p>
            <a:r>
              <a:rPr lang="en-US"/>
              <a:t>Mitchell L. Yell</a:t>
            </a:r>
          </a:p>
        </p:txBody>
      </p:sp>
      <p:sp>
        <p:nvSpPr>
          <p:cNvPr id="15" name="Text Placeholder 14">
            <a:extLst>
              <a:ext uri="{FF2B5EF4-FFF2-40B4-BE49-F238E27FC236}">
                <a16:creationId xmlns:a16="http://schemas.microsoft.com/office/drawing/2014/main" id="{7C174842-5500-1DE3-990A-A0037C92DB6C}"/>
              </a:ext>
            </a:extLst>
          </p:cNvPr>
          <p:cNvSpPr>
            <a:spLocks noGrp="1"/>
          </p:cNvSpPr>
          <p:nvPr>
            <p:ph type="body" sz="quarter" idx="32"/>
          </p:nvPr>
        </p:nvSpPr>
        <p:spPr>
          <a:xfrm>
            <a:off x="8476519" y="3767328"/>
            <a:ext cx="2417904" cy="2148840"/>
          </a:xfrm>
        </p:spPr>
        <p:txBody>
          <a:bodyPr/>
          <a:lstStyle/>
          <a:p>
            <a:r>
              <a:rPr lang="en-US"/>
              <a:t>PROGRESS Center Advisor</a:t>
            </a:r>
          </a:p>
          <a:p>
            <a:r>
              <a:rPr lang="en-US" i="0">
                <a:hlinkClick r:id="rId7"/>
              </a:rPr>
              <a:t>www.spedlawblog.com/author/mitchellyell/ </a:t>
            </a:r>
            <a:endParaRPr lang="en-US" i="0"/>
          </a:p>
        </p:txBody>
      </p:sp>
      <p:sp>
        <p:nvSpPr>
          <p:cNvPr id="5" name="Slide Number Placeholder 4">
            <a:extLst>
              <a:ext uri="{FF2B5EF4-FFF2-40B4-BE49-F238E27FC236}">
                <a16:creationId xmlns:a16="http://schemas.microsoft.com/office/drawing/2014/main" id="{D681F89B-C318-FDD8-CED9-E1FFFA3BE046}"/>
              </a:ext>
            </a:extLst>
          </p:cNvPr>
          <p:cNvSpPr>
            <a:spLocks noGrp="1"/>
          </p:cNvSpPr>
          <p:nvPr>
            <p:ph type="sldNum" sz="quarter" idx="10"/>
          </p:nvPr>
        </p:nvSpPr>
        <p:spPr/>
        <p:txBody>
          <a:bodyPr/>
          <a:lstStyle/>
          <a:p>
            <a:fld id="{99A20822-4A49-4D36-86E3-300BA48D3F00}" type="slidenum">
              <a:rPr lang="en-US" smtClean="0"/>
              <a:pPr/>
              <a:t>6</a:t>
            </a:fld>
            <a:endParaRPr lang="en-US"/>
          </a:p>
        </p:txBody>
      </p:sp>
    </p:spTree>
    <p:extLst>
      <p:ext uri="{BB962C8B-B14F-4D97-AF65-F5344CB8AC3E}">
        <p14:creationId xmlns:p14="http://schemas.microsoft.com/office/powerpoint/2010/main" val="2976911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510D091-E397-2A50-1AA3-148993FFA592}"/>
              </a:ext>
            </a:extLst>
          </p:cNvPr>
          <p:cNvSpPr>
            <a:spLocks noGrp="1"/>
          </p:cNvSpPr>
          <p:nvPr>
            <p:ph type="title"/>
          </p:nvPr>
        </p:nvSpPr>
        <p:spPr/>
        <p:txBody>
          <a:bodyPr/>
          <a:lstStyle/>
          <a:p>
            <a:r>
              <a:rPr lang="en-US" sz="3600"/>
              <a:t>How Familiar Are you with the </a:t>
            </a:r>
            <a:r>
              <a:rPr lang="en-US" sz="3600" i="1" err="1"/>
              <a:t>Endrew</a:t>
            </a:r>
            <a:r>
              <a:rPr lang="en-US" sz="3600" i="1"/>
              <a:t> F. </a:t>
            </a:r>
            <a:r>
              <a:rPr lang="en-US" sz="3600"/>
              <a:t>Decision?</a:t>
            </a:r>
          </a:p>
        </p:txBody>
      </p:sp>
      <p:sp>
        <p:nvSpPr>
          <p:cNvPr id="21" name="Content Placeholder 20">
            <a:extLst>
              <a:ext uri="{FF2B5EF4-FFF2-40B4-BE49-F238E27FC236}">
                <a16:creationId xmlns:a16="http://schemas.microsoft.com/office/drawing/2014/main" id="{E77804C0-0195-40BE-3DDB-825628FC8065}"/>
              </a:ext>
            </a:extLst>
          </p:cNvPr>
          <p:cNvSpPr>
            <a:spLocks noGrp="1"/>
          </p:cNvSpPr>
          <p:nvPr>
            <p:ph sz="quarter" idx="15"/>
          </p:nvPr>
        </p:nvSpPr>
        <p:spPr/>
        <p:txBody>
          <a:bodyPr/>
          <a:lstStyle/>
          <a:p>
            <a:pPr marL="0" indent="0">
              <a:buNone/>
            </a:pPr>
            <a:r>
              <a:rPr lang="en-US"/>
              <a:t>Use the chat to tell us how familiar you are with the </a:t>
            </a:r>
            <a:r>
              <a:rPr lang="en-US" i="1" err="1"/>
              <a:t>Endrew</a:t>
            </a:r>
            <a:r>
              <a:rPr lang="en-US" i="1"/>
              <a:t> F. </a:t>
            </a:r>
            <a:r>
              <a:rPr lang="en-US"/>
              <a:t>decision. </a:t>
            </a:r>
          </a:p>
        </p:txBody>
      </p:sp>
      <p:graphicFrame>
        <p:nvGraphicFramePr>
          <p:cNvPr id="15" name="Table 20">
            <a:extLst>
              <a:ext uri="{FF2B5EF4-FFF2-40B4-BE49-F238E27FC236}">
                <a16:creationId xmlns:a16="http://schemas.microsoft.com/office/drawing/2014/main" id="{593EC007-687C-DDB6-4D0E-33BEF24C8EB2}"/>
              </a:ext>
            </a:extLst>
          </p:cNvPr>
          <p:cNvGraphicFramePr>
            <a:graphicFrameLocks noGrp="1"/>
          </p:cNvGraphicFramePr>
          <p:nvPr>
            <p:extLst>
              <p:ext uri="{D42A27DB-BD31-4B8C-83A1-F6EECF244321}">
                <p14:modId xmlns:p14="http://schemas.microsoft.com/office/powerpoint/2010/main" val="2145310940"/>
              </p:ext>
            </p:extLst>
          </p:nvPr>
        </p:nvGraphicFramePr>
        <p:xfrm>
          <a:off x="639056" y="2770188"/>
          <a:ext cx="10507850" cy="914400"/>
        </p:xfrm>
        <a:graphic>
          <a:graphicData uri="http://schemas.openxmlformats.org/drawingml/2006/table">
            <a:tbl>
              <a:tblPr firstRow="1" bandRow="1">
                <a:tableStyleId>{5C22544A-7EE6-4342-B048-85BDC9FD1C3A}</a:tableStyleId>
              </a:tblPr>
              <a:tblGrid>
                <a:gridCol w="2101570">
                  <a:extLst>
                    <a:ext uri="{9D8B030D-6E8A-4147-A177-3AD203B41FA5}">
                      <a16:colId xmlns:a16="http://schemas.microsoft.com/office/drawing/2014/main" val="3482170607"/>
                    </a:ext>
                  </a:extLst>
                </a:gridCol>
                <a:gridCol w="2101570">
                  <a:extLst>
                    <a:ext uri="{9D8B030D-6E8A-4147-A177-3AD203B41FA5}">
                      <a16:colId xmlns:a16="http://schemas.microsoft.com/office/drawing/2014/main" val="130706825"/>
                    </a:ext>
                  </a:extLst>
                </a:gridCol>
                <a:gridCol w="2101570">
                  <a:extLst>
                    <a:ext uri="{9D8B030D-6E8A-4147-A177-3AD203B41FA5}">
                      <a16:colId xmlns:a16="http://schemas.microsoft.com/office/drawing/2014/main" val="558913032"/>
                    </a:ext>
                  </a:extLst>
                </a:gridCol>
                <a:gridCol w="2101570">
                  <a:extLst>
                    <a:ext uri="{9D8B030D-6E8A-4147-A177-3AD203B41FA5}">
                      <a16:colId xmlns:a16="http://schemas.microsoft.com/office/drawing/2014/main" val="4132134456"/>
                    </a:ext>
                  </a:extLst>
                </a:gridCol>
                <a:gridCol w="2101570">
                  <a:extLst>
                    <a:ext uri="{9D8B030D-6E8A-4147-A177-3AD203B41FA5}">
                      <a16:colId xmlns:a16="http://schemas.microsoft.com/office/drawing/2014/main" val="1343414597"/>
                    </a:ext>
                  </a:extLst>
                </a:gridCol>
              </a:tblGrid>
              <a:tr h="370840">
                <a:tc>
                  <a:txBody>
                    <a:bodyPr/>
                    <a:lstStyle/>
                    <a:p>
                      <a:pPr algn="ctr"/>
                      <a:r>
                        <a:rPr lang="en-US" sz="2400">
                          <a:solidFill>
                            <a:schemeClr val="tx1"/>
                          </a:solidFill>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a:solidFill>
                            <a:schemeClr val="tx1"/>
                          </a:solidFill>
                        </a:rPr>
                        <a:t>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a:solidFill>
                            <a:schemeClr val="tx1"/>
                          </a:solidFill>
                        </a:rPr>
                        <a:t>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a:solidFill>
                            <a:schemeClr val="tx1"/>
                          </a:solidFill>
                        </a:rPr>
                        <a:t>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a:solidFill>
                            <a:schemeClr val="tx1"/>
                          </a:solidFill>
                        </a:rPr>
                        <a:t>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2278625"/>
                  </a:ext>
                </a:extLst>
              </a:tr>
              <a:tr h="370840">
                <a:tc>
                  <a:txBody>
                    <a:bodyPr/>
                    <a:lstStyle/>
                    <a:p>
                      <a:pPr algn="ctr"/>
                      <a:r>
                        <a:rPr lang="en-US" sz="2400">
                          <a:solidFill>
                            <a:schemeClr val="tx1"/>
                          </a:solidFill>
                        </a:rPr>
                        <a:t>Not Familiar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400">
                          <a:solidFill>
                            <a:schemeClr val="tx1"/>
                          </a:solidFill>
                        </a:rPr>
                        <a:t>Very Little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400">
                          <a:solidFill>
                            <a:schemeClr val="tx1"/>
                          </a:solidFill>
                        </a:rPr>
                        <a:t>Somewhat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400">
                          <a:solidFill>
                            <a:schemeClr val="tx1"/>
                          </a:solidFill>
                        </a:rPr>
                        <a:t>Pretty Good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400" dirty="0">
                          <a:solidFill>
                            <a:schemeClr val="tx1"/>
                          </a:solidFill>
                        </a:rPr>
                        <a:t>Very Familiar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54597510"/>
                  </a:ext>
                </a:extLst>
              </a:tr>
            </a:tbl>
          </a:graphicData>
        </a:graphic>
      </p:graphicFrame>
      <p:pic>
        <p:nvPicPr>
          <p:cNvPr id="16" name="Graphic 15" descr="Surprised/scared face">
            <a:extLst>
              <a:ext uri="{FF2B5EF4-FFF2-40B4-BE49-F238E27FC236}">
                <a16:creationId xmlns:a16="http://schemas.microsoft.com/office/drawing/2014/main" id="{1694D25C-59CA-C74E-67FB-AB347A493F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33037" y="3641035"/>
            <a:ext cx="914400" cy="914400"/>
          </a:xfrm>
          <a:prstGeom prst="rect">
            <a:avLst/>
          </a:prstGeom>
        </p:spPr>
      </p:pic>
      <p:pic>
        <p:nvPicPr>
          <p:cNvPr id="17" name="Graphic 16" descr="Confused face ">
            <a:extLst>
              <a:ext uri="{FF2B5EF4-FFF2-40B4-BE49-F238E27FC236}">
                <a16:creationId xmlns:a16="http://schemas.microsoft.com/office/drawing/2014/main" id="{B78A87E4-C2CC-2BAD-38E1-7A1FCE3630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13923" y="3641035"/>
            <a:ext cx="914400" cy="914400"/>
          </a:xfrm>
          <a:prstGeom prst="rect">
            <a:avLst/>
          </a:prstGeom>
        </p:spPr>
      </p:pic>
      <p:pic>
        <p:nvPicPr>
          <p:cNvPr id="18" name="Graphic 17" descr="Nervous face">
            <a:extLst>
              <a:ext uri="{FF2B5EF4-FFF2-40B4-BE49-F238E27FC236}">
                <a16:creationId xmlns:a16="http://schemas.microsoft.com/office/drawing/2014/main" id="{6D149145-267A-22C2-7ED0-6B9F9B2F9D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35781" y="3641035"/>
            <a:ext cx="914400" cy="914400"/>
          </a:xfrm>
          <a:prstGeom prst="rect">
            <a:avLst/>
          </a:prstGeom>
        </p:spPr>
      </p:pic>
      <p:pic>
        <p:nvPicPr>
          <p:cNvPr id="19" name="Graphic 18" descr="Smiling face ">
            <a:extLst>
              <a:ext uri="{FF2B5EF4-FFF2-40B4-BE49-F238E27FC236}">
                <a16:creationId xmlns:a16="http://schemas.microsoft.com/office/drawing/2014/main" id="{8A508630-D2EC-2DFC-04EF-4342969FFE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16667" y="3641035"/>
            <a:ext cx="914400" cy="914400"/>
          </a:xfrm>
          <a:prstGeom prst="rect">
            <a:avLst/>
          </a:prstGeom>
        </p:spPr>
      </p:pic>
      <p:pic>
        <p:nvPicPr>
          <p:cNvPr id="20" name="Graphic 19" descr="Relaxed/happy face with sunglasses">
            <a:extLst>
              <a:ext uri="{FF2B5EF4-FFF2-40B4-BE49-F238E27FC236}">
                <a16:creationId xmlns:a16="http://schemas.microsoft.com/office/drawing/2014/main" id="{63F22AA5-2879-A63C-4E67-0239E679FA0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638525" y="3641035"/>
            <a:ext cx="914400" cy="914400"/>
          </a:xfrm>
          <a:prstGeom prst="rect">
            <a:avLst/>
          </a:prstGeom>
        </p:spPr>
      </p:pic>
      <p:sp>
        <p:nvSpPr>
          <p:cNvPr id="12" name="Slide Number Placeholder 11">
            <a:extLst>
              <a:ext uri="{FF2B5EF4-FFF2-40B4-BE49-F238E27FC236}">
                <a16:creationId xmlns:a16="http://schemas.microsoft.com/office/drawing/2014/main" id="{EF7ECEBA-C24C-3243-0238-2B883D1C1349}"/>
              </a:ext>
            </a:extLst>
          </p:cNvPr>
          <p:cNvSpPr>
            <a:spLocks noGrp="1"/>
          </p:cNvSpPr>
          <p:nvPr>
            <p:ph type="sldNum" sz="quarter" idx="11"/>
          </p:nvPr>
        </p:nvSpPr>
        <p:spPr/>
        <p:txBody>
          <a:bodyPr/>
          <a:lstStyle/>
          <a:p>
            <a:fld id="{99A20822-4A49-4D36-86E3-300BA48D3F00}" type="slidenum">
              <a:rPr lang="en-US" smtClean="0"/>
              <a:pPr/>
              <a:t>7</a:t>
            </a:fld>
            <a:endParaRPr lang="en-US"/>
          </a:p>
        </p:txBody>
      </p:sp>
    </p:spTree>
    <p:extLst>
      <p:ext uri="{BB962C8B-B14F-4D97-AF65-F5344CB8AC3E}">
        <p14:creationId xmlns:p14="http://schemas.microsoft.com/office/powerpoint/2010/main" val="2759597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0FAF-E15D-4966-BFB4-2D6E9C6BCE53}"/>
              </a:ext>
            </a:extLst>
          </p:cNvPr>
          <p:cNvSpPr>
            <a:spLocks noGrp="1"/>
          </p:cNvSpPr>
          <p:nvPr>
            <p:ph type="title"/>
          </p:nvPr>
        </p:nvSpPr>
        <p:spPr/>
        <p:txBody>
          <a:bodyPr/>
          <a:lstStyle/>
          <a:p>
            <a:r>
              <a:rPr lang="en-US"/>
              <a:t>Overview of Session</a:t>
            </a:r>
          </a:p>
        </p:txBody>
      </p:sp>
      <p:sp>
        <p:nvSpPr>
          <p:cNvPr id="3" name="Content Placeholder 2">
            <a:extLst>
              <a:ext uri="{FF2B5EF4-FFF2-40B4-BE49-F238E27FC236}">
                <a16:creationId xmlns:a16="http://schemas.microsoft.com/office/drawing/2014/main" id="{7CC4C924-DBFA-4AA5-9ED5-92A87D1EDD47}"/>
              </a:ext>
            </a:extLst>
          </p:cNvPr>
          <p:cNvSpPr>
            <a:spLocks noGrp="1"/>
          </p:cNvSpPr>
          <p:nvPr>
            <p:ph sz="half" idx="1"/>
          </p:nvPr>
        </p:nvSpPr>
        <p:spPr/>
        <p:txBody>
          <a:bodyPr>
            <a:normAutofit fontScale="92500" lnSpcReduction="10000"/>
          </a:bodyPr>
          <a:lstStyle/>
          <a:p>
            <a:pPr>
              <a:spcBef>
                <a:spcPts val="600"/>
              </a:spcBef>
              <a:spcAft>
                <a:spcPts val="1200"/>
              </a:spcAft>
            </a:pPr>
            <a:r>
              <a:rPr lang="en-US" b="1"/>
              <a:t>Thesis: </a:t>
            </a:r>
            <a:r>
              <a:rPr lang="en-US"/>
              <a:t>The coverage in the special education literature often does not distinguish between legal requirements, as established by the courts, and professional best practices, as determined by special education experts.</a:t>
            </a:r>
          </a:p>
          <a:p>
            <a:r>
              <a:rPr lang="en-US" b="1"/>
              <a:t>Illustrative Focus: </a:t>
            </a:r>
            <a:r>
              <a:rPr lang="en-US"/>
              <a:t>The indicators of progress that courts identify in applying </a:t>
            </a:r>
            <a:r>
              <a:rPr lang="en-US" i="1"/>
              <a:t>Endrew F.</a:t>
            </a:r>
            <a:r>
              <a:rPr lang="en-US"/>
              <a:t> and the differentiation from the professional literature.</a:t>
            </a:r>
          </a:p>
          <a:p>
            <a:endParaRPr lang="en-US"/>
          </a:p>
          <a:p>
            <a:endParaRPr lang="en-US"/>
          </a:p>
        </p:txBody>
      </p:sp>
      <p:sp>
        <p:nvSpPr>
          <p:cNvPr id="9" name="Rectangle 8">
            <a:extLst>
              <a:ext uri="{FF2B5EF4-FFF2-40B4-BE49-F238E27FC236}">
                <a16:creationId xmlns:a16="http://schemas.microsoft.com/office/drawing/2014/main" id="{DAD459F1-A86C-2368-B105-E7D63D8D9C45}"/>
              </a:ext>
            </a:extLst>
          </p:cNvPr>
          <p:cNvSpPr/>
          <p:nvPr/>
        </p:nvSpPr>
        <p:spPr>
          <a:xfrm>
            <a:off x="5920919" y="4387445"/>
            <a:ext cx="5977847" cy="618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a:solidFill>
                  <a:schemeClr val="tx2"/>
                </a:solidFill>
              </a:rPr>
              <a:t>Article available at: </a:t>
            </a:r>
            <a:r>
              <a:rPr lang="en-US" sz="1400">
                <a:solidFill>
                  <a:schemeClr val="tx2"/>
                </a:solidFill>
                <a:hlinkClick r:id="rId2"/>
              </a:rPr>
              <a:t>https://doi.org/10.1177/00144029231165500</a:t>
            </a:r>
            <a:r>
              <a:rPr lang="en-US" sz="1400">
                <a:solidFill>
                  <a:schemeClr val="tx2"/>
                </a:solidFill>
              </a:rPr>
              <a:t> </a:t>
            </a:r>
          </a:p>
        </p:txBody>
      </p:sp>
      <p:sp>
        <p:nvSpPr>
          <p:cNvPr id="5" name="Text Placeholder 4">
            <a:extLst>
              <a:ext uri="{FF2B5EF4-FFF2-40B4-BE49-F238E27FC236}">
                <a16:creationId xmlns:a16="http://schemas.microsoft.com/office/drawing/2014/main" id="{24DF49C7-E58A-D508-4BF5-80A396CA6DE3}"/>
              </a:ext>
            </a:extLst>
          </p:cNvPr>
          <p:cNvSpPr>
            <a:spLocks noGrp="1"/>
          </p:cNvSpPr>
          <p:nvPr>
            <p:ph type="body" sz="quarter" idx="16"/>
          </p:nvPr>
        </p:nvSpPr>
        <p:spPr/>
        <p:txBody>
          <a:bodyPr/>
          <a:lstStyle/>
          <a:p>
            <a:r>
              <a:rPr lang="en-US" sz="1000" b="1"/>
              <a:t>Citation: </a:t>
            </a:r>
            <a:r>
              <a:rPr lang="en-US" sz="1000"/>
              <a:t>Zirkel, P.A. &amp; Yell, M.L. (2023). Indicators of progress in the wake of </a:t>
            </a:r>
            <a:r>
              <a:rPr lang="en-US" sz="1000" err="1"/>
              <a:t>Endrew</a:t>
            </a:r>
            <a:r>
              <a:rPr lang="en-US" sz="1000"/>
              <a:t> F.: The distinction between judicial rulings and professional recommendations. </a:t>
            </a:r>
            <a:r>
              <a:rPr lang="en-US" sz="1000" i="1"/>
              <a:t>Exceptional Children. </a:t>
            </a:r>
            <a:r>
              <a:rPr lang="en-US" sz="1000">
                <a:hlinkClick r:id="rId2"/>
              </a:rPr>
              <a:t>https://doi.org/10.1177/00144029231165500</a:t>
            </a:r>
            <a:r>
              <a:rPr lang="en-US" sz="1000"/>
              <a:t> </a:t>
            </a:r>
          </a:p>
        </p:txBody>
      </p:sp>
      <p:sp>
        <p:nvSpPr>
          <p:cNvPr id="4" name="Slide Number Placeholder 3">
            <a:extLst>
              <a:ext uri="{FF2B5EF4-FFF2-40B4-BE49-F238E27FC236}">
                <a16:creationId xmlns:a16="http://schemas.microsoft.com/office/drawing/2014/main" id="{97DAA268-CC37-475B-B1C7-083BA0EE2128}"/>
              </a:ext>
            </a:extLst>
          </p:cNvPr>
          <p:cNvSpPr>
            <a:spLocks noGrp="1"/>
          </p:cNvSpPr>
          <p:nvPr>
            <p:ph type="sldNum" sz="quarter" idx="12"/>
          </p:nvPr>
        </p:nvSpPr>
        <p:spPr/>
        <p:txBody>
          <a:bodyPr/>
          <a:lstStyle/>
          <a:p>
            <a:fld id="{8B753B17-1229-47A4-BBB2-A02D5F84107F}" type="slidenum">
              <a:rPr lang="en-US" smtClean="0"/>
              <a:pPr/>
              <a:t>8</a:t>
            </a:fld>
            <a:endParaRPr lang="en-US"/>
          </a:p>
        </p:txBody>
      </p:sp>
      <p:pic>
        <p:nvPicPr>
          <p:cNvPr id="8" name="Content Placeholder 7" descr="Screenshot of Zirkel and Yell Indicators of Progress article">
            <a:extLst>
              <a:ext uri="{FF2B5EF4-FFF2-40B4-BE49-F238E27FC236}">
                <a16:creationId xmlns:a16="http://schemas.microsoft.com/office/drawing/2014/main" id="{DCF283CB-8B7E-C3EA-0883-93F95CDD78AA}"/>
              </a:ext>
            </a:extLst>
          </p:cNvPr>
          <p:cNvPicPr>
            <a:picLocks noGrp="1" noChangeAspect="1"/>
          </p:cNvPicPr>
          <p:nvPr>
            <p:ph sz="half" idx="2"/>
          </p:nvPr>
        </p:nvPicPr>
        <p:blipFill>
          <a:blip r:embed="rId3"/>
          <a:stretch>
            <a:fillRect/>
          </a:stretch>
        </p:blipFill>
        <p:spPr>
          <a:xfrm>
            <a:off x="6126162" y="1280160"/>
            <a:ext cx="5567362" cy="3246932"/>
          </a:xfrm>
          <a:solidFill>
            <a:schemeClr val="tx1"/>
          </a:solidFill>
          <a:ln>
            <a:solidFill>
              <a:schemeClr val="tx1"/>
            </a:solidFill>
          </a:ln>
        </p:spPr>
      </p:pic>
    </p:spTree>
    <p:extLst>
      <p:ext uri="{BB962C8B-B14F-4D97-AF65-F5344CB8AC3E}">
        <p14:creationId xmlns:p14="http://schemas.microsoft.com/office/powerpoint/2010/main" val="3498359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F7CA1-16D0-1978-3B1E-E253EEF52183}"/>
              </a:ext>
            </a:extLst>
          </p:cNvPr>
          <p:cNvSpPr>
            <a:spLocks noGrp="1"/>
          </p:cNvSpPr>
          <p:nvPr>
            <p:ph type="title"/>
          </p:nvPr>
        </p:nvSpPr>
        <p:spPr/>
        <p:txBody>
          <a:bodyPr/>
          <a:lstStyle/>
          <a:p>
            <a:r>
              <a:rPr lang="en-US" dirty="0"/>
              <a:t>Substantive Std. for FAPE under </a:t>
            </a:r>
            <a:r>
              <a:rPr lang="en-US" i="1" dirty="0"/>
              <a:t>Rowley</a:t>
            </a:r>
            <a:r>
              <a:rPr lang="en-US" dirty="0"/>
              <a:t> and </a:t>
            </a:r>
            <a:r>
              <a:rPr lang="en-US" i="1" dirty="0"/>
              <a:t>Endrew F.</a:t>
            </a:r>
          </a:p>
        </p:txBody>
      </p:sp>
      <p:sp>
        <p:nvSpPr>
          <p:cNvPr id="3" name="Content Placeholder 2">
            <a:extLst>
              <a:ext uri="{FF2B5EF4-FFF2-40B4-BE49-F238E27FC236}">
                <a16:creationId xmlns:a16="http://schemas.microsoft.com/office/drawing/2014/main" id="{ADE15DDF-1231-0BE7-AC6B-CD86850CBB6D}"/>
              </a:ext>
            </a:extLst>
          </p:cNvPr>
          <p:cNvSpPr>
            <a:spLocks noGrp="1"/>
          </p:cNvSpPr>
          <p:nvPr>
            <p:ph sz="quarter" idx="15"/>
          </p:nvPr>
        </p:nvSpPr>
        <p:spPr/>
        <p:txBody>
          <a:bodyPr vert="horz" lIns="0" tIns="0" rIns="0" bIns="0" rtlCol="0" anchor="t">
            <a:normAutofit/>
          </a:bodyPr>
          <a:lstStyle/>
          <a:p>
            <a:r>
              <a:rPr lang="en-US" dirty="0"/>
              <a:t>The Supreme Court in </a:t>
            </a:r>
            <a:r>
              <a:rPr lang="en-US" i="1" dirty="0"/>
              <a:t>Endrew F. v. Douglas County School District RE-1</a:t>
            </a:r>
            <a:r>
              <a:rPr lang="en-US" u="sng" dirty="0"/>
              <a:t> </a:t>
            </a:r>
            <a:r>
              <a:rPr lang="en-US" dirty="0"/>
              <a:t>(2017) </a:t>
            </a:r>
            <a:r>
              <a:rPr lang="en-US" dirty="0">
                <a:highlight>
                  <a:srgbClr val="D5E2BF"/>
                </a:highlight>
              </a:rPr>
              <a:t>refined</a:t>
            </a:r>
            <a:r>
              <a:rPr lang="en-US" dirty="0"/>
              <a:t> the substantive standard for a free appropriate public education (FAPE) under the IDEA.</a:t>
            </a:r>
          </a:p>
          <a:p>
            <a:r>
              <a:rPr lang="en-US" i="1" dirty="0"/>
              <a:t>Board of Education v. Rowley</a:t>
            </a:r>
            <a:r>
              <a:rPr lang="en-US" dirty="0"/>
              <a:t> (1982): required IEPs to be “reasonably calculated to enable the child to receive educational benefit.”</a:t>
            </a:r>
          </a:p>
          <a:p>
            <a:r>
              <a:rPr lang="en-US" i="1" dirty="0"/>
              <a:t>Endrew F. v. Douglas County School District RE-1 </a:t>
            </a:r>
            <a:r>
              <a:rPr lang="en-US" dirty="0"/>
              <a:t>(2017): required IEPs to be “reasonably calculated to enable the child to make </a:t>
            </a:r>
            <a:r>
              <a:rPr lang="en-US" dirty="0">
                <a:highlight>
                  <a:srgbClr val="D5E2BF"/>
                </a:highlight>
              </a:rPr>
              <a:t>progress</a:t>
            </a:r>
            <a:r>
              <a:rPr lang="en-US" dirty="0"/>
              <a:t> in light of the child’s circumstances.”</a:t>
            </a:r>
          </a:p>
          <a:p>
            <a:endParaRPr lang="en-US"/>
          </a:p>
        </p:txBody>
      </p:sp>
      <p:sp>
        <p:nvSpPr>
          <p:cNvPr id="4" name="Text Placeholder 3">
            <a:extLst>
              <a:ext uri="{FF2B5EF4-FFF2-40B4-BE49-F238E27FC236}">
                <a16:creationId xmlns:a16="http://schemas.microsoft.com/office/drawing/2014/main" id="{E82950F2-DC72-A15C-2A19-8C83DD21CBC7}"/>
              </a:ext>
            </a:extLst>
          </p:cNvPr>
          <p:cNvSpPr>
            <a:spLocks noGrp="1"/>
          </p:cNvSpPr>
          <p:nvPr>
            <p:ph type="body" sz="quarter" idx="16"/>
          </p:nvPr>
        </p:nvSpPr>
        <p:spPr/>
        <p:txBody>
          <a:bodyPr/>
          <a:lstStyle/>
          <a:p>
            <a:r>
              <a:rPr lang="en-US"/>
              <a:t>Emphasis added. </a:t>
            </a:r>
          </a:p>
        </p:txBody>
      </p:sp>
      <p:sp>
        <p:nvSpPr>
          <p:cNvPr id="5" name="Slide Number Placeholder 4">
            <a:extLst>
              <a:ext uri="{FF2B5EF4-FFF2-40B4-BE49-F238E27FC236}">
                <a16:creationId xmlns:a16="http://schemas.microsoft.com/office/drawing/2014/main" id="{24B3312B-FCAE-C2BA-8DA0-1BB6006520E9}"/>
              </a:ext>
            </a:extLst>
          </p:cNvPr>
          <p:cNvSpPr>
            <a:spLocks noGrp="1"/>
          </p:cNvSpPr>
          <p:nvPr>
            <p:ph type="sldNum" sz="quarter" idx="14"/>
          </p:nvPr>
        </p:nvSpPr>
        <p:spPr/>
        <p:txBody>
          <a:bodyPr/>
          <a:lstStyle/>
          <a:p>
            <a:fld id="{99A20822-4A49-4D36-86E3-300BA48D3F00}" type="slidenum">
              <a:rPr lang="en-US" smtClean="0"/>
              <a:pPr/>
              <a:t>9</a:t>
            </a:fld>
            <a:endParaRPr lang="en-US"/>
          </a:p>
        </p:txBody>
      </p:sp>
    </p:spTree>
    <p:extLst>
      <p:ext uri="{BB962C8B-B14F-4D97-AF65-F5344CB8AC3E}">
        <p14:creationId xmlns:p14="http://schemas.microsoft.com/office/powerpoint/2010/main" val="3713830354"/>
      </p:ext>
    </p:extLst>
  </p:cSld>
  <p:clrMapOvr>
    <a:masterClrMapping/>
  </p:clrMapOvr>
</p:sld>
</file>

<file path=ppt/theme/theme1.xml><?xml version="1.0" encoding="utf-8"?>
<a:theme xmlns:a="http://schemas.openxmlformats.org/drawingml/2006/main" name="PROGRESS Center">
  <a:themeElements>
    <a:clrScheme name="PROGRESS Ctr Accent 1 AIR corporate 2-6">
      <a:dk1>
        <a:srgbClr val="59565A"/>
      </a:dk1>
      <a:lt1>
        <a:srgbClr val="FFFFFF"/>
      </a:lt1>
      <a:dk2>
        <a:srgbClr val="000000"/>
      </a:dk2>
      <a:lt2>
        <a:srgbClr val="E5F1F8"/>
      </a:lt2>
      <a:accent1>
        <a:srgbClr val="0076BD"/>
      </a:accent1>
      <a:accent2>
        <a:srgbClr val="003A70"/>
      </a:accent2>
      <a:accent3>
        <a:srgbClr val="4C902D"/>
      </a:accent3>
      <a:accent4>
        <a:srgbClr val="622E6C"/>
      </a:accent4>
      <a:accent5>
        <a:srgbClr val="E8980C"/>
      </a:accent5>
      <a:accent6>
        <a:srgbClr val="1B3D9D"/>
      </a:accent6>
      <a:hlink>
        <a:srgbClr val="0000FF"/>
      </a:hlink>
      <a:folHlink>
        <a:srgbClr val="800080"/>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OGRESS-Center-2023-Presentation-1018" id="{4DB92730-E094-4DB0-A767-D9457D3E25F4}" vid="{44EB4E67-FE89-4332-ADE8-63AA6B55E0AD}"/>
    </a:ext>
  </a:extLst>
</a:theme>
</file>

<file path=ppt/theme/theme2.xml><?xml version="1.0" encoding="utf-8"?>
<a:theme xmlns:a="http://schemas.openxmlformats.org/drawingml/2006/main" name="1_PROGRESS Center">
  <a:themeElements>
    <a:clrScheme name="PROGRESS Ctr Accent 1 AIR corporate 2-6">
      <a:dk1>
        <a:srgbClr val="59565A"/>
      </a:dk1>
      <a:lt1>
        <a:srgbClr val="FFFFFF"/>
      </a:lt1>
      <a:dk2>
        <a:srgbClr val="000000"/>
      </a:dk2>
      <a:lt2>
        <a:srgbClr val="E5F1F8"/>
      </a:lt2>
      <a:accent1>
        <a:srgbClr val="0076BD"/>
      </a:accent1>
      <a:accent2>
        <a:srgbClr val="003A70"/>
      </a:accent2>
      <a:accent3>
        <a:srgbClr val="4C902D"/>
      </a:accent3>
      <a:accent4>
        <a:srgbClr val="622E6C"/>
      </a:accent4>
      <a:accent5>
        <a:srgbClr val="E8980C"/>
      </a:accent5>
      <a:accent6>
        <a:srgbClr val="1B3D9D"/>
      </a:accent6>
      <a:hlink>
        <a:srgbClr val="0000FF"/>
      </a:hlink>
      <a:folHlink>
        <a:srgbClr val="800080"/>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OGRESS Center-Image Options-042720.potx" id="{FFDCB90C-BCA4-4AAD-A543-A8418ECF49BA}" vid="{5DE8C55B-8984-4E98-9AD0-4E24780AA2FD}"/>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73C9C38D4CE64E9D6A3BDA6AD05B18" ma:contentTypeVersion="17" ma:contentTypeDescription="Create a new document." ma:contentTypeScope="" ma:versionID="e545199c7379ffe12fa307627084356c">
  <xsd:schema xmlns:xsd="http://www.w3.org/2001/XMLSchema" xmlns:xs="http://www.w3.org/2001/XMLSchema" xmlns:p="http://schemas.microsoft.com/office/2006/metadata/properties" xmlns:ns2="9a29b55a-3458-43b1-b5f5-8a06b1b83431" xmlns:ns3="4a50c3af-328d-4c26-9632-e6dd7a90b192" targetNamespace="http://schemas.microsoft.com/office/2006/metadata/properties" ma:root="true" ma:fieldsID="ad3adc2b94047b736b7a8354987170c3" ns2:_="" ns3:_="">
    <xsd:import namespace="9a29b55a-3458-43b1-b5f5-8a06b1b83431"/>
    <xsd:import namespace="4a50c3af-328d-4c26-9632-e6dd7a90b19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29b55a-3458-43b1-b5f5-8a06b1b834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31da6f4-e52d-49d7-b108-9c7783d774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50c3af-328d-4c26-9632-e6dd7a90b19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1092aeb-ff14-4afd-8ff2-9f44c9105eb0}" ma:internalName="TaxCatchAll" ma:showField="CatchAllData" ma:web="4a50c3af-328d-4c26-9632-e6dd7a90b1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a50c3af-328d-4c26-9632-e6dd7a90b192" xsi:nil="true"/>
    <lcf76f155ced4ddcb4097134ff3c332f xmlns="9a29b55a-3458-43b1-b5f5-8a06b1b83431">
      <Terms xmlns="http://schemas.microsoft.com/office/infopath/2007/PartnerControls"/>
    </lcf76f155ced4ddcb4097134ff3c332f>
    <SharedWithUsers xmlns="4a50c3af-328d-4c26-9632-e6dd7a90b192">
      <UserInfo>
        <DisplayName>Jackson, Stephanie</DisplayName>
        <AccountId>19</AccountId>
        <AccountType/>
      </UserInfo>
      <UserInfo>
        <DisplayName>Mamone, Mia</DisplayName>
        <AccountId>99</AccountId>
        <AccountType/>
      </UserInfo>
      <UserInfo>
        <DisplayName>Peterson, Amy</DisplayName>
        <AccountId>14</AccountId>
        <AccountType/>
      </UserInfo>
    </SharedWithUsers>
  </documentManagement>
</p:properties>
</file>

<file path=customXml/itemProps1.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2.xml><?xml version="1.0" encoding="utf-8"?>
<ds:datastoreItem xmlns:ds="http://schemas.openxmlformats.org/officeDocument/2006/customXml" ds:itemID="{3351251A-F68C-45F2-94AC-739B382C11C8}">
  <ds:schemaRefs>
    <ds:schemaRef ds:uri="4a50c3af-328d-4c26-9632-e6dd7a90b192"/>
    <ds:schemaRef ds:uri="9a29b55a-3458-43b1-b5f5-8a06b1b834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1EAC94F-0CB7-47E2-B1CC-A0F105248E94}">
  <ds:schemaRefs>
    <ds:schemaRef ds:uri="http://www.w3.org/XML/1998/namespace"/>
    <ds:schemaRef ds:uri="http://purl.org/dc/elements/1.1/"/>
    <ds:schemaRef ds:uri="9a29b55a-3458-43b1-b5f5-8a06b1b83431"/>
    <ds:schemaRef ds:uri="http://purl.org/dc/terms/"/>
    <ds:schemaRef ds:uri="http://purl.org/dc/dcmitype/"/>
    <ds:schemaRef ds:uri="4a50c3af-328d-4c26-9632-e6dd7a90b192"/>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PROGRESS-Center-2023-Presentation-102523</Template>
  <TotalTime>18</TotalTime>
  <Words>2873</Words>
  <Application>Microsoft Office PowerPoint</Application>
  <PresentationFormat>Widescreen</PresentationFormat>
  <Paragraphs>263</Paragraphs>
  <Slides>30</Slides>
  <Notes>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30</vt:i4>
      </vt:variant>
    </vt:vector>
  </HeadingPairs>
  <TitlesOfParts>
    <vt:vector size="42" baseType="lpstr">
      <vt:lpstr>Arial</vt:lpstr>
      <vt:lpstr>Arial Narrow</vt:lpstr>
      <vt:lpstr>Calibri</vt:lpstr>
      <vt:lpstr>Exo</vt:lpstr>
      <vt:lpstr>Exo Bold</vt:lpstr>
      <vt:lpstr>Gill Sans MT</vt:lpstr>
      <vt:lpstr>League Spartan</vt:lpstr>
      <vt:lpstr>Open Sans Light Bold</vt:lpstr>
      <vt:lpstr>Times New Roman</vt:lpstr>
      <vt:lpstr>Wingdings</vt:lpstr>
      <vt:lpstr>PROGRESS Center</vt:lpstr>
      <vt:lpstr>1_PROGRESS Center</vt:lpstr>
      <vt:lpstr>Indicators of Progress in the Wake of Endrew F.</vt:lpstr>
      <vt:lpstr>Welcome to the PROGRESS Center!</vt:lpstr>
      <vt:lpstr>PROGRESS Center Special Education Law Modules</vt:lpstr>
      <vt:lpstr>Why We Do What We Do</vt:lpstr>
      <vt:lpstr>Reflection: What is appropriate progress for students with disabilities? </vt:lpstr>
      <vt:lpstr>Meet the Presenters</vt:lpstr>
      <vt:lpstr>How Familiar Are you with the Endrew F. Decision?</vt:lpstr>
      <vt:lpstr>Overview of Session</vt:lpstr>
      <vt:lpstr>Substantive Std. for FAPE under Rowley and Endrew F.</vt:lpstr>
      <vt:lpstr>Initial Indicators: Rowley</vt:lpstr>
      <vt:lpstr>Initial Indicators: Rowley Progeny</vt:lpstr>
      <vt:lpstr>Endrew F.: Selective Reaffirmations</vt:lpstr>
      <vt:lpstr>Endrew F.: Nuanced Refinements</vt:lpstr>
      <vt:lpstr>Framework of This Analysis</vt:lpstr>
      <vt:lpstr>Overall Attributes from the Professional Literature</vt:lpstr>
      <vt:lpstr>Overall Features of the Judicial Rulings</vt:lpstr>
      <vt:lpstr>Comparison of Professional &amp; Judicial Interpretations: Grades and Promotion</vt:lpstr>
      <vt:lpstr>Comparison of Professional &amp; Judicial Interpretations: Standardized Test Scores</vt:lpstr>
      <vt:lpstr>Comparison of Professional &amp; Judicial Interpretations: Other “Tests” (e.g., mastery measures)</vt:lpstr>
      <vt:lpstr>Comparison of Professional &amp; Judicial Interpretations: Progress Reports </vt:lpstr>
      <vt:lpstr>Comparison of Professional &amp; Judicial Interpretations: Other Progress Indicators</vt:lpstr>
      <vt:lpstr>One Reason for the Discrepancy</vt:lpstr>
      <vt:lpstr>Implications</vt:lpstr>
      <vt:lpstr>Reflection: What is Progress for Students With Disabilities? </vt:lpstr>
      <vt:lpstr>Questions and Reflections</vt:lpstr>
      <vt:lpstr>Resource Spotlight </vt:lpstr>
      <vt:lpstr>PROGRESS Center Resources </vt:lpstr>
      <vt:lpstr>References</vt:lpstr>
      <vt:lpstr>Disclaimer</vt:lpstr>
      <vt:lpstr>PROGRESS Center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Indicators of Progress in the Wake of Endrew F.</dc:title>
  <dc:subject/>
  <dc:creator>Peterson, Amy</dc:creator>
  <cp:keywords>PROGRESS Center</cp:keywords>
  <cp:lastModifiedBy>Peterson, Amy</cp:lastModifiedBy>
  <cp:revision>21</cp:revision>
  <cp:lastPrinted>2017-10-19T00:36:21Z</cp:lastPrinted>
  <dcterms:created xsi:type="dcterms:W3CDTF">2023-10-26T18:46:59Z</dcterms:created>
  <dcterms:modified xsi:type="dcterms:W3CDTF">2023-11-30T19:46:32Z</dcterms:modified>
  <cp:category>PROGRESS Center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TaxKeyword">
    <vt:lpwstr>1327;#Add appropriate tags for accessibility|eab204ad-ef36-4d01-a7c0-674086fd960c</vt:lpwstr>
  </property>
  <property fmtid="{D5CDD505-2E9C-101B-9397-08002B2CF9AE}" pid="4" name="MediaServiceImageTags">
    <vt:lpwstr/>
  </property>
  <property fmtid="{D5CDD505-2E9C-101B-9397-08002B2CF9AE}" pid="5" name="ContentTypeId">
    <vt:lpwstr>0x0101007873C9C38D4CE64E9D6A3BDA6AD05B18</vt:lpwstr>
  </property>
</Properties>
</file>