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6" r:id="rId5"/>
  </p:sldMasterIdLst>
  <p:notesMasterIdLst>
    <p:notesMasterId r:id="rId53"/>
  </p:notesMasterIdLst>
  <p:handoutMasterIdLst>
    <p:handoutMasterId r:id="rId54"/>
  </p:handoutMasterIdLst>
  <p:sldIdLst>
    <p:sldId id="1923" r:id="rId6"/>
    <p:sldId id="4775" r:id="rId7"/>
    <p:sldId id="2147470613" r:id="rId8"/>
    <p:sldId id="1925" r:id="rId9"/>
    <p:sldId id="4625" r:id="rId10"/>
    <p:sldId id="1573" r:id="rId11"/>
    <p:sldId id="4269" r:id="rId12"/>
    <p:sldId id="4774" r:id="rId13"/>
    <p:sldId id="1891" r:id="rId14"/>
    <p:sldId id="420" r:id="rId15"/>
    <p:sldId id="4360" r:id="rId16"/>
    <p:sldId id="4361" r:id="rId17"/>
    <p:sldId id="438" r:id="rId18"/>
    <p:sldId id="4259" r:id="rId19"/>
    <p:sldId id="4770" r:id="rId20"/>
    <p:sldId id="4771" r:id="rId21"/>
    <p:sldId id="4632" r:id="rId22"/>
    <p:sldId id="4634" r:id="rId23"/>
    <p:sldId id="4363" r:id="rId24"/>
    <p:sldId id="4356" r:id="rId25"/>
    <p:sldId id="4364" r:id="rId26"/>
    <p:sldId id="4365" r:id="rId27"/>
    <p:sldId id="4357" r:id="rId28"/>
    <p:sldId id="1802" r:id="rId29"/>
    <p:sldId id="4366" r:id="rId30"/>
    <p:sldId id="4367" r:id="rId31"/>
    <p:sldId id="2147470614" r:id="rId32"/>
    <p:sldId id="4754" r:id="rId33"/>
    <p:sldId id="2147470615" r:id="rId34"/>
    <p:sldId id="799" r:id="rId35"/>
    <p:sldId id="4376" r:id="rId36"/>
    <p:sldId id="568" r:id="rId37"/>
    <p:sldId id="4371" r:id="rId38"/>
    <p:sldId id="1918" r:id="rId39"/>
    <p:sldId id="4378" r:id="rId40"/>
    <p:sldId id="4379" r:id="rId41"/>
    <p:sldId id="4377" r:id="rId42"/>
    <p:sldId id="2147470616" r:id="rId43"/>
    <p:sldId id="4380" r:id="rId44"/>
    <p:sldId id="4382" r:id="rId45"/>
    <p:sldId id="1921" r:id="rId46"/>
    <p:sldId id="1926" r:id="rId47"/>
    <p:sldId id="256" r:id="rId48"/>
    <p:sldId id="4797" r:id="rId49"/>
    <p:sldId id="1913" r:id="rId50"/>
    <p:sldId id="4358" r:id="rId51"/>
    <p:sldId id="4374"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8BA403-FE38-36E0-F2E1-22D36344C2A3}" name="Laible, Elizabeth" initials="LE" userId="S::elaible@air.org::cc99524a-59cf-4811-bbbd-4798cc24125f" providerId="AD"/>
  <p188:author id="{C3388029-2B20-F5FB-4124-4ABF9417DF0E}" name="Peterson, Amy" initials="PA" userId="S::ampeterson@air.org::8c14dd6b-6031-4383-8241-8af97fa7035b" providerId="AD"/>
  <p188:author id="{80F2F92B-FEA2-108C-B58B-4D84E0C6FD3A}" name="Rasmussen, Cathy" initials="RC" userId="S::carasmussen@air.org::9a4ed26a-eceb-4fec-ac15-a32fc6c2c93e" providerId="AD"/>
  <p188:author id="{71BDA477-4368-6A82-8093-F61225D70F6D}" name="Bailey, Tessie" initials="BT" userId="S::tbailey@air.org::8fad8b4d-791e-4caa-89ed-605e4c91cf05" providerId="AD"/>
  <p188:author id="{452D3FBC-06F7-B4FE-810D-D96A41C77B20}" name="Jackson, Stephanie" initials="JS" userId="S::sjackson@air.org::41507284-d238-4789-82df-dc9a05d8958c" providerId="AD"/>
  <p188:author id="{67021DCA-ACE2-04AF-E165-AEF7D4EBE86A}" name="Evans, Sara" initials="ES" userId="S::sevans@air.org::23a26cd3-3fce-4bc6-98a3-bbc2cecbcc68" providerId="AD"/>
  <p188:author id="{018D12D3-1459-7A0B-4E11-25C70668E593}" name="Allen, Kyle" initials="AK" userId="S::kyallen@air.org::498c2c66-41f9-4c4e-a33c-ba40f12a4d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77B"/>
    <a:srgbClr val="DAEAE8"/>
    <a:srgbClr val="FFFFFF"/>
    <a:srgbClr val="63BB3B"/>
    <a:srgbClr val="0066A4"/>
    <a:srgbClr val="0076BD"/>
    <a:srgbClr val="0000FF"/>
    <a:srgbClr val="E6F1F9"/>
    <a:srgbClr val="AAC37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D2B51-021E-4C7E-A14D-55D1D42BD3B9}" v="14" dt="2025-08-11T20:46:05.972"/>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autoAdjust="0"/>
    <p:restoredTop sz="61391" autoAdjust="0"/>
  </p:normalViewPr>
  <p:slideViewPr>
    <p:cSldViewPr snapToGrid="0">
      <p:cViewPr varScale="1">
        <p:scale>
          <a:sx n="57" d="100"/>
          <a:sy n="57" d="100"/>
        </p:scale>
        <p:origin x="1236" y="282"/>
      </p:cViewPr>
      <p:guideLst>
        <p:guide orient="horz" pos="384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55FD2B51-021E-4C7E-A14D-55D1D42BD3B9}"/>
    <pc:docChg chg="undo custSel addSld delSld modSld delMainMaster">
      <pc:chgData name="Peterson, Amy" userId="8c14dd6b-6031-4383-8241-8af97fa7035b" providerId="ADAL" clId="{55FD2B51-021E-4C7E-A14D-55D1D42BD3B9}" dt="2025-08-11T20:46:05.972" v="121" actId="207"/>
      <pc:docMkLst>
        <pc:docMk/>
      </pc:docMkLst>
      <pc:sldChg chg="del">
        <pc:chgData name="Peterson, Amy" userId="8c14dd6b-6031-4383-8241-8af97fa7035b" providerId="ADAL" clId="{55FD2B51-021E-4C7E-A14D-55D1D42BD3B9}" dt="2025-08-11T20:39:32.937" v="2" actId="47"/>
        <pc:sldMkLst>
          <pc:docMk/>
          <pc:sldMk cId="0" sldId="258"/>
        </pc:sldMkLst>
      </pc:sldChg>
      <pc:sldChg chg="modNotesTx">
        <pc:chgData name="Peterson, Amy" userId="8c14dd6b-6031-4383-8241-8af97fa7035b" providerId="ADAL" clId="{55FD2B51-021E-4C7E-A14D-55D1D42BD3B9}" dt="2025-08-11T20:41:33.811" v="15" actId="6549"/>
        <pc:sldMkLst>
          <pc:docMk/>
          <pc:sldMk cId="3425928212" sldId="420"/>
        </pc:sldMkLst>
      </pc:sldChg>
      <pc:sldChg chg="modNotesTx">
        <pc:chgData name="Peterson, Amy" userId="8c14dd6b-6031-4383-8241-8af97fa7035b" providerId="ADAL" clId="{55FD2B51-021E-4C7E-A14D-55D1D42BD3B9}" dt="2025-08-11T20:41:42.361" v="18" actId="6549"/>
        <pc:sldMkLst>
          <pc:docMk/>
          <pc:sldMk cId="3105377961" sldId="438"/>
        </pc:sldMkLst>
      </pc:sldChg>
      <pc:sldChg chg="modAnim modNotesTx">
        <pc:chgData name="Peterson, Amy" userId="8c14dd6b-6031-4383-8241-8af97fa7035b" providerId="ADAL" clId="{55FD2B51-021E-4C7E-A14D-55D1D42BD3B9}" dt="2025-08-11T20:42:59.051" v="41"/>
        <pc:sldMkLst>
          <pc:docMk/>
          <pc:sldMk cId="1057144176" sldId="568"/>
        </pc:sldMkLst>
      </pc:sldChg>
      <pc:sldChg chg="modNotesTx">
        <pc:chgData name="Peterson, Amy" userId="8c14dd6b-6031-4383-8241-8af97fa7035b" providerId="ADAL" clId="{55FD2B51-021E-4C7E-A14D-55D1D42BD3B9}" dt="2025-08-11T20:42:50.244" v="37" actId="20577"/>
        <pc:sldMkLst>
          <pc:docMk/>
          <pc:sldMk cId="1205638317" sldId="799"/>
        </pc:sldMkLst>
      </pc:sldChg>
      <pc:sldChg chg="modNotesTx">
        <pc:chgData name="Peterson, Amy" userId="8c14dd6b-6031-4383-8241-8af97fa7035b" providerId="ADAL" clId="{55FD2B51-021E-4C7E-A14D-55D1D42BD3B9}" dt="2025-08-11T20:41:17.461" v="10" actId="6549"/>
        <pc:sldMkLst>
          <pc:docMk/>
          <pc:sldMk cId="2152276695" sldId="1573"/>
        </pc:sldMkLst>
      </pc:sldChg>
      <pc:sldChg chg="modNotesTx">
        <pc:chgData name="Peterson, Amy" userId="8c14dd6b-6031-4383-8241-8af97fa7035b" providerId="ADAL" clId="{55FD2B51-021E-4C7E-A14D-55D1D42BD3B9}" dt="2025-08-11T20:42:18.226" v="28" actId="6549"/>
        <pc:sldMkLst>
          <pc:docMk/>
          <pc:sldMk cId="188015633" sldId="1802"/>
        </pc:sldMkLst>
      </pc:sldChg>
      <pc:sldChg chg="modNotesTx">
        <pc:chgData name="Peterson, Amy" userId="8c14dd6b-6031-4383-8241-8af97fa7035b" providerId="ADAL" clId="{55FD2B51-021E-4C7E-A14D-55D1D42BD3B9}" dt="2025-08-11T20:41:31.267" v="14" actId="20577"/>
        <pc:sldMkLst>
          <pc:docMk/>
          <pc:sldMk cId="3045630632" sldId="1891"/>
        </pc:sldMkLst>
      </pc:sldChg>
      <pc:sldChg chg="del">
        <pc:chgData name="Peterson, Amy" userId="8c14dd6b-6031-4383-8241-8af97fa7035b" providerId="ADAL" clId="{55FD2B51-021E-4C7E-A14D-55D1D42BD3B9}" dt="2025-08-11T20:39:35.875" v="3" actId="47"/>
        <pc:sldMkLst>
          <pc:docMk/>
          <pc:sldMk cId="1217175913" sldId="1917"/>
        </pc:sldMkLst>
      </pc:sldChg>
      <pc:sldChg chg="modNotesTx">
        <pc:chgData name="Peterson, Amy" userId="8c14dd6b-6031-4383-8241-8af97fa7035b" providerId="ADAL" clId="{55FD2B51-021E-4C7E-A14D-55D1D42BD3B9}" dt="2025-08-11T20:43:06.292" v="46" actId="20577"/>
        <pc:sldMkLst>
          <pc:docMk/>
          <pc:sldMk cId="4257160515" sldId="1918"/>
        </pc:sldMkLst>
      </pc:sldChg>
      <pc:sldChg chg="del">
        <pc:chgData name="Peterson, Amy" userId="8c14dd6b-6031-4383-8241-8af97fa7035b" providerId="ADAL" clId="{55FD2B51-021E-4C7E-A14D-55D1D42BD3B9}" dt="2025-08-11T20:39:32.412" v="1" actId="47"/>
        <pc:sldMkLst>
          <pc:docMk/>
          <pc:sldMk cId="838562687" sldId="1922"/>
        </pc:sldMkLst>
      </pc:sldChg>
      <pc:sldChg chg="modNotesTx">
        <pc:chgData name="Peterson, Amy" userId="8c14dd6b-6031-4383-8241-8af97fa7035b" providerId="ADAL" clId="{55FD2B51-021E-4C7E-A14D-55D1D42BD3B9}" dt="2025-08-11T20:41:06.837" v="6" actId="6549"/>
        <pc:sldMkLst>
          <pc:docMk/>
          <pc:sldMk cId="698100281" sldId="1923"/>
        </pc:sldMkLst>
      </pc:sldChg>
      <pc:sldChg chg="modNotesTx">
        <pc:chgData name="Peterson, Amy" userId="8c14dd6b-6031-4383-8241-8af97fa7035b" providerId="ADAL" clId="{55FD2B51-021E-4C7E-A14D-55D1D42BD3B9}" dt="2025-08-11T20:41:12.407" v="8" actId="20577"/>
        <pc:sldMkLst>
          <pc:docMk/>
          <pc:sldMk cId="2320306185" sldId="1925"/>
        </pc:sldMkLst>
      </pc:sldChg>
      <pc:sldChg chg="modNotesTx">
        <pc:chgData name="Peterson, Amy" userId="8c14dd6b-6031-4383-8241-8af97fa7035b" providerId="ADAL" clId="{55FD2B51-021E-4C7E-A14D-55D1D42BD3B9}" dt="2025-08-11T20:41:45.238" v="19" actId="6549"/>
        <pc:sldMkLst>
          <pc:docMk/>
          <pc:sldMk cId="1724314118" sldId="4259"/>
        </pc:sldMkLst>
      </pc:sldChg>
      <pc:sldChg chg="modNotesTx">
        <pc:chgData name="Peterson, Amy" userId="8c14dd6b-6031-4383-8241-8af97fa7035b" providerId="ADAL" clId="{55FD2B51-021E-4C7E-A14D-55D1D42BD3B9}" dt="2025-08-11T20:41:20.076" v="11" actId="6549"/>
        <pc:sldMkLst>
          <pc:docMk/>
          <pc:sldMk cId="3759539516" sldId="4269"/>
        </pc:sldMkLst>
      </pc:sldChg>
      <pc:sldChg chg="del">
        <pc:chgData name="Peterson, Amy" userId="8c14dd6b-6031-4383-8241-8af97fa7035b" providerId="ADAL" clId="{55FD2B51-021E-4C7E-A14D-55D1D42BD3B9}" dt="2025-08-11T20:39:31.924" v="0" actId="47"/>
        <pc:sldMkLst>
          <pc:docMk/>
          <pc:sldMk cId="3188501907" sldId="4355"/>
        </pc:sldMkLst>
      </pc:sldChg>
      <pc:sldChg chg="modSp mod modNotesTx">
        <pc:chgData name="Peterson, Amy" userId="8c14dd6b-6031-4383-8241-8af97fa7035b" providerId="ADAL" clId="{55FD2B51-021E-4C7E-A14D-55D1D42BD3B9}" dt="2025-08-11T20:44:43.407" v="76" actId="207"/>
        <pc:sldMkLst>
          <pc:docMk/>
          <pc:sldMk cId="4136300542" sldId="4356"/>
        </pc:sldMkLst>
        <pc:spChg chg="mod">
          <ac:chgData name="Peterson, Amy" userId="8c14dd6b-6031-4383-8241-8af97fa7035b" providerId="ADAL" clId="{55FD2B51-021E-4C7E-A14D-55D1D42BD3B9}" dt="2025-08-11T20:44:43.407" v="76" actId="207"/>
          <ac:spMkLst>
            <pc:docMk/>
            <pc:sldMk cId="4136300542" sldId="4356"/>
            <ac:spMk id="3" creationId="{00000000-0000-0000-0000-000000000000}"/>
          </ac:spMkLst>
        </pc:spChg>
      </pc:sldChg>
      <pc:sldChg chg="modSp mod modNotesTx">
        <pc:chgData name="Peterson, Amy" userId="8c14dd6b-6031-4383-8241-8af97fa7035b" providerId="ADAL" clId="{55FD2B51-021E-4C7E-A14D-55D1D42BD3B9}" dt="2025-08-11T20:45:32.933" v="112" actId="207"/>
        <pc:sldMkLst>
          <pc:docMk/>
          <pc:sldMk cId="1158867732" sldId="4357"/>
        </pc:sldMkLst>
        <pc:spChg chg="mod">
          <ac:chgData name="Peterson, Amy" userId="8c14dd6b-6031-4383-8241-8af97fa7035b" providerId="ADAL" clId="{55FD2B51-021E-4C7E-A14D-55D1D42BD3B9}" dt="2025-08-11T20:45:32.933" v="112" actId="207"/>
          <ac:spMkLst>
            <pc:docMk/>
            <pc:sldMk cId="1158867732" sldId="4357"/>
            <ac:spMk id="3" creationId="{00000000-0000-0000-0000-000000000000}"/>
          </ac:spMkLst>
        </pc:spChg>
      </pc:sldChg>
      <pc:sldChg chg="add del">
        <pc:chgData name="Peterson, Amy" userId="8c14dd6b-6031-4383-8241-8af97fa7035b" providerId="ADAL" clId="{55FD2B51-021E-4C7E-A14D-55D1D42BD3B9}" dt="2025-08-11T20:40:59.977" v="5" actId="47"/>
        <pc:sldMkLst>
          <pc:docMk/>
          <pc:sldMk cId="2365928560" sldId="4358"/>
        </pc:sldMkLst>
      </pc:sldChg>
      <pc:sldChg chg="modNotesTx">
        <pc:chgData name="Peterson, Amy" userId="8c14dd6b-6031-4383-8241-8af97fa7035b" providerId="ADAL" clId="{55FD2B51-021E-4C7E-A14D-55D1D42BD3B9}" dt="2025-08-11T20:41:36.986" v="16" actId="6549"/>
        <pc:sldMkLst>
          <pc:docMk/>
          <pc:sldMk cId="3659023480" sldId="4360"/>
        </pc:sldMkLst>
      </pc:sldChg>
      <pc:sldChg chg="modNotesTx">
        <pc:chgData name="Peterson, Amy" userId="8c14dd6b-6031-4383-8241-8af97fa7035b" providerId="ADAL" clId="{55FD2B51-021E-4C7E-A14D-55D1D42BD3B9}" dt="2025-08-11T20:41:39.912" v="17" actId="6549"/>
        <pc:sldMkLst>
          <pc:docMk/>
          <pc:sldMk cId="3702003705" sldId="4361"/>
        </pc:sldMkLst>
      </pc:sldChg>
      <pc:sldChg chg="modNotesTx">
        <pc:chgData name="Peterson, Amy" userId="8c14dd6b-6031-4383-8241-8af97fa7035b" providerId="ADAL" clId="{55FD2B51-021E-4C7E-A14D-55D1D42BD3B9}" dt="2025-08-11T20:41:58.005" v="23" actId="6549"/>
        <pc:sldMkLst>
          <pc:docMk/>
          <pc:sldMk cId="2283793128" sldId="4363"/>
        </pc:sldMkLst>
      </pc:sldChg>
      <pc:sldChg chg="modSp mod modNotesTx">
        <pc:chgData name="Peterson, Amy" userId="8c14dd6b-6031-4383-8241-8af97fa7035b" providerId="ADAL" clId="{55FD2B51-021E-4C7E-A14D-55D1D42BD3B9}" dt="2025-08-11T20:45:18.051" v="92" actId="207"/>
        <pc:sldMkLst>
          <pc:docMk/>
          <pc:sldMk cId="4243923732" sldId="4364"/>
        </pc:sldMkLst>
        <pc:spChg chg="mod">
          <ac:chgData name="Peterson, Amy" userId="8c14dd6b-6031-4383-8241-8af97fa7035b" providerId="ADAL" clId="{55FD2B51-021E-4C7E-A14D-55D1D42BD3B9}" dt="2025-08-11T20:45:18.051" v="92" actId="207"/>
          <ac:spMkLst>
            <pc:docMk/>
            <pc:sldMk cId="4243923732" sldId="4364"/>
            <ac:spMk id="23" creationId="{DDD74F53-2D0A-4CDC-A167-52A611E461F3}"/>
          </ac:spMkLst>
        </pc:spChg>
      </pc:sldChg>
      <pc:sldChg chg="modSp mod modNotesTx">
        <pc:chgData name="Peterson, Amy" userId="8c14dd6b-6031-4383-8241-8af97fa7035b" providerId="ADAL" clId="{55FD2B51-021E-4C7E-A14D-55D1D42BD3B9}" dt="2025-08-11T20:45:12.013" v="89" actId="207"/>
        <pc:sldMkLst>
          <pc:docMk/>
          <pc:sldMk cId="571349783" sldId="4365"/>
        </pc:sldMkLst>
        <pc:spChg chg="mod">
          <ac:chgData name="Peterson, Amy" userId="8c14dd6b-6031-4383-8241-8af97fa7035b" providerId="ADAL" clId="{55FD2B51-021E-4C7E-A14D-55D1D42BD3B9}" dt="2025-08-11T20:45:12.013" v="89" actId="207"/>
          <ac:spMkLst>
            <pc:docMk/>
            <pc:sldMk cId="571349783" sldId="4365"/>
            <ac:spMk id="4" creationId="{56CE25CD-C903-FB65-E343-62CCB905AF97}"/>
          </ac:spMkLst>
        </pc:spChg>
      </pc:sldChg>
      <pc:sldChg chg="modSp mod modNotesTx">
        <pc:chgData name="Peterson, Amy" userId="8c14dd6b-6031-4383-8241-8af97fa7035b" providerId="ADAL" clId="{55FD2B51-021E-4C7E-A14D-55D1D42BD3B9}" dt="2025-08-11T20:45:59.404" v="118" actId="207"/>
        <pc:sldMkLst>
          <pc:docMk/>
          <pc:sldMk cId="407565922" sldId="4366"/>
        </pc:sldMkLst>
        <pc:spChg chg="mod">
          <ac:chgData name="Peterson, Amy" userId="8c14dd6b-6031-4383-8241-8af97fa7035b" providerId="ADAL" clId="{55FD2B51-021E-4C7E-A14D-55D1D42BD3B9}" dt="2025-08-11T20:45:59.404" v="118" actId="207"/>
          <ac:spMkLst>
            <pc:docMk/>
            <pc:sldMk cId="407565922" sldId="4366"/>
            <ac:spMk id="6" creationId="{4A8E1953-6CD6-454C-83ED-B503A0E3C3A8}"/>
          </ac:spMkLst>
        </pc:spChg>
      </pc:sldChg>
      <pc:sldChg chg="modNotesTx">
        <pc:chgData name="Peterson, Amy" userId="8c14dd6b-6031-4383-8241-8af97fa7035b" providerId="ADAL" clId="{55FD2B51-021E-4C7E-A14D-55D1D42BD3B9}" dt="2025-08-11T20:42:28.579" v="30" actId="6549"/>
        <pc:sldMkLst>
          <pc:docMk/>
          <pc:sldMk cId="2311248367" sldId="4367"/>
        </pc:sldMkLst>
      </pc:sldChg>
      <pc:sldChg chg="modNotesTx">
        <pc:chgData name="Peterson, Amy" userId="8c14dd6b-6031-4383-8241-8af97fa7035b" providerId="ADAL" clId="{55FD2B51-021E-4C7E-A14D-55D1D42BD3B9}" dt="2025-08-11T20:43:02.749" v="42" actId="6549"/>
        <pc:sldMkLst>
          <pc:docMk/>
          <pc:sldMk cId="98605762" sldId="4371"/>
        </pc:sldMkLst>
      </pc:sldChg>
      <pc:sldChg chg="modNotesTx">
        <pc:chgData name="Peterson, Amy" userId="8c14dd6b-6031-4383-8241-8af97fa7035b" providerId="ADAL" clId="{55FD2B51-021E-4C7E-A14D-55D1D42BD3B9}" dt="2025-08-11T20:42:54.240" v="38" actId="6549"/>
        <pc:sldMkLst>
          <pc:docMk/>
          <pc:sldMk cId="161375136" sldId="4376"/>
        </pc:sldMkLst>
      </pc:sldChg>
      <pc:sldChg chg="modSp mod">
        <pc:chgData name="Peterson, Amy" userId="8c14dd6b-6031-4383-8241-8af97fa7035b" providerId="ADAL" clId="{55FD2B51-021E-4C7E-A14D-55D1D42BD3B9}" dt="2025-08-11T20:43:33.618" v="49" actId="14734"/>
        <pc:sldMkLst>
          <pc:docMk/>
          <pc:sldMk cId="3677513818" sldId="4377"/>
        </pc:sldMkLst>
        <pc:graphicFrameChg chg="modGraphic">
          <ac:chgData name="Peterson, Amy" userId="8c14dd6b-6031-4383-8241-8af97fa7035b" providerId="ADAL" clId="{55FD2B51-021E-4C7E-A14D-55D1D42BD3B9}" dt="2025-08-11T20:43:33.618" v="49" actId="14734"/>
          <ac:graphicFrameMkLst>
            <pc:docMk/>
            <pc:sldMk cId="3677513818" sldId="4377"/>
            <ac:graphicFrameMk id="6" creationId="{AFD53414-DE62-D749-3DA6-4D1A11A41D04}"/>
          </ac:graphicFrameMkLst>
        </pc:graphicFrameChg>
      </pc:sldChg>
      <pc:sldChg chg="modAnim">
        <pc:chgData name="Peterson, Amy" userId="8c14dd6b-6031-4383-8241-8af97fa7035b" providerId="ADAL" clId="{55FD2B51-021E-4C7E-A14D-55D1D42BD3B9}" dt="2025-08-11T20:43:41.176" v="51"/>
        <pc:sldMkLst>
          <pc:docMk/>
          <pc:sldMk cId="80107911" sldId="4380"/>
        </pc:sldMkLst>
      </pc:sldChg>
      <pc:sldChg chg="modNotesTx">
        <pc:chgData name="Peterson, Amy" userId="8c14dd6b-6031-4383-8241-8af97fa7035b" providerId="ADAL" clId="{55FD2B51-021E-4C7E-A14D-55D1D42BD3B9}" dt="2025-08-11T20:41:14.937" v="9" actId="6549"/>
        <pc:sldMkLst>
          <pc:docMk/>
          <pc:sldMk cId="1850961950" sldId="4625"/>
        </pc:sldMkLst>
      </pc:sldChg>
      <pc:sldChg chg="modNotesTx">
        <pc:chgData name="Peterson, Amy" userId="8c14dd6b-6031-4383-8241-8af97fa7035b" providerId="ADAL" clId="{55FD2B51-021E-4C7E-A14D-55D1D42BD3B9}" dt="2025-08-11T20:41:52.115" v="21" actId="6549"/>
        <pc:sldMkLst>
          <pc:docMk/>
          <pc:sldMk cId="3261851157" sldId="4632"/>
        </pc:sldMkLst>
      </pc:sldChg>
      <pc:sldChg chg="modNotesTx">
        <pc:chgData name="Peterson, Amy" userId="8c14dd6b-6031-4383-8241-8af97fa7035b" providerId="ADAL" clId="{55FD2B51-021E-4C7E-A14D-55D1D42BD3B9}" dt="2025-08-11T20:41:55.561" v="22" actId="6549"/>
        <pc:sldMkLst>
          <pc:docMk/>
          <pc:sldMk cId="3012246555" sldId="4634"/>
        </pc:sldMkLst>
      </pc:sldChg>
      <pc:sldChg chg="modSp modAnim modNotesTx">
        <pc:chgData name="Peterson, Amy" userId="8c14dd6b-6031-4383-8241-8af97fa7035b" providerId="ADAL" clId="{55FD2B51-021E-4C7E-A14D-55D1D42BD3B9}" dt="2025-08-11T20:46:05.972" v="121" actId="207"/>
        <pc:sldMkLst>
          <pc:docMk/>
          <pc:sldMk cId="4110968301" sldId="4754"/>
        </pc:sldMkLst>
        <pc:spChg chg="mod">
          <ac:chgData name="Peterson, Amy" userId="8c14dd6b-6031-4383-8241-8af97fa7035b" providerId="ADAL" clId="{55FD2B51-021E-4C7E-A14D-55D1D42BD3B9}" dt="2025-08-11T20:46:05.972" v="121" actId="207"/>
          <ac:spMkLst>
            <pc:docMk/>
            <pc:sldMk cId="4110968301" sldId="4754"/>
            <ac:spMk id="4" creationId="{00000000-0000-0000-0000-000000000000}"/>
          </ac:spMkLst>
        </pc:spChg>
      </pc:sldChg>
      <pc:sldChg chg="modNotesTx">
        <pc:chgData name="Peterson, Amy" userId="8c14dd6b-6031-4383-8241-8af97fa7035b" providerId="ADAL" clId="{55FD2B51-021E-4C7E-A14D-55D1D42BD3B9}" dt="2025-08-11T20:41:48.981" v="20" actId="6549"/>
        <pc:sldMkLst>
          <pc:docMk/>
          <pc:sldMk cId="2491735403" sldId="4771"/>
        </pc:sldMkLst>
      </pc:sldChg>
      <pc:sldChg chg="modAnim modNotesTx">
        <pc:chgData name="Peterson, Amy" userId="8c14dd6b-6031-4383-8241-8af97fa7035b" providerId="ADAL" clId="{55FD2B51-021E-4C7E-A14D-55D1D42BD3B9}" dt="2025-08-11T20:41:28.357" v="13"/>
        <pc:sldMkLst>
          <pc:docMk/>
          <pc:sldMk cId="1432615847" sldId="4774"/>
        </pc:sldMkLst>
      </pc:sldChg>
      <pc:sldChg chg="modNotesTx">
        <pc:chgData name="Peterson, Amy" userId="8c14dd6b-6031-4383-8241-8af97fa7035b" providerId="ADAL" clId="{55FD2B51-021E-4C7E-A14D-55D1D42BD3B9}" dt="2025-08-11T20:41:09.786" v="7" actId="6549"/>
        <pc:sldMkLst>
          <pc:docMk/>
          <pc:sldMk cId="2904131634" sldId="2147470613"/>
        </pc:sldMkLst>
      </pc:sldChg>
      <pc:sldChg chg="modSp modAnim modNotesTx">
        <pc:chgData name="Peterson, Amy" userId="8c14dd6b-6031-4383-8241-8af97fa7035b" providerId="ADAL" clId="{55FD2B51-021E-4C7E-A14D-55D1D42BD3B9}" dt="2025-08-11T20:45:50.867" v="115" actId="207"/>
        <pc:sldMkLst>
          <pc:docMk/>
          <pc:sldMk cId="4242109125" sldId="2147470614"/>
        </pc:sldMkLst>
        <pc:spChg chg="mod">
          <ac:chgData name="Peterson, Amy" userId="8c14dd6b-6031-4383-8241-8af97fa7035b" providerId="ADAL" clId="{55FD2B51-021E-4C7E-A14D-55D1D42BD3B9}" dt="2025-08-11T20:45:50.867" v="115" actId="207"/>
          <ac:spMkLst>
            <pc:docMk/>
            <pc:sldMk cId="4242109125" sldId="2147470614"/>
            <ac:spMk id="6" creationId="{4A8E1953-6CD6-454C-83ED-B503A0E3C3A8}"/>
          </ac:spMkLst>
        </pc:spChg>
      </pc:sldChg>
      <pc:sldChg chg="modAnim modNotesTx">
        <pc:chgData name="Peterson, Amy" userId="8c14dd6b-6031-4383-8241-8af97fa7035b" providerId="ADAL" clId="{55FD2B51-021E-4C7E-A14D-55D1D42BD3B9}" dt="2025-08-11T20:42:46.660" v="36"/>
        <pc:sldMkLst>
          <pc:docMk/>
          <pc:sldMk cId="600204097" sldId="2147470615"/>
        </pc:sldMkLst>
      </pc:sldChg>
      <pc:sldMasterChg chg="del delSldLayout">
        <pc:chgData name="Peterson, Amy" userId="8c14dd6b-6031-4383-8241-8af97fa7035b" providerId="ADAL" clId="{55FD2B51-021E-4C7E-A14D-55D1D42BD3B9}" dt="2025-08-11T20:39:32.937" v="2" actId="47"/>
        <pc:sldMasterMkLst>
          <pc:docMk/>
          <pc:sldMasterMk cId="685446408" sldId="2147483689"/>
        </pc:sldMasterMkLst>
        <pc:sldLayoutChg chg="del">
          <pc:chgData name="Peterson, Amy" userId="8c14dd6b-6031-4383-8241-8af97fa7035b" providerId="ADAL" clId="{55FD2B51-021E-4C7E-A14D-55D1D42BD3B9}" dt="2025-08-11T20:39:32.937" v="2" actId="47"/>
          <pc:sldLayoutMkLst>
            <pc:docMk/>
            <pc:sldMasterMk cId="685446408" sldId="2147483689"/>
            <pc:sldLayoutMk cId="2189820971" sldId="2147483690"/>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1587993195" sldId="2147483691"/>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4029949528" sldId="2147483692"/>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3253136132" sldId="2147483694"/>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3689581661" sldId="2147483695"/>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3628284866" sldId="2147483696"/>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2827293690" sldId="2147483697"/>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2278456346" sldId="2147483698"/>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3693958030" sldId="2147483699"/>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3383593526" sldId="2147483700"/>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519843459" sldId="2147483701"/>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1676096079" sldId="2147483702"/>
          </pc:sldLayoutMkLst>
        </pc:sldLayoutChg>
        <pc:sldLayoutChg chg="del">
          <pc:chgData name="Peterson, Amy" userId="8c14dd6b-6031-4383-8241-8af97fa7035b" providerId="ADAL" clId="{55FD2B51-021E-4C7E-A14D-55D1D42BD3B9}" dt="2025-08-11T20:39:32.937" v="2" actId="47"/>
          <pc:sldLayoutMkLst>
            <pc:docMk/>
            <pc:sldMasterMk cId="685446408" sldId="2147483689"/>
            <pc:sldLayoutMk cId="4101540809" sldId="214748370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Academic Measure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09176408"/>
        <c:axId val="-2109339304"/>
      </c:lineChart>
      <c:catAx>
        <c:axId val="-210917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339304"/>
        <c:crosses val="autoZero"/>
        <c:auto val="1"/>
        <c:lblAlgn val="ctr"/>
        <c:lblOffset val="100"/>
        <c:noMultiLvlLbl val="0"/>
      </c:catAx>
      <c:valAx>
        <c:axId val="-210933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17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Academic Measure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09176408"/>
        <c:axId val="-2109339304"/>
      </c:lineChart>
      <c:catAx>
        <c:axId val="-210917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339304"/>
        <c:crosses val="autoZero"/>
        <c:auto val="1"/>
        <c:lblAlgn val="ctr"/>
        <c:lblOffset val="100"/>
        <c:noMultiLvlLbl val="0"/>
      </c:catAx>
      <c:valAx>
        <c:axId val="-210933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17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Second Grade: Passage Reading Fluency</a:t>
            </a:r>
            <a:endParaRPr lang="en-US"/>
          </a:p>
        </c:rich>
      </c:tx>
      <c:layout>
        <c:manualLayout>
          <c:xMode val="edge"/>
          <c:yMode val="edge"/>
          <c:x val="0.28752700945776538"/>
          <c:y val="4.59342742022988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147390258852366E-2"/>
          <c:y val="0.16703503631813466"/>
          <c:w val="0.92055586988752158"/>
          <c:h val="0.7318278093145334"/>
        </c:manualLayout>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AB24-4263-83D9-79B4814FF6A4}"/>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AB24-4263-83D9-79B4814FF6A4}"/>
            </c:ext>
          </c:extLst>
        </c:ser>
        <c:dLbls>
          <c:showLegendKey val="0"/>
          <c:showVal val="0"/>
          <c:showCatName val="0"/>
          <c:showSerName val="0"/>
          <c:showPercent val="0"/>
          <c:showBubbleSize val="0"/>
        </c:dLbls>
        <c:smooth val="0"/>
        <c:axId val="840236400"/>
        <c:axId val="840237184"/>
      </c:lineChart>
      <c:catAx>
        <c:axId val="84023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7184"/>
        <c:crosses val="autoZero"/>
        <c:auto val="1"/>
        <c:lblAlgn val="ctr"/>
        <c:lblOffset val="100"/>
        <c:noMultiLvlLbl val="0"/>
      </c:catAx>
      <c:valAx>
        <c:axId val="840237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Second Grade: Passage Reading Fluency</a:t>
            </a:r>
            <a:endParaRPr lang="en-US"/>
          </a:p>
        </c:rich>
      </c:tx>
      <c:layout>
        <c:manualLayout>
          <c:xMode val="edge"/>
          <c:yMode val="edge"/>
          <c:x val="0.28752700945776538"/>
          <c:y val="4.59342742022988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147390258852366E-2"/>
          <c:y val="0.16703503631813466"/>
          <c:w val="0.92055586988752158"/>
          <c:h val="0.7318278093145334"/>
        </c:manualLayout>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AB24-4263-83D9-79B4814FF6A4}"/>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AB24-4263-83D9-79B4814FF6A4}"/>
            </c:ext>
          </c:extLst>
        </c:ser>
        <c:dLbls>
          <c:showLegendKey val="0"/>
          <c:showVal val="0"/>
          <c:showCatName val="0"/>
          <c:showSerName val="0"/>
          <c:showPercent val="0"/>
          <c:showBubbleSize val="0"/>
        </c:dLbls>
        <c:smooth val="0"/>
        <c:axId val="840236400"/>
        <c:axId val="840237184"/>
      </c:lineChart>
      <c:catAx>
        <c:axId val="84023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7184"/>
        <c:crosses val="autoZero"/>
        <c:auto val="1"/>
        <c:lblAlgn val="ctr"/>
        <c:lblOffset val="100"/>
        <c:noMultiLvlLbl val="0"/>
      </c:catAx>
      <c:valAx>
        <c:axId val="840237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23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F2A7F-38F4-40E6-91E8-282386C5BD0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23D600B-F572-4D57-8F12-100E833D3A9B}">
      <dgm:prSet phldrT="[Text]" custT="1"/>
      <dgm:spPr>
        <a:solidFill>
          <a:srgbClr val="0066A4"/>
        </a:solidFill>
        <a:ln w="9525">
          <a:solidFill>
            <a:schemeClr val="bg1"/>
          </a:solidFill>
        </a:ln>
      </dgm:spPr>
      <dgm:t>
        <a:bodyPr/>
        <a:lstStyle/>
        <a:p>
          <a:r>
            <a:rPr lang="en-US" sz="2400"/>
            <a:t>PLAAFP Statement</a:t>
          </a:r>
        </a:p>
      </dgm:t>
    </dgm:pt>
    <dgm:pt modelId="{0D1F3F19-3E2E-4717-BEFA-C37404FDABF6}" type="parTrans" cxnId="{0ECC0D10-513C-4D43-9012-A576531172A9}">
      <dgm:prSet/>
      <dgm:spPr/>
      <dgm:t>
        <a:bodyPr/>
        <a:lstStyle/>
        <a:p>
          <a:endParaRPr lang="en-US"/>
        </a:p>
      </dgm:t>
    </dgm:pt>
    <dgm:pt modelId="{9B7E4F26-D511-49F4-A339-895BACDE5EA1}" type="sibTrans" cxnId="{0ECC0D10-513C-4D43-9012-A576531172A9}">
      <dgm:prSet/>
      <dgm:spPr/>
      <dgm:t>
        <a:bodyPr/>
        <a:lstStyle/>
        <a:p>
          <a:endParaRPr lang="en-US"/>
        </a:p>
      </dgm:t>
    </dgm:pt>
    <dgm:pt modelId="{DABFCE55-F9C2-4247-B355-5358EC63DA55}">
      <dgm:prSet phldrT="[Text]" custT="1"/>
      <dgm:spPr>
        <a:solidFill>
          <a:srgbClr val="0066A4"/>
        </a:solidFill>
      </dgm:spPr>
      <dgm:t>
        <a:bodyPr/>
        <a:lstStyle/>
        <a:p>
          <a:r>
            <a:rPr lang="en-US" sz="2400"/>
            <a:t>Annual Goals</a:t>
          </a:r>
        </a:p>
      </dgm:t>
    </dgm:pt>
    <dgm:pt modelId="{667C0357-55F1-4BF4-9AB4-EEB48AD9C568}" type="parTrans" cxnId="{E878E079-570C-43F3-AA47-FB20587AB1A6}">
      <dgm:prSet/>
      <dgm:spPr/>
      <dgm:t>
        <a:bodyPr/>
        <a:lstStyle/>
        <a:p>
          <a:endParaRPr lang="en-US"/>
        </a:p>
      </dgm:t>
    </dgm:pt>
    <dgm:pt modelId="{DA455F4D-9965-42FC-9502-5A05C2A1FA66}" type="sibTrans" cxnId="{E878E079-570C-43F3-AA47-FB20587AB1A6}">
      <dgm:prSet/>
      <dgm:spPr/>
      <dgm:t>
        <a:bodyPr/>
        <a:lstStyle/>
        <a:p>
          <a:endParaRPr lang="en-US"/>
        </a:p>
      </dgm:t>
    </dgm:pt>
    <dgm:pt modelId="{C811C77F-0702-468D-923E-F13B42CE7F06}">
      <dgm:prSet phldrT="[Text]"/>
      <dgm:spPr>
        <a:solidFill>
          <a:srgbClr val="0066A4"/>
        </a:solidFill>
      </dgm:spPr>
      <dgm:t>
        <a:bodyPr/>
        <a:lstStyle/>
        <a:p>
          <a:r>
            <a:rPr lang="en-US"/>
            <a:t>Measuring Progress Toward Annual Goals</a:t>
          </a:r>
        </a:p>
      </dgm:t>
    </dgm:pt>
    <dgm:pt modelId="{8F5D0B75-B52A-4752-B17C-109A4869CB29}" type="parTrans" cxnId="{4A13F1B1-FE7D-4C26-A092-32D01B43A1C0}">
      <dgm:prSet/>
      <dgm:spPr/>
      <dgm:t>
        <a:bodyPr/>
        <a:lstStyle/>
        <a:p>
          <a:endParaRPr lang="en-US"/>
        </a:p>
      </dgm:t>
    </dgm:pt>
    <dgm:pt modelId="{C60181B9-EE80-4177-B501-53519B78C132}" type="sibTrans" cxnId="{4A13F1B1-FE7D-4C26-A092-32D01B43A1C0}">
      <dgm:prSet/>
      <dgm:spPr/>
      <dgm:t>
        <a:bodyPr/>
        <a:lstStyle/>
        <a:p>
          <a:endParaRPr lang="en-US"/>
        </a:p>
      </dgm:t>
    </dgm:pt>
    <dgm:pt modelId="{7071E274-B21F-4083-84E7-1D7523D43DA8}">
      <dgm:prSet/>
      <dgm:spPr>
        <a:solidFill>
          <a:srgbClr val="0066A4"/>
        </a:solidFill>
        <a:ln>
          <a:solidFill>
            <a:schemeClr val="bg1"/>
          </a:solidFill>
        </a:ln>
      </dgm:spPr>
      <dgm:t>
        <a:bodyPr/>
        <a:lstStyle/>
        <a:p>
          <a:r>
            <a:rPr lang="en-US"/>
            <a:t>Participation Outside Regular Education and in State and Districtwide Assessments</a:t>
          </a:r>
        </a:p>
      </dgm:t>
    </dgm:pt>
    <dgm:pt modelId="{3BE19778-0A4A-4121-98A4-2AFE6C85CB4C}" type="parTrans" cxnId="{699B1392-4FBB-41CF-AF14-C7A01E5D366B}">
      <dgm:prSet/>
      <dgm:spPr/>
      <dgm:t>
        <a:bodyPr/>
        <a:lstStyle/>
        <a:p>
          <a:endParaRPr lang="en-US"/>
        </a:p>
      </dgm:t>
    </dgm:pt>
    <dgm:pt modelId="{F3B907FB-1BC4-45BB-B832-B02436D1CF87}" type="sibTrans" cxnId="{699B1392-4FBB-41CF-AF14-C7A01E5D366B}">
      <dgm:prSet/>
      <dgm:spPr/>
      <dgm:t>
        <a:bodyPr/>
        <a:lstStyle/>
        <a:p>
          <a:endParaRPr lang="en-US"/>
        </a:p>
      </dgm:t>
    </dgm:pt>
    <dgm:pt modelId="{120D5112-C158-4893-9921-5FF43A0EBBAF}">
      <dgm:prSet/>
      <dgm:spPr>
        <a:solidFill>
          <a:srgbClr val="0066A4"/>
        </a:solidFill>
      </dgm:spPr>
      <dgm:t>
        <a:bodyPr/>
        <a:lstStyle/>
        <a:p>
          <a:r>
            <a:rPr lang="en-US"/>
            <a:t>Statement of Special Education and Aids and Services</a:t>
          </a:r>
        </a:p>
      </dgm:t>
    </dgm:pt>
    <dgm:pt modelId="{49452D6F-D648-44BE-843C-BE903668FC02}" type="parTrans" cxnId="{42E9E82E-7682-415D-93E5-239D312B48D1}">
      <dgm:prSet/>
      <dgm:spPr/>
      <dgm:t>
        <a:bodyPr/>
        <a:lstStyle/>
        <a:p>
          <a:endParaRPr lang="en-US"/>
        </a:p>
      </dgm:t>
    </dgm:pt>
    <dgm:pt modelId="{B4BDF16C-BC54-491A-991E-090F7AB6B36E}" type="sibTrans" cxnId="{42E9E82E-7682-415D-93E5-239D312B48D1}">
      <dgm:prSet/>
      <dgm:spPr/>
      <dgm:t>
        <a:bodyPr/>
        <a:lstStyle/>
        <a:p>
          <a:endParaRPr lang="en-US"/>
        </a:p>
      </dgm:t>
    </dgm:pt>
    <dgm:pt modelId="{5482E0A4-546E-438E-9268-669482D0DF80}">
      <dgm:prSet/>
      <dgm:spPr>
        <a:solidFill>
          <a:srgbClr val="0066A4"/>
        </a:solidFill>
      </dgm:spPr>
      <dgm:t>
        <a:bodyPr/>
        <a:lstStyle/>
        <a:p>
          <a:r>
            <a:rPr lang="en-US"/>
            <a:t>Date, Frequency, Duration, and Location of Services</a:t>
          </a:r>
        </a:p>
      </dgm:t>
    </dgm:pt>
    <dgm:pt modelId="{851B6839-CDAE-487F-BBF7-A210CF9B5A29}" type="parTrans" cxnId="{A54FCBD5-B02B-47F5-9AFD-56BA092F419B}">
      <dgm:prSet/>
      <dgm:spPr/>
      <dgm:t>
        <a:bodyPr/>
        <a:lstStyle/>
        <a:p>
          <a:endParaRPr lang="en-US"/>
        </a:p>
      </dgm:t>
    </dgm:pt>
    <dgm:pt modelId="{9B70463F-AEF1-4337-8F0D-E0F954A818E3}" type="sibTrans" cxnId="{A54FCBD5-B02B-47F5-9AFD-56BA092F419B}">
      <dgm:prSet/>
      <dgm:spPr/>
      <dgm:t>
        <a:bodyPr/>
        <a:lstStyle/>
        <a:p>
          <a:endParaRPr lang="en-US"/>
        </a:p>
      </dgm:t>
    </dgm:pt>
    <dgm:pt modelId="{4C050353-F5EC-4DB7-9C4C-5B8079D628D0}" type="pres">
      <dgm:prSet presAssocID="{2DBF2A7F-38F4-40E6-91E8-282386C5BD0A}" presName="CompostProcess" presStyleCnt="0">
        <dgm:presLayoutVars>
          <dgm:dir/>
          <dgm:resizeHandles val="exact"/>
        </dgm:presLayoutVars>
      </dgm:prSet>
      <dgm:spPr/>
    </dgm:pt>
    <dgm:pt modelId="{CC11B2C0-3E5E-4A9E-872E-049197CDA47E}" type="pres">
      <dgm:prSet presAssocID="{2DBF2A7F-38F4-40E6-91E8-282386C5BD0A}" presName="arrow" presStyleLbl="bgShp" presStyleIdx="0" presStyleCnt="1"/>
      <dgm:spPr/>
    </dgm:pt>
    <dgm:pt modelId="{8E8D42C4-F3C7-4A89-B02E-1D0766FF2DE5}" type="pres">
      <dgm:prSet presAssocID="{2DBF2A7F-38F4-40E6-91E8-282386C5BD0A}" presName="linearProcess" presStyleCnt="0"/>
      <dgm:spPr/>
    </dgm:pt>
    <dgm:pt modelId="{9F44B13E-99FF-430F-BAC3-FF947260ECD5}" type="pres">
      <dgm:prSet presAssocID="{D23D600B-F572-4D57-8F12-100E833D3A9B}" presName="textNode" presStyleLbl="node1" presStyleIdx="0" presStyleCnt="6">
        <dgm:presLayoutVars>
          <dgm:bulletEnabled val="1"/>
        </dgm:presLayoutVars>
      </dgm:prSet>
      <dgm:spPr/>
    </dgm:pt>
    <dgm:pt modelId="{B1DEE69F-B7B7-4324-8206-5BE79B79C512}" type="pres">
      <dgm:prSet presAssocID="{9B7E4F26-D511-49F4-A339-895BACDE5EA1}" presName="sibTrans" presStyleCnt="0"/>
      <dgm:spPr/>
    </dgm:pt>
    <dgm:pt modelId="{3AFF4DF7-C08F-4EE4-B827-CF5CB277AA47}" type="pres">
      <dgm:prSet presAssocID="{DABFCE55-F9C2-4247-B355-5358EC63DA55}" presName="textNode" presStyleLbl="node1" presStyleIdx="1" presStyleCnt="6">
        <dgm:presLayoutVars>
          <dgm:bulletEnabled val="1"/>
        </dgm:presLayoutVars>
      </dgm:prSet>
      <dgm:spPr/>
    </dgm:pt>
    <dgm:pt modelId="{3E62D7A9-B6CD-442F-B5D4-432CAAE3703F}" type="pres">
      <dgm:prSet presAssocID="{DA455F4D-9965-42FC-9502-5A05C2A1FA66}" presName="sibTrans" presStyleCnt="0"/>
      <dgm:spPr/>
    </dgm:pt>
    <dgm:pt modelId="{EFDBD666-AF89-4680-B21D-999CED069A54}" type="pres">
      <dgm:prSet presAssocID="{C811C77F-0702-468D-923E-F13B42CE7F06}" presName="textNode" presStyleLbl="node1" presStyleIdx="2" presStyleCnt="6">
        <dgm:presLayoutVars>
          <dgm:bulletEnabled val="1"/>
        </dgm:presLayoutVars>
      </dgm:prSet>
      <dgm:spPr/>
    </dgm:pt>
    <dgm:pt modelId="{E2C3FE54-78A8-4984-BA0A-A57D162093D1}" type="pres">
      <dgm:prSet presAssocID="{C60181B9-EE80-4177-B501-53519B78C132}" presName="sibTrans" presStyleCnt="0"/>
      <dgm:spPr/>
    </dgm:pt>
    <dgm:pt modelId="{F4A332CD-657B-4127-B012-A335C67A8EF4}" type="pres">
      <dgm:prSet presAssocID="{120D5112-C158-4893-9921-5FF43A0EBBAF}" presName="textNode" presStyleLbl="node1" presStyleIdx="3" presStyleCnt="6" custLinFactNeighborX="81543" custLinFactNeighborY="1954">
        <dgm:presLayoutVars>
          <dgm:bulletEnabled val="1"/>
        </dgm:presLayoutVars>
      </dgm:prSet>
      <dgm:spPr/>
    </dgm:pt>
    <dgm:pt modelId="{5A495B77-927F-4395-B962-609E31E03E42}" type="pres">
      <dgm:prSet presAssocID="{B4BDF16C-BC54-491A-991E-090F7AB6B36E}" presName="sibTrans" presStyleCnt="0"/>
      <dgm:spPr/>
    </dgm:pt>
    <dgm:pt modelId="{C9431E81-7AD1-4F94-B979-F7A3D8AE8740}" type="pres">
      <dgm:prSet presAssocID="{7071E274-B21F-4083-84E7-1D7523D43DA8}" presName="textNode" presStyleLbl="node1" presStyleIdx="4" presStyleCnt="6" custLinFactNeighborX="61942" custLinFactNeighborY="1954">
        <dgm:presLayoutVars>
          <dgm:bulletEnabled val="1"/>
        </dgm:presLayoutVars>
      </dgm:prSet>
      <dgm:spPr/>
    </dgm:pt>
    <dgm:pt modelId="{BF74621B-8324-4F80-83D3-1898E4CFF8AC}" type="pres">
      <dgm:prSet presAssocID="{F3B907FB-1BC4-45BB-B832-B02436D1CF87}" presName="sibTrans" presStyleCnt="0"/>
      <dgm:spPr/>
    </dgm:pt>
    <dgm:pt modelId="{24A6D025-6A6F-4341-B749-A5F66D346B96}" type="pres">
      <dgm:prSet presAssocID="{5482E0A4-546E-438E-9268-669482D0DF80}" presName="textNode" presStyleLbl="node1" presStyleIdx="5" presStyleCnt="6" custLinFactNeighborX="81511" custLinFactNeighborY="1954">
        <dgm:presLayoutVars>
          <dgm:bulletEnabled val="1"/>
        </dgm:presLayoutVars>
      </dgm:prSet>
      <dgm:spPr/>
    </dgm:pt>
  </dgm:ptLst>
  <dgm:cxnLst>
    <dgm:cxn modelId="{EEECDA0F-AC26-4030-8569-DBF4AB2C77FE}" type="presOf" srcId="{120D5112-C158-4893-9921-5FF43A0EBBAF}" destId="{F4A332CD-657B-4127-B012-A335C67A8EF4}" srcOrd="0" destOrd="0" presId="urn:microsoft.com/office/officeart/2005/8/layout/hProcess9"/>
    <dgm:cxn modelId="{0ECC0D10-513C-4D43-9012-A576531172A9}" srcId="{2DBF2A7F-38F4-40E6-91E8-282386C5BD0A}" destId="{D23D600B-F572-4D57-8F12-100E833D3A9B}" srcOrd="0" destOrd="0" parTransId="{0D1F3F19-3E2E-4717-BEFA-C37404FDABF6}" sibTransId="{9B7E4F26-D511-49F4-A339-895BACDE5EA1}"/>
    <dgm:cxn modelId="{42E9E82E-7682-415D-93E5-239D312B48D1}" srcId="{2DBF2A7F-38F4-40E6-91E8-282386C5BD0A}" destId="{120D5112-C158-4893-9921-5FF43A0EBBAF}" srcOrd="3" destOrd="0" parTransId="{49452D6F-D648-44BE-843C-BE903668FC02}" sibTransId="{B4BDF16C-BC54-491A-991E-090F7AB6B36E}"/>
    <dgm:cxn modelId="{ED92EB70-8203-4D02-93B6-ED5D59B94FD1}" type="presOf" srcId="{D23D600B-F572-4D57-8F12-100E833D3A9B}" destId="{9F44B13E-99FF-430F-BAC3-FF947260ECD5}" srcOrd="0" destOrd="0" presId="urn:microsoft.com/office/officeart/2005/8/layout/hProcess9"/>
    <dgm:cxn modelId="{2EEDF252-C685-4CD5-A2FD-2E1F57988D05}" type="presOf" srcId="{2DBF2A7F-38F4-40E6-91E8-282386C5BD0A}" destId="{4C050353-F5EC-4DB7-9C4C-5B8079D628D0}" srcOrd="0" destOrd="0" presId="urn:microsoft.com/office/officeart/2005/8/layout/hProcess9"/>
    <dgm:cxn modelId="{E878E079-570C-43F3-AA47-FB20587AB1A6}" srcId="{2DBF2A7F-38F4-40E6-91E8-282386C5BD0A}" destId="{DABFCE55-F9C2-4247-B355-5358EC63DA55}" srcOrd="1" destOrd="0" parTransId="{667C0357-55F1-4BF4-9AB4-EEB48AD9C568}" sibTransId="{DA455F4D-9965-42FC-9502-5A05C2A1FA66}"/>
    <dgm:cxn modelId="{699B1392-4FBB-41CF-AF14-C7A01E5D366B}" srcId="{2DBF2A7F-38F4-40E6-91E8-282386C5BD0A}" destId="{7071E274-B21F-4083-84E7-1D7523D43DA8}" srcOrd="4" destOrd="0" parTransId="{3BE19778-0A4A-4121-98A4-2AFE6C85CB4C}" sibTransId="{F3B907FB-1BC4-45BB-B832-B02436D1CF87}"/>
    <dgm:cxn modelId="{4A13F1B1-FE7D-4C26-A092-32D01B43A1C0}" srcId="{2DBF2A7F-38F4-40E6-91E8-282386C5BD0A}" destId="{C811C77F-0702-468D-923E-F13B42CE7F06}" srcOrd="2" destOrd="0" parTransId="{8F5D0B75-B52A-4752-B17C-109A4869CB29}" sibTransId="{C60181B9-EE80-4177-B501-53519B78C132}"/>
    <dgm:cxn modelId="{FB55CDC0-41B4-4410-B41B-AAE0C8DEA69F}" type="presOf" srcId="{5482E0A4-546E-438E-9268-669482D0DF80}" destId="{24A6D025-6A6F-4341-B749-A5F66D346B96}" srcOrd="0" destOrd="0" presId="urn:microsoft.com/office/officeart/2005/8/layout/hProcess9"/>
    <dgm:cxn modelId="{5E250FD0-6CEF-45AD-8750-6FBB3764F8F8}" type="presOf" srcId="{DABFCE55-F9C2-4247-B355-5358EC63DA55}" destId="{3AFF4DF7-C08F-4EE4-B827-CF5CB277AA47}" srcOrd="0" destOrd="0" presId="urn:microsoft.com/office/officeart/2005/8/layout/hProcess9"/>
    <dgm:cxn modelId="{87B560D3-1608-4E25-8F48-72BFFF449349}" type="presOf" srcId="{C811C77F-0702-468D-923E-F13B42CE7F06}" destId="{EFDBD666-AF89-4680-B21D-999CED069A54}" srcOrd="0" destOrd="0" presId="urn:microsoft.com/office/officeart/2005/8/layout/hProcess9"/>
    <dgm:cxn modelId="{A54FCBD5-B02B-47F5-9AFD-56BA092F419B}" srcId="{2DBF2A7F-38F4-40E6-91E8-282386C5BD0A}" destId="{5482E0A4-546E-438E-9268-669482D0DF80}" srcOrd="5" destOrd="0" parTransId="{851B6839-CDAE-487F-BBF7-A210CF9B5A29}" sibTransId="{9B70463F-AEF1-4337-8F0D-E0F954A818E3}"/>
    <dgm:cxn modelId="{7D7403FE-66C3-4CE3-958A-47240027B662}" type="presOf" srcId="{7071E274-B21F-4083-84E7-1D7523D43DA8}" destId="{C9431E81-7AD1-4F94-B979-F7A3D8AE8740}" srcOrd="0" destOrd="0" presId="urn:microsoft.com/office/officeart/2005/8/layout/hProcess9"/>
    <dgm:cxn modelId="{697D9AE9-41B9-4A29-BDF3-B8D6D5D6BF0C}" type="presParOf" srcId="{4C050353-F5EC-4DB7-9C4C-5B8079D628D0}" destId="{CC11B2C0-3E5E-4A9E-872E-049197CDA47E}" srcOrd="0" destOrd="0" presId="urn:microsoft.com/office/officeart/2005/8/layout/hProcess9"/>
    <dgm:cxn modelId="{7AFCB26A-FBF6-4B80-8F88-D262B046B72C}" type="presParOf" srcId="{4C050353-F5EC-4DB7-9C4C-5B8079D628D0}" destId="{8E8D42C4-F3C7-4A89-B02E-1D0766FF2DE5}" srcOrd="1" destOrd="0" presId="urn:microsoft.com/office/officeart/2005/8/layout/hProcess9"/>
    <dgm:cxn modelId="{3A77BEC2-08BD-4C67-90F6-755FF68EE4A9}" type="presParOf" srcId="{8E8D42C4-F3C7-4A89-B02E-1D0766FF2DE5}" destId="{9F44B13E-99FF-430F-BAC3-FF947260ECD5}" srcOrd="0" destOrd="0" presId="urn:microsoft.com/office/officeart/2005/8/layout/hProcess9"/>
    <dgm:cxn modelId="{46A16B0B-DF4B-41D3-849C-90CECC333F73}" type="presParOf" srcId="{8E8D42C4-F3C7-4A89-B02E-1D0766FF2DE5}" destId="{B1DEE69F-B7B7-4324-8206-5BE79B79C512}" srcOrd="1" destOrd="0" presId="urn:microsoft.com/office/officeart/2005/8/layout/hProcess9"/>
    <dgm:cxn modelId="{A7735115-F3B5-4BB2-92DF-15CCB527A24B}" type="presParOf" srcId="{8E8D42C4-F3C7-4A89-B02E-1D0766FF2DE5}" destId="{3AFF4DF7-C08F-4EE4-B827-CF5CB277AA47}" srcOrd="2" destOrd="0" presId="urn:microsoft.com/office/officeart/2005/8/layout/hProcess9"/>
    <dgm:cxn modelId="{80A30094-BC5A-4C92-8236-19D1CBCD35A9}" type="presParOf" srcId="{8E8D42C4-F3C7-4A89-B02E-1D0766FF2DE5}" destId="{3E62D7A9-B6CD-442F-B5D4-432CAAE3703F}" srcOrd="3" destOrd="0" presId="urn:microsoft.com/office/officeart/2005/8/layout/hProcess9"/>
    <dgm:cxn modelId="{10DCFF99-E45D-4596-B568-40AA69FB24DB}" type="presParOf" srcId="{8E8D42C4-F3C7-4A89-B02E-1D0766FF2DE5}" destId="{EFDBD666-AF89-4680-B21D-999CED069A54}" srcOrd="4" destOrd="0" presId="urn:microsoft.com/office/officeart/2005/8/layout/hProcess9"/>
    <dgm:cxn modelId="{DFE5BB67-220B-4D46-B5EA-1DCCC57809BA}" type="presParOf" srcId="{8E8D42C4-F3C7-4A89-B02E-1D0766FF2DE5}" destId="{E2C3FE54-78A8-4984-BA0A-A57D162093D1}" srcOrd="5" destOrd="0" presId="urn:microsoft.com/office/officeart/2005/8/layout/hProcess9"/>
    <dgm:cxn modelId="{B900FD58-120D-4E13-B766-489D10EAC3BA}" type="presParOf" srcId="{8E8D42C4-F3C7-4A89-B02E-1D0766FF2DE5}" destId="{F4A332CD-657B-4127-B012-A335C67A8EF4}" srcOrd="6" destOrd="0" presId="urn:microsoft.com/office/officeart/2005/8/layout/hProcess9"/>
    <dgm:cxn modelId="{3F8FD091-4676-4BE0-BAFD-C472A476E5EB}" type="presParOf" srcId="{8E8D42C4-F3C7-4A89-B02E-1D0766FF2DE5}" destId="{5A495B77-927F-4395-B962-609E31E03E42}" srcOrd="7" destOrd="0" presId="urn:microsoft.com/office/officeart/2005/8/layout/hProcess9"/>
    <dgm:cxn modelId="{11738103-031D-40C2-A7F3-15CB0DBE48F8}" type="presParOf" srcId="{8E8D42C4-F3C7-4A89-B02E-1D0766FF2DE5}" destId="{C9431E81-7AD1-4F94-B979-F7A3D8AE8740}" srcOrd="8" destOrd="0" presId="urn:microsoft.com/office/officeart/2005/8/layout/hProcess9"/>
    <dgm:cxn modelId="{330DBD04-FE91-49E0-8566-6776E3AFE1FB}" type="presParOf" srcId="{8E8D42C4-F3C7-4A89-B02E-1D0766FF2DE5}" destId="{BF74621B-8324-4F80-83D3-1898E4CFF8AC}" srcOrd="9" destOrd="0" presId="urn:microsoft.com/office/officeart/2005/8/layout/hProcess9"/>
    <dgm:cxn modelId="{2602E3AC-4334-4479-B021-1AE87F622525}" type="presParOf" srcId="{8E8D42C4-F3C7-4A89-B02E-1D0766FF2DE5}" destId="{24A6D025-6A6F-4341-B749-A5F66D346B9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F2A7F-38F4-40E6-91E8-282386C5BD0A}" type="doc">
      <dgm:prSet loTypeId="urn:microsoft.com/office/officeart/2005/8/layout/hProcess9" loCatId="process" qsTypeId="urn:microsoft.com/office/officeart/2005/8/quickstyle/simple1" qsCatId="simple" csTypeId="urn:microsoft.com/office/officeart/2005/8/colors/accent1_2" csCatId="accent1" phldr="1"/>
      <dgm:spPr/>
    </dgm:pt>
    <dgm:pt modelId="{D23D600B-F572-4D57-8F12-100E833D3A9B}">
      <dgm:prSet phldrT="[Text]" custT="1"/>
      <dgm:spPr>
        <a:solidFill>
          <a:srgbClr val="33631D"/>
        </a:solidFill>
        <a:ln w="6350">
          <a:solidFill>
            <a:schemeClr val="bg1"/>
          </a:solidFill>
        </a:ln>
      </dgm:spPr>
      <dgm:t>
        <a:bodyPr/>
        <a:lstStyle/>
        <a:p>
          <a:r>
            <a:rPr lang="en-US" sz="2400" b="1"/>
            <a:t>PLAAFP Statement</a:t>
          </a:r>
        </a:p>
      </dgm:t>
    </dgm:pt>
    <dgm:pt modelId="{0D1F3F19-3E2E-4717-BEFA-C37404FDABF6}" type="parTrans" cxnId="{0ECC0D10-513C-4D43-9012-A576531172A9}">
      <dgm:prSet/>
      <dgm:spPr/>
      <dgm:t>
        <a:bodyPr/>
        <a:lstStyle/>
        <a:p>
          <a:endParaRPr lang="en-US"/>
        </a:p>
      </dgm:t>
    </dgm:pt>
    <dgm:pt modelId="{9B7E4F26-D511-49F4-A339-895BACDE5EA1}" type="sibTrans" cxnId="{0ECC0D10-513C-4D43-9012-A576531172A9}">
      <dgm:prSet/>
      <dgm:spPr/>
      <dgm:t>
        <a:bodyPr/>
        <a:lstStyle/>
        <a:p>
          <a:endParaRPr lang="en-US"/>
        </a:p>
      </dgm:t>
    </dgm:pt>
    <dgm:pt modelId="{DABFCE55-F9C2-4247-B355-5358EC63DA55}">
      <dgm:prSet phldrT="[Text]" custT="1"/>
      <dgm:spPr>
        <a:solidFill>
          <a:srgbClr val="0076BD"/>
        </a:solidFill>
        <a:ln w="6350" cap="flat" cmpd="sng" algn="ctr">
          <a:solidFill>
            <a:srgbClr val="FFFFFF"/>
          </a:solidFill>
          <a:prstDash val="solid"/>
          <a:miter lim="800000"/>
        </a:ln>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2400" b="1" kern="1200">
              <a:solidFill>
                <a:srgbClr val="FFFFFF"/>
              </a:solidFill>
              <a:latin typeface="Calibri"/>
              <a:ea typeface="+mn-ea"/>
              <a:cs typeface="+mn-cs"/>
            </a:rPr>
            <a:t>Annual Goals</a:t>
          </a:r>
        </a:p>
      </dgm:t>
    </dgm:pt>
    <dgm:pt modelId="{667C0357-55F1-4BF4-9AB4-EEB48AD9C568}" type="parTrans" cxnId="{E878E079-570C-43F3-AA47-FB20587AB1A6}">
      <dgm:prSet/>
      <dgm:spPr/>
      <dgm:t>
        <a:bodyPr/>
        <a:lstStyle/>
        <a:p>
          <a:endParaRPr lang="en-US"/>
        </a:p>
      </dgm:t>
    </dgm:pt>
    <dgm:pt modelId="{DA455F4D-9965-42FC-9502-5A05C2A1FA66}" type="sibTrans" cxnId="{E878E079-570C-43F3-AA47-FB20587AB1A6}">
      <dgm:prSet/>
      <dgm:spPr/>
      <dgm:t>
        <a:bodyPr/>
        <a:lstStyle/>
        <a:p>
          <a:endParaRPr lang="en-US"/>
        </a:p>
      </dgm:t>
    </dgm:pt>
    <dgm:pt modelId="{C811C77F-0702-468D-923E-F13B42CE7F06}">
      <dgm:prSet phldrT="[Text]" custT="1"/>
      <dgm:spPr/>
      <dgm:t>
        <a:bodyPr/>
        <a:lstStyle/>
        <a:p>
          <a:r>
            <a:rPr lang="en-US" sz="1800" b="1"/>
            <a:t>Measuring Progress Toward Annual Goals</a:t>
          </a:r>
        </a:p>
      </dgm:t>
    </dgm:pt>
    <dgm:pt modelId="{8F5D0B75-B52A-4752-B17C-109A4869CB29}" type="parTrans" cxnId="{4A13F1B1-FE7D-4C26-A092-32D01B43A1C0}">
      <dgm:prSet/>
      <dgm:spPr/>
      <dgm:t>
        <a:bodyPr/>
        <a:lstStyle/>
        <a:p>
          <a:endParaRPr lang="en-US"/>
        </a:p>
      </dgm:t>
    </dgm:pt>
    <dgm:pt modelId="{C60181B9-EE80-4177-B501-53519B78C132}" type="sibTrans" cxnId="{4A13F1B1-FE7D-4C26-A092-32D01B43A1C0}">
      <dgm:prSet/>
      <dgm:spPr/>
      <dgm:t>
        <a:bodyPr/>
        <a:lstStyle/>
        <a:p>
          <a:endParaRPr lang="en-US"/>
        </a:p>
      </dgm:t>
    </dgm:pt>
    <dgm:pt modelId="{44598141-1869-45BB-9DE3-0DA39B466D59}">
      <dgm:prSet/>
      <dgm:spPr/>
      <dgm:t>
        <a:bodyPr/>
        <a:lstStyle/>
        <a:p>
          <a:r>
            <a:rPr lang="en-US" b="1"/>
            <a:t>Date, Frequency, Duration, and Location of Services</a:t>
          </a:r>
        </a:p>
      </dgm:t>
    </dgm:pt>
    <dgm:pt modelId="{C1325ECB-8CBB-425E-A68B-4125CE4CB6E6}" type="parTrans" cxnId="{030FADC1-FF95-4058-91B7-179E7CB317EE}">
      <dgm:prSet/>
      <dgm:spPr/>
      <dgm:t>
        <a:bodyPr/>
        <a:lstStyle/>
        <a:p>
          <a:endParaRPr lang="en-US"/>
        </a:p>
      </dgm:t>
    </dgm:pt>
    <dgm:pt modelId="{94145710-D219-491F-AF1B-35E576E392B4}" type="sibTrans" cxnId="{030FADC1-FF95-4058-91B7-179E7CB317EE}">
      <dgm:prSet/>
      <dgm:spPr/>
      <dgm:t>
        <a:bodyPr/>
        <a:lstStyle/>
        <a:p>
          <a:endParaRPr lang="en-US"/>
        </a:p>
      </dgm:t>
    </dgm:pt>
    <dgm:pt modelId="{7071E274-B21F-4083-84E7-1D7523D43DA8}">
      <dgm:prSet custT="1"/>
      <dgm:spPr/>
      <dgm:t>
        <a:bodyPr/>
        <a:lstStyle/>
        <a:p>
          <a:r>
            <a:rPr lang="en-US" sz="1700" b="1"/>
            <a:t>Participation Outside Regular Education and in State and Districtwide Assessments</a:t>
          </a:r>
        </a:p>
      </dgm:t>
    </dgm:pt>
    <dgm:pt modelId="{3BE19778-0A4A-4121-98A4-2AFE6C85CB4C}" type="parTrans" cxnId="{699B1392-4FBB-41CF-AF14-C7A01E5D366B}">
      <dgm:prSet/>
      <dgm:spPr/>
      <dgm:t>
        <a:bodyPr/>
        <a:lstStyle/>
        <a:p>
          <a:endParaRPr lang="en-US"/>
        </a:p>
      </dgm:t>
    </dgm:pt>
    <dgm:pt modelId="{F3B907FB-1BC4-45BB-B832-B02436D1CF87}" type="sibTrans" cxnId="{699B1392-4FBB-41CF-AF14-C7A01E5D366B}">
      <dgm:prSet/>
      <dgm:spPr/>
      <dgm:t>
        <a:bodyPr/>
        <a:lstStyle/>
        <a:p>
          <a:endParaRPr lang="en-US"/>
        </a:p>
      </dgm:t>
    </dgm:pt>
    <dgm:pt modelId="{120D5112-C158-4893-9921-5FF43A0EBBAF}">
      <dgm:prSet custT="1"/>
      <dgm:spPr/>
      <dgm:t>
        <a:bodyPr/>
        <a:lstStyle/>
        <a:p>
          <a:r>
            <a:rPr lang="en-US" sz="1800" b="1"/>
            <a:t>Statement of Special Education and Aids and Services</a:t>
          </a:r>
        </a:p>
      </dgm:t>
    </dgm:pt>
    <dgm:pt modelId="{49452D6F-D648-44BE-843C-BE903668FC02}" type="parTrans" cxnId="{42E9E82E-7682-415D-93E5-239D312B48D1}">
      <dgm:prSet/>
      <dgm:spPr/>
      <dgm:t>
        <a:bodyPr/>
        <a:lstStyle/>
        <a:p>
          <a:endParaRPr lang="en-US"/>
        </a:p>
      </dgm:t>
    </dgm:pt>
    <dgm:pt modelId="{B4BDF16C-BC54-491A-991E-090F7AB6B36E}" type="sibTrans" cxnId="{42E9E82E-7682-415D-93E5-239D312B48D1}">
      <dgm:prSet/>
      <dgm:spPr/>
      <dgm:t>
        <a:bodyPr/>
        <a:lstStyle/>
        <a:p>
          <a:endParaRPr lang="en-US"/>
        </a:p>
      </dgm:t>
    </dgm:pt>
    <dgm:pt modelId="{4C050353-F5EC-4DB7-9C4C-5B8079D628D0}" type="pres">
      <dgm:prSet presAssocID="{2DBF2A7F-38F4-40E6-91E8-282386C5BD0A}" presName="CompostProcess" presStyleCnt="0">
        <dgm:presLayoutVars>
          <dgm:dir/>
          <dgm:resizeHandles val="exact"/>
        </dgm:presLayoutVars>
      </dgm:prSet>
      <dgm:spPr/>
    </dgm:pt>
    <dgm:pt modelId="{CC11B2C0-3E5E-4A9E-872E-049197CDA47E}" type="pres">
      <dgm:prSet presAssocID="{2DBF2A7F-38F4-40E6-91E8-282386C5BD0A}" presName="arrow" presStyleLbl="bgShp" presStyleIdx="0" presStyleCnt="1"/>
      <dgm:spPr/>
    </dgm:pt>
    <dgm:pt modelId="{8E8D42C4-F3C7-4A89-B02E-1D0766FF2DE5}" type="pres">
      <dgm:prSet presAssocID="{2DBF2A7F-38F4-40E6-91E8-282386C5BD0A}" presName="linearProcess" presStyleCnt="0"/>
      <dgm:spPr/>
    </dgm:pt>
    <dgm:pt modelId="{9F44B13E-99FF-430F-BAC3-FF947260ECD5}" type="pres">
      <dgm:prSet presAssocID="{D23D600B-F572-4D57-8F12-100E833D3A9B}" presName="textNode" presStyleLbl="node1" presStyleIdx="0" presStyleCnt="6">
        <dgm:presLayoutVars>
          <dgm:bulletEnabled val="1"/>
        </dgm:presLayoutVars>
      </dgm:prSet>
      <dgm:spPr/>
    </dgm:pt>
    <dgm:pt modelId="{B1DEE69F-B7B7-4324-8206-5BE79B79C512}" type="pres">
      <dgm:prSet presAssocID="{9B7E4F26-D511-49F4-A339-895BACDE5EA1}" presName="sibTrans" presStyleCnt="0"/>
      <dgm:spPr/>
    </dgm:pt>
    <dgm:pt modelId="{3AFF4DF7-C08F-4EE4-B827-CF5CB277AA47}" type="pres">
      <dgm:prSet presAssocID="{DABFCE55-F9C2-4247-B355-5358EC63DA55}" presName="textNode" presStyleLbl="node1" presStyleIdx="1" presStyleCnt="6">
        <dgm:presLayoutVars>
          <dgm:bulletEnabled val="1"/>
        </dgm:presLayoutVars>
      </dgm:prSet>
      <dgm:spPr>
        <a:xfrm>
          <a:off x="1896159" y="1303020"/>
          <a:ext cx="1802917" cy="1737360"/>
        </a:xfrm>
        <a:prstGeom prst="roundRect">
          <a:avLst/>
        </a:prstGeom>
      </dgm:spPr>
    </dgm:pt>
    <dgm:pt modelId="{3E62D7A9-B6CD-442F-B5D4-432CAAE3703F}" type="pres">
      <dgm:prSet presAssocID="{DA455F4D-9965-42FC-9502-5A05C2A1FA66}" presName="sibTrans" presStyleCnt="0"/>
      <dgm:spPr/>
    </dgm:pt>
    <dgm:pt modelId="{EFDBD666-AF89-4680-B21D-999CED069A54}" type="pres">
      <dgm:prSet presAssocID="{C811C77F-0702-468D-923E-F13B42CE7F06}" presName="textNode" presStyleLbl="node1" presStyleIdx="2" presStyleCnt="6">
        <dgm:presLayoutVars>
          <dgm:bulletEnabled val="1"/>
        </dgm:presLayoutVars>
      </dgm:prSet>
      <dgm:spPr/>
    </dgm:pt>
    <dgm:pt modelId="{E2C3FE54-78A8-4984-BA0A-A57D162093D1}" type="pres">
      <dgm:prSet presAssocID="{C60181B9-EE80-4177-B501-53519B78C132}" presName="sibTrans" presStyleCnt="0"/>
      <dgm:spPr/>
    </dgm:pt>
    <dgm:pt modelId="{BBA90D99-3DC3-406D-93CA-F8C8FE36BD37}" type="pres">
      <dgm:prSet presAssocID="{44598141-1869-45BB-9DE3-0DA39B466D59}" presName="textNode" presStyleLbl="node1" presStyleIdx="3" presStyleCnt="6" custLinFactX="196439" custLinFactNeighborX="200000" custLinFactNeighborY="1647">
        <dgm:presLayoutVars>
          <dgm:bulletEnabled val="1"/>
        </dgm:presLayoutVars>
      </dgm:prSet>
      <dgm:spPr/>
    </dgm:pt>
    <dgm:pt modelId="{396BDB0A-DEF9-4BF1-8EA1-BE3B452D0A03}" type="pres">
      <dgm:prSet presAssocID="{94145710-D219-491F-AF1B-35E576E392B4}" presName="sibTrans" presStyleCnt="0"/>
      <dgm:spPr/>
    </dgm:pt>
    <dgm:pt modelId="{F4A332CD-657B-4127-B012-A335C67A8EF4}" type="pres">
      <dgm:prSet presAssocID="{120D5112-C158-4893-9921-5FF43A0EBBAF}" presName="textNode" presStyleLbl="node1" presStyleIdx="4" presStyleCnt="6" custLinFactX="-100000" custLinFactNeighborX="-114427" custLinFactNeighborY="1595">
        <dgm:presLayoutVars>
          <dgm:bulletEnabled val="1"/>
        </dgm:presLayoutVars>
      </dgm:prSet>
      <dgm:spPr/>
    </dgm:pt>
    <dgm:pt modelId="{5A495B77-927F-4395-B962-609E31E03E42}" type="pres">
      <dgm:prSet presAssocID="{B4BDF16C-BC54-491A-991E-090F7AB6B36E}" presName="sibTrans" presStyleCnt="0"/>
      <dgm:spPr/>
    </dgm:pt>
    <dgm:pt modelId="{C9431E81-7AD1-4F94-B979-F7A3D8AE8740}" type="pres">
      <dgm:prSet presAssocID="{7071E274-B21F-4083-84E7-1D7523D43DA8}" presName="textNode" presStyleLbl="node1" presStyleIdx="5" presStyleCnt="6" custLinFactX="-100000" custLinFactNeighborX="-141114" custLinFactNeighborY="2392">
        <dgm:presLayoutVars>
          <dgm:bulletEnabled val="1"/>
        </dgm:presLayoutVars>
      </dgm:prSet>
      <dgm:spPr/>
    </dgm:pt>
  </dgm:ptLst>
  <dgm:cxnLst>
    <dgm:cxn modelId="{EEECDA0F-AC26-4030-8569-DBF4AB2C77FE}" type="presOf" srcId="{120D5112-C158-4893-9921-5FF43A0EBBAF}" destId="{F4A332CD-657B-4127-B012-A335C67A8EF4}" srcOrd="0" destOrd="0" presId="urn:microsoft.com/office/officeart/2005/8/layout/hProcess9"/>
    <dgm:cxn modelId="{0ECC0D10-513C-4D43-9012-A576531172A9}" srcId="{2DBF2A7F-38F4-40E6-91E8-282386C5BD0A}" destId="{D23D600B-F572-4D57-8F12-100E833D3A9B}" srcOrd="0" destOrd="0" parTransId="{0D1F3F19-3E2E-4717-BEFA-C37404FDABF6}" sibTransId="{9B7E4F26-D511-49F4-A339-895BACDE5EA1}"/>
    <dgm:cxn modelId="{42E9E82E-7682-415D-93E5-239D312B48D1}" srcId="{2DBF2A7F-38F4-40E6-91E8-282386C5BD0A}" destId="{120D5112-C158-4893-9921-5FF43A0EBBAF}" srcOrd="4" destOrd="0" parTransId="{49452D6F-D648-44BE-843C-BE903668FC02}" sibTransId="{B4BDF16C-BC54-491A-991E-090F7AB6B36E}"/>
    <dgm:cxn modelId="{ED92EB70-8203-4D02-93B6-ED5D59B94FD1}" type="presOf" srcId="{D23D600B-F572-4D57-8F12-100E833D3A9B}" destId="{9F44B13E-99FF-430F-BAC3-FF947260ECD5}" srcOrd="0" destOrd="0" presId="urn:microsoft.com/office/officeart/2005/8/layout/hProcess9"/>
    <dgm:cxn modelId="{2EEDF252-C685-4CD5-A2FD-2E1F57988D05}" type="presOf" srcId="{2DBF2A7F-38F4-40E6-91E8-282386C5BD0A}" destId="{4C050353-F5EC-4DB7-9C4C-5B8079D628D0}" srcOrd="0" destOrd="0" presId="urn:microsoft.com/office/officeart/2005/8/layout/hProcess9"/>
    <dgm:cxn modelId="{E878E079-570C-43F3-AA47-FB20587AB1A6}" srcId="{2DBF2A7F-38F4-40E6-91E8-282386C5BD0A}" destId="{DABFCE55-F9C2-4247-B355-5358EC63DA55}" srcOrd="1" destOrd="0" parTransId="{667C0357-55F1-4BF4-9AB4-EEB48AD9C568}" sibTransId="{DA455F4D-9965-42FC-9502-5A05C2A1FA66}"/>
    <dgm:cxn modelId="{699B1392-4FBB-41CF-AF14-C7A01E5D366B}" srcId="{2DBF2A7F-38F4-40E6-91E8-282386C5BD0A}" destId="{7071E274-B21F-4083-84E7-1D7523D43DA8}" srcOrd="5" destOrd="0" parTransId="{3BE19778-0A4A-4121-98A4-2AFE6C85CB4C}" sibTransId="{F3B907FB-1BC4-45BB-B832-B02436D1CF87}"/>
    <dgm:cxn modelId="{4A13F1B1-FE7D-4C26-A092-32D01B43A1C0}" srcId="{2DBF2A7F-38F4-40E6-91E8-282386C5BD0A}" destId="{C811C77F-0702-468D-923E-F13B42CE7F06}" srcOrd="2" destOrd="0" parTransId="{8F5D0B75-B52A-4752-B17C-109A4869CB29}" sibTransId="{C60181B9-EE80-4177-B501-53519B78C132}"/>
    <dgm:cxn modelId="{030FADC1-FF95-4058-91B7-179E7CB317EE}" srcId="{2DBF2A7F-38F4-40E6-91E8-282386C5BD0A}" destId="{44598141-1869-45BB-9DE3-0DA39B466D59}" srcOrd="3" destOrd="0" parTransId="{C1325ECB-8CBB-425E-A68B-4125CE4CB6E6}" sibTransId="{94145710-D219-491F-AF1B-35E576E392B4}"/>
    <dgm:cxn modelId="{EE1A51CA-D4C5-4C70-B3EF-15325FFDE2A3}" type="presOf" srcId="{44598141-1869-45BB-9DE3-0DA39B466D59}" destId="{BBA90D99-3DC3-406D-93CA-F8C8FE36BD37}" srcOrd="0" destOrd="0" presId="urn:microsoft.com/office/officeart/2005/8/layout/hProcess9"/>
    <dgm:cxn modelId="{5E250FD0-6CEF-45AD-8750-6FBB3764F8F8}" type="presOf" srcId="{DABFCE55-F9C2-4247-B355-5358EC63DA55}" destId="{3AFF4DF7-C08F-4EE4-B827-CF5CB277AA47}" srcOrd="0" destOrd="0" presId="urn:microsoft.com/office/officeart/2005/8/layout/hProcess9"/>
    <dgm:cxn modelId="{87B560D3-1608-4E25-8F48-72BFFF449349}" type="presOf" srcId="{C811C77F-0702-468D-923E-F13B42CE7F06}" destId="{EFDBD666-AF89-4680-B21D-999CED069A54}" srcOrd="0" destOrd="0" presId="urn:microsoft.com/office/officeart/2005/8/layout/hProcess9"/>
    <dgm:cxn modelId="{7D7403FE-66C3-4CE3-958A-47240027B662}" type="presOf" srcId="{7071E274-B21F-4083-84E7-1D7523D43DA8}" destId="{C9431E81-7AD1-4F94-B979-F7A3D8AE8740}" srcOrd="0" destOrd="0" presId="urn:microsoft.com/office/officeart/2005/8/layout/hProcess9"/>
    <dgm:cxn modelId="{697D9AE9-41B9-4A29-BDF3-B8D6D5D6BF0C}" type="presParOf" srcId="{4C050353-F5EC-4DB7-9C4C-5B8079D628D0}" destId="{CC11B2C0-3E5E-4A9E-872E-049197CDA47E}" srcOrd="0" destOrd="0" presId="urn:microsoft.com/office/officeart/2005/8/layout/hProcess9"/>
    <dgm:cxn modelId="{7AFCB26A-FBF6-4B80-8F88-D262B046B72C}" type="presParOf" srcId="{4C050353-F5EC-4DB7-9C4C-5B8079D628D0}" destId="{8E8D42C4-F3C7-4A89-B02E-1D0766FF2DE5}" srcOrd="1" destOrd="0" presId="urn:microsoft.com/office/officeart/2005/8/layout/hProcess9"/>
    <dgm:cxn modelId="{3A77BEC2-08BD-4C67-90F6-755FF68EE4A9}" type="presParOf" srcId="{8E8D42C4-F3C7-4A89-B02E-1D0766FF2DE5}" destId="{9F44B13E-99FF-430F-BAC3-FF947260ECD5}" srcOrd="0" destOrd="0" presId="urn:microsoft.com/office/officeart/2005/8/layout/hProcess9"/>
    <dgm:cxn modelId="{46A16B0B-DF4B-41D3-849C-90CECC333F73}" type="presParOf" srcId="{8E8D42C4-F3C7-4A89-B02E-1D0766FF2DE5}" destId="{B1DEE69F-B7B7-4324-8206-5BE79B79C512}" srcOrd="1" destOrd="0" presId="urn:microsoft.com/office/officeart/2005/8/layout/hProcess9"/>
    <dgm:cxn modelId="{A7735115-F3B5-4BB2-92DF-15CCB527A24B}" type="presParOf" srcId="{8E8D42C4-F3C7-4A89-B02E-1D0766FF2DE5}" destId="{3AFF4DF7-C08F-4EE4-B827-CF5CB277AA47}" srcOrd="2" destOrd="0" presId="urn:microsoft.com/office/officeart/2005/8/layout/hProcess9"/>
    <dgm:cxn modelId="{80A30094-BC5A-4C92-8236-19D1CBCD35A9}" type="presParOf" srcId="{8E8D42C4-F3C7-4A89-B02E-1D0766FF2DE5}" destId="{3E62D7A9-B6CD-442F-B5D4-432CAAE3703F}" srcOrd="3" destOrd="0" presId="urn:microsoft.com/office/officeart/2005/8/layout/hProcess9"/>
    <dgm:cxn modelId="{10DCFF99-E45D-4596-B568-40AA69FB24DB}" type="presParOf" srcId="{8E8D42C4-F3C7-4A89-B02E-1D0766FF2DE5}" destId="{EFDBD666-AF89-4680-B21D-999CED069A54}" srcOrd="4" destOrd="0" presId="urn:microsoft.com/office/officeart/2005/8/layout/hProcess9"/>
    <dgm:cxn modelId="{DFE5BB67-220B-4D46-B5EA-1DCCC57809BA}" type="presParOf" srcId="{8E8D42C4-F3C7-4A89-B02E-1D0766FF2DE5}" destId="{E2C3FE54-78A8-4984-BA0A-A57D162093D1}" srcOrd="5" destOrd="0" presId="urn:microsoft.com/office/officeart/2005/8/layout/hProcess9"/>
    <dgm:cxn modelId="{6487E013-118A-424B-8B9F-8C740CBEAAF0}" type="presParOf" srcId="{8E8D42C4-F3C7-4A89-B02E-1D0766FF2DE5}" destId="{BBA90D99-3DC3-406D-93CA-F8C8FE36BD37}" srcOrd="6" destOrd="0" presId="urn:microsoft.com/office/officeart/2005/8/layout/hProcess9"/>
    <dgm:cxn modelId="{CDBE1A33-75F2-43CE-B7E8-FBFE2667D62A}" type="presParOf" srcId="{8E8D42C4-F3C7-4A89-B02E-1D0766FF2DE5}" destId="{396BDB0A-DEF9-4BF1-8EA1-BE3B452D0A03}" srcOrd="7" destOrd="0" presId="urn:microsoft.com/office/officeart/2005/8/layout/hProcess9"/>
    <dgm:cxn modelId="{B900FD58-120D-4E13-B766-489D10EAC3BA}" type="presParOf" srcId="{8E8D42C4-F3C7-4A89-B02E-1D0766FF2DE5}" destId="{F4A332CD-657B-4127-B012-A335C67A8EF4}" srcOrd="8" destOrd="0" presId="urn:microsoft.com/office/officeart/2005/8/layout/hProcess9"/>
    <dgm:cxn modelId="{3F8FD091-4676-4BE0-BAFD-C472A476E5EB}" type="presParOf" srcId="{8E8D42C4-F3C7-4A89-B02E-1D0766FF2DE5}" destId="{5A495B77-927F-4395-B962-609E31E03E42}" srcOrd="9" destOrd="0" presId="urn:microsoft.com/office/officeart/2005/8/layout/hProcess9"/>
    <dgm:cxn modelId="{11738103-031D-40C2-A7F3-15CB0DBE48F8}" type="presParOf" srcId="{8E8D42C4-F3C7-4A89-B02E-1D0766FF2DE5}" destId="{C9431E81-7AD1-4F94-B979-F7A3D8AE874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E24F2-6D08-46C0-99E3-73CB0BF46D5C}"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0AD14450-E812-492C-AE30-099411449394}">
      <dgm:prSet custT="1"/>
      <dgm:spPr/>
      <dgm:t>
        <a:bodyPr/>
        <a:lstStyle/>
        <a:p>
          <a:pPr>
            <a:defRPr cap="all"/>
          </a:pPr>
          <a:r>
            <a:rPr lang="en-US" sz="2400"/>
            <a:t>5 Part Series</a:t>
          </a:r>
        </a:p>
      </dgm:t>
    </dgm:pt>
    <dgm:pt modelId="{25B9C49F-7551-4F00-8239-6F9C37D1AF22}" type="parTrans" cxnId="{EDE3F91A-8373-40A8-AFB1-62E3799E0671}">
      <dgm:prSet/>
      <dgm:spPr/>
      <dgm:t>
        <a:bodyPr/>
        <a:lstStyle/>
        <a:p>
          <a:endParaRPr lang="en-US"/>
        </a:p>
      </dgm:t>
    </dgm:pt>
    <dgm:pt modelId="{E296DD1D-E395-4D02-85F9-18BED803A1DE}" type="sibTrans" cxnId="{EDE3F91A-8373-40A8-AFB1-62E3799E0671}">
      <dgm:prSet/>
      <dgm:spPr/>
      <dgm:t>
        <a:bodyPr/>
        <a:lstStyle/>
        <a:p>
          <a:endParaRPr lang="en-US"/>
        </a:p>
      </dgm:t>
    </dgm:pt>
    <dgm:pt modelId="{B13DA42B-5AD1-4A96-AF6C-28DB2CFE1EC4}">
      <dgm:prSet custT="1"/>
      <dgm:spPr/>
      <dgm:t>
        <a:bodyPr/>
        <a:lstStyle/>
        <a:p>
          <a:pPr>
            <a:defRPr cap="all"/>
          </a:pPr>
          <a:r>
            <a:rPr lang="en-US" sz="2400"/>
            <a:t>Virtually or In-person</a:t>
          </a:r>
        </a:p>
      </dgm:t>
    </dgm:pt>
    <dgm:pt modelId="{502B1B24-8BE3-45D4-842B-98566326B35A}" type="parTrans" cxnId="{B9EDF32F-F0B6-48CA-B4DA-DF3E8103A438}">
      <dgm:prSet/>
      <dgm:spPr/>
      <dgm:t>
        <a:bodyPr/>
        <a:lstStyle/>
        <a:p>
          <a:endParaRPr lang="en-US"/>
        </a:p>
      </dgm:t>
    </dgm:pt>
    <dgm:pt modelId="{FA0F5467-89EF-461E-82F8-CCF60D793806}" type="sibTrans" cxnId="{B9EDF32F-F0B6-48CA-B4DA-DF3E8103A438}">
      <dgm:prSet/>
      <dgm:spPr/>
      <dgm:t>
        <a:bodyPr/>
        <a:lstStyle/>
        <a:p>
          <a:endParaRPr lang="en-US"/>
        </a:p>
      </dgm:t>
    </dgm:pt>
    <dgm:pt modelId="{103B1C35-BF90-4615-826C-3E925B9C43FF}">
      <dgm:prSet custT="1"/>
      <dgm:spPr/>
      <dgm:t>
        <a:bodyPr/>
        <a:lstStyle/>
        <a:p>
          <a:pPr>
            <a:defRPr cap="all"/>
          </a:pPr>
          <a:r>
            <a:rPr lang="en-US" sz="2400"/>
            <a:t>Free Online Modules or Live Presentations </a:t>
          </a:r>
        </a:p>
      </dgm:t>
    </dgm:pt>
    <dgm:pt modelId="{2455CB42-8B89-43FA-922A-0C83E8F9E1FD}" type="parTrans" cxnId="{6D7F63AE-A904-48D3-B118-2CF8C9CA4F96}">
      <dgm:prSet/>
      <dgm:spPr/>
      <dgm:t>
        <a:bodyPr/>
        <a:lstStyle/>
        <a:p>
          <a:endParaRPr lang="en-US"/>
        </a:p>
      </dgm:t>
    </dgm:pt>
    <dgm:pt modelId="{FDC2ED87-F31D-43FF-91E5-D034219D7CA9}" type="sibTrans" cxnId="{6D7F63AE-A904-48D3-B118-2CF8C9CA4F96}">
      <dgm:prSet/>
      <dgm:spPr/>
      <dgm:t>
        <a:bodyPr/>
        <a:lstStyle/>
        <a:p>
          <a:endParaRPr lang="en-US"/>
        </a:p>
      </dgm:t>
    </dgm:pt>
    <dgm:pt modelId="{B5452A8B-14DF-497E-926E-8ED6CC074335}">
      <dgm:prSet custT="1"/>
      <dgm:spPr/>
      <dgm:t>
        <a:bodyPr/>
        <a:lstStyle/>
        <a:p>
          <a:pPr>
            <a:defRPr cap="all"/>
          </a:pPr>
          <a:r>
            <a:rPr lang="en-US" sz="2400"/>
            <a:t>Activity Based Approach to Align with Current Teaching Practices</a:t>
          </a:r>
        </a:p>
      </dgm:t>
    </dgm:pt>
    <dgm:pt modelId="{8207E3C1-ECB5-4D19-B6C9-379AD4D5E1EB}" type="parTrans" cxnId="{BDEF6957-84C7-445A-945A-53DDB0875D28}">
      <dgm:prSet/>
      <dgm:spPr/>
      <dgm:t>
        <a:bodyPr/>
        <a:lstStyle/>
        <a:p>
          <a:endParaRPr lang="en-US"/>
        </a:p>
      </dgm:t>
    </dgm:pt>
    <dgm:pt modelId="{7BCF86DE-8199-4732-8A41-DEAE2FE6E915}" type="sibTrans" cxnId="{BDEF6957-84C7-445A-945A-53DDB0875D28}">
      <dgm:prSet/>
      <dgm:spPr/>
      <dgm:t>
        <a:bodyPr/>
        <a:lstStyle/>
        <a:p>
          <a:endParaRPr lang="en-US"/>
        </a:p>
      </dgm:t>
    </dgm:pt>
    <dgm:pt modelId="{93D8D62C-FCAA-419D-8ED7-F52146569346}" type="pres">
      <dgm:prSet presAssocID="{B0CE24F2-6D08-46C0-99E3-73CB0BF46D5C}" presName="root" presStyleCnt="0">
        <dgm:presLayoutVars>
          <dgm:dir/>
          <dgm:resizeHandles val="exact"/>
        </dgm:presLayoutVars>
      </dgm:prSet>
      <dgm:spPr/>
    </dgm:pt>
    <dgm:pt modelId="{81FCB2F4-7093-4049-9C18-DF9C87EDB07E}" type="pres">
      <dgm:prSet presAssocID="{0AD14450-E812-492C-AE30-099411449394}" presName="compNode" presStyleCnt="0"/>
      <dgm:spPr/>
    </dgm:pt>
    <dgm:pt modelId="{C54F534E-8ABD-403A-8585-1CDFCD12D431}" type="pres">
      <dgm:prSet presAssocID="{0AD14450-E812-492C-AE30-099411449394}" presName="iconBgRect" presStyleLbl="bgShp" presStyleIdx="0" presStyleCnt="4"/>
      <dgm:spPr>
        <a:prstGeom prst="round2DiagRect">
          <a:avLst>
            <a:gd name="adj1" fmla="val 29727"/>
            <a:gd name="adj2" fmla="val 0"/>
          </a:avLst>
        </a:prstGeom>
      </dgm:spPr>
    </dgm:pt>
    <dgm:pt modelId="{6124C138-6144-49F7-8F10-0288DC320C84}" type="pres">
      <dgm:prSet presAssocID="{0AD14450-E812-492C-AE30-0994114493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DFAFFEC-F570-4319-B25A-DC0E275995C2}" type="pres">
      <dgm:prSet presAssocID="{0AD14450-E812-492C-AE30-099411449394}" presName="spaceRect" presStyleCnt="0"/>
      <dgm:spPr/>
    </dgm:pt>
    <dgm:pt modelId="{E5704D55-4F9D-4AB8-B1D8-FD9440097E54}" type="pres">
      <dgm:prSet presAssocID="{0AD14450-E812-492C-AE30-099411449394}" presName="textRect" presStyleLbl="revTx" presStyleIdx="0" presStyleCnt="4">
        <dgm:presLayoutVars>
          <dgm:chMax val="1"/>
          <dgm:chPref val="1"/>
        </dgm:presLayoutVars>
      </dgm:prSet>
      <dgm:spPr/>
    </dgm:pt>
    <dgm:pt modelId="{91ADCC8E-15F3-48C9-A7B8-E4AA0C338B0A}" type="pres">
      <dgm:prSet presAssocID="{E296DD1D-E395-4D02-85F9-18BED803A1DE}" presName="sibTrans" presStyleCnt="0"/>
      <dgm:spPr/>
    </dgm:pt>
    <dgm:pt modelId="{98157467-1D17-4D82-83EC-E9E3E1D40450}" type="pres">
      <dgm:prSet presAssocID="{B13DA42B-5AD1-4A96-AF6C-28DB2CFE1EC4}" presName="compNode" presStyleCnt="0"/>
      <dgm:spPr/>
    </dgm:pt>
    <dgm:pt modelId="{9436A36D-DA2D-4E8D-AC13-A2DCFC3CE169}" type="pres">
      <dgm:prSet presAssocID="{B13DA42B-5AD1-4A96-AF6C-28DB2CFE1EC4}" presName="iconBgRect" presStyleLbl="bgShp" presStyleIdx="1" presStyleCnt="4"/>
      <dgm:spPr>
        <a:prstGeom prst="round2DiagRect">
          <a:avLst>
            <a:gd name="adj1" fmla="val 29727"/>
            <a:gd name="adj2" fmla="val 0"/>
          </a:avLst>
        </a:prstGeom>
      </dgm:spPr>
    </dgm:pt>
    <dgm:pt modelId="{EA7FB580-DE95-4B8E-AEF8-F3D03E1F02FF}" type="pres">
      <dgm:prSet presAssocID="{B13DA42B-5AD1-4A96-AF6C-28DB2CFE1E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4A8B6838-E5DC-407F-85F9-16C48996EFB5}" type="pres">
      <dgm:prSet presAssocID="{B13DA42B-5AD1-4A96-AF6C-28DB2CFE1EC4}" presName="spaceRect" presStyleCnt="0"/>
      <dgm:spPr/>
    </dgm:pt>
    <dgm:pt modelId="{0EFD6584-19B7-43BF-8D6B-A9E8D73B0FC4}" type="pres">
      <dgm:prSet presAssocID="{B13DA42B-5AD1-4A96-AF6C-28DB2CFE1EC4}" presName="textRect" presStyleLbl="revTx" presStyleIdx="1" presStyleCnt="4">
        <dgm:presLayoutVars>
          <dgm:chMax val="1"/>
          <dgm:chPref val="1"/>
        </dgm:presLayoutVars>
      </dgm:prSet>
      <dgm:spPr/>
    </dgm:pt>
    <dgm:pt modelId="{A3CA1526-9072-4F28-8861-DAB68D189385}" type="pres">
      <dgm:prSet presAssocID="{FA0F5467-89EF-461E-82F8-CCF60D793806}" presName="sibTrans" presStyleCnt="0"/>
      <dgm:spPr/>
    </dgm:pt>
    <dgm:pt modelId="{3B618915-1FF8-435A-BC9A-91CFC48FEB16}" type="pres">
      <dgm:prSet presAssocID="{103B1C35-BF90-4615-826C-3E925B9C43FF}" presName="compNode" presStyleCnt="0"/>
      <dgm:spPr/>
    </dgm:pt>
    <dgm:pt modelId="{7CC788FF-6338-44E8-B9AA-3EA417D42962}" type="pres">
      <dgm:prSet presAssocID="{103B1C35-BF90-4615-826C-3E925B9C43FF}" presName="iconBgRect" presStyleLbl="bgShp" presStyleIdx="2" presStyleCnt="4"/>
      <dgm:spPr>
        <a:prstGeom prst="round2DiagRect">
          <a:avLst>
            <a:gd name="adj1" fmla="val 29727"/>
            <a:gd name="adj2" fmla="val 0"/>
          </a:avLst>
        </a:prstGeom>
      </dgm:spPr>
    </dgm:pt>
    <dgm:pt modelId="{7A20638E-1417-4252-B8F9-0291168C71E6}" type="pres">
      <dgm:prSet presAssocID="{103B1C35-BF90-4615-826C-3E925B9C43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B27D6CCA-F08E-4C90-9D37-493B0E5285F5}" type="pres">
      <dgm:prSet presAssocID="{103B1C35-BF90-4615-826C-3E925B9C43FF}" presName="spaceRect" presStyleCnt="0"/>
      <dgm:spPr/>
    </dgm:pt>
    <dgm:pt modelId="{12162F55-ACE6-489E-AF40-A1E57AB1109F}" type="pres">
      <dgm:prSet presAssocID="{103B1C35-BF90-4615-826C-3E925B9C43FF}" presName="textRect" presStyleLbl="revTx" presStyleIdx="2" presStyleCnt="4">
        <dgm:presLayoutVars>
          <dgm:chMax val="1"/>
          <dgm:chPref val="1"/>
        </dgm:presLayoutVars>
      </dgm:prSet>
      <dgm:spPr/>
    </dgm:pt>
    <dgm:pt modelId="{37F8C415-20A4-4869-881A-39FFC5C125BC}" type="pres">
      <dgm:prSet presAssocID="{FDC2ED87-F31D-43FF-91E5-D034219D7CA9}" presName="sibTrans" presStyleCnt="0"/>
      <dgm:spPr/>
    </dgm:pt>
    <dgm:pt modelId="{CEE2573F-E055-4ABB-9A92-404B1E2A5C22}" type="pres">
      <dgm:prSet presAssocID="{B5452A8B-14DF-497E-926E-8ED6CC074335}" presName="compNode" presStyleCnt="0"/>
      <dgm:spPr/>
    </dgm:pt>
    <dgm:pt modelId="{B0D13FF2-EB2A-491C-B014-5C595561DED3}" type="pres">
      <dgm:prSet presAssocID="{B5452A8B-14DF-497E-926E-8ED6CC074335}" presName="iconBgRect" presStyleLbl="bgShp" presStyleIdx="3" presStyleCnt="4"/>
      <dgm:spPr>
        <a:prstGeom prst="round2DiagRect">
          <a:avLst>
            <a:gd name="adj1" fmla="val 29727"/>
            <a:gd name="adj2" fmla="val 0"/>
          </a:avLst>
        </a:prstGeom>
      </dgm:spPr>
    </dgm:pt>
    <dgm:pt modelId="{7A38A737-DFCA-41F5-87E5-F8097771E19F}" type="pres">
      <dgm:prSet presAssocID="{B5452A8B-14DF-497E-926E-8ED6CC0743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F083A1E2-92DA-4D2C-B4AA-10C84FB8C3B3}" type="pres">
      <dgm:prSet presAssocID="{B5452A8B-14DF-497E-926E-8ED6CC074335}" presName="spaceRect" presStyleCnt="0"/>
      <dgm:spPr/>
    </dgm:pt>
    <dgm:pt modelId="{52946ADF-9D47-4B74-8036-E180EB3F0124}" type="pres">
      <dgm:prSet presAssocID="{B5452A8B-14DF-497E-926E-8ED6CC074335}" presName="textRect" presStyleLbl="revTx" presStyleIdx="3" presStyleCnt="4">
        <dgm:presLayoutVars>
          <dgm:chMax val="1"/>
          <dgm:chPref val="1"/>
        </dgm:presLayoutVars>
      </dgm:prSet>
      <dgm:spPr/>
    </dgm:pt>
  </dgm:ptLst>
  <dgm:cxnLst>
    <dgm:cxn modelId="{E0F93701-DF50-47D1-8ADE-958DDF474AAB}" type="presOf" srcId="{0AD14450-E812-492C-AE30-099411449394}" destId="{E5704D55-4F9D-4AB8-B1D8-FD9440097E54}" srcOrd="0" destOrd="0" presId="urn:microsoft.com/office/officeart/2018/5/layout/IconLeafLabelList"/>
    <dgm:cxn modelId="{F3C1290E-6BB5-4C2D-9873-44C23EE126C4}" type="presOf" srcId="{B0CE24F2-6D08-46C0-99E3-73CB0BF46D5C}" destId="{93D8D62C-FCAA-419D-8ED7-F52146569346}" srcOrd="0" destOrd="0" presId="urn:microsoft.com/office/officeart/2018/5/layout/IconLeafLabelList"/>
    <dgm:cxn modelId="{EDE3F91A-8373-40A8-AFB1-62E3799E0671}" srcId="{B0CE24F2-6D08-46C0-99E3-73CB0BF46D5C}" destId="{0AD14450-E812-492C-AE30-099411449394}" srcOrd="0" destOrd="0" parTransId="{25B9C49F-7551-4F00-8239-6F9C37D1AF22}" sibTransId="{E296DD1D-E395-4D02-85F9-18BED803A1DE}"/>
    <dgm:cxn modelId="{B9EDF32F-F0B6-48CA-B4DA-DF3E8103A438}" srcId="{B0CE24F2-6D08-46C0-99E3-73CB0BF46D5C}" destId="{B13DA42B-5AD1-4A96-AF6C-28DB2CFE1EC4}" srcOrd="1" destOrd="0" parTransId="{502B1B24-8BE3-45D4-842B-98566326B35A}" sibTransId="{FA0F5467-89EF-461E-82F8-CCF60D793806}"/>
    <dgm:cxn modelId="{5A741554-F36F-4CF9-B815-8B219190562C}" type="presOf" srcId="{103B1C35-BF90-4615-826C-3E925B9C43FF}" destId="{12162F55-ACE6-489E-AF40-A1E57AB1109F}" srcOrd="0" destOrd="0" presId="urn:microsoft.com/office/officeart/2018/5/layout/IconLeafLabelList"/>
    <dgm:cxn modelId="{11EA1455-47F1-4316-922E-4BC14510396C}" type="presOf" srcId="{B5452A8B-14DF-497E-926E-8ED6CC074335}" destId="{52946ADF-9D47-4B74-8036-E180EB3F0124}" srcOrd="0" destOrd="0" presId="urn:microsoft.com/office/officeart/2018/5/layout/IconLeafLabelList"/>
    <dgm:cxn modelId="{BDEF6957-84C7-445A-945A-53DDB0875D28}" srcId="{B0CE24F2-6D08-46C0-99E3-73CB0BF46D5C}" destId="{B5452A8B-14DF-497E-926E-8ED6CC074335}" srcOrd="3" destOrd="0" parTransId="{8207E3C1-ECB5-4D19-B6C9-379AD4D5E1EB}" sibTransId="{7BCF86DE-8199-4732-8A41-DEAE2FE6E915}"/>
    <dgm:cxn modelId="{6D7F63AE-A904-48D3-B118-2CF8C9CA4F96}" srcId="{B0CE24F2-6D08-46C0-99E3-73CB0BF46D5C}" destId="{103B1C35-BF90-4615-826C-3E925B9C43FF}" srcOrd="2" destOrd="0" parTransId="{2455CB42-8B89-43FA-922A-0C83E8F9E1FD}" sibTransId="{FDC2ED87-F31D-43FF-91E5-D034219D7CA9}"/>
    <dgm:cxn modelId="{B1D68AD2-0DE2-4F82-B50E-8575D64F3052}" type="presOf" srcId="{B13DA42B-5AD1-4A96-AF6C-28DB2CFE1EC4}" destId="{0EFD6584-19B7-43BF-8D6B-A9E8D73B0FC4}" srcOrd="0" destOrd="0" presId="urn:microsoft.com/office/officeart/2018/5/layout/IconLeafLabelList"/>
    <dgm:cxn modelId="{2440D010-A9DA-465C-A58A-C6700117A435}" type="presParOf" srcId="{93D8D62C-FCAA-419D-8ED7-F52146569346}" destId="{81FCB2F4-7093-4049-9C18-DF9C87EDB07E}" srcOrd="0" destOrd="0" presId="urn:microsoft.com/office/officeart/2018/5/layout/IconLeafLabelList"/>
    <dgm:cxn modelId="{164066BF-A84F-4F2E-B198-143216A27366}" type="presParOf" srcId="{81FCB2F4-7093-4049-9C18-DF9C87EDB07E}" destId="{C54F534E-8ABD-403A-8585-1CDFCD12D431}" srcOrd="0" destOrd="0" presId="urn:microsoft.com/office/officeart/2018/5/layout/IconLeafLabelList"/>
    <dgm:cxn modelId="{CC5B4921-3934-4DE3-A3D7-CEA28E216351}" type="presParOf" srcId="{81FCB2F4-7093-4049-9C18-DF9C87EDB07E}" destId="{6124C138-6144-49F7-8F10-0288DC320C84}" srcOrd="1" destOrd="0" presId="urn:microsoft.com/office/officeart/2018/5/layout/IconLeafLabelList"/>
    <dgm:cxn modelId="{D0E6B522-715D-46BD-AED2-10C2164CB25F}" type="presParOf" srcId="{81FCB2F4-7093-4049-9C18-DF9C87EDB07E}" destId="{3DFAFFEC-F570-4319-B25A-DC0E275995C2}" srcOrd="2" destOrd="0" presId="urn:microsoft.com/office/officeart/2018/5/layout/IconLeafLabelList"/>
    <dgm:cxn modelId="{8AC10865-D6F2-49E2-9115-9D1EB8696EE6}" type="presParOf" srcId="{81FCB2F4-7093-4049-9C18-DF9C87EDB07E}" destId="{E5704D55-4F9D-4AB8-B1D8-FD9440097E54}" srcOrd="3" destOrd="0" presId="urn:microsoft.com/office/officeart/2018/5/layout/IconLeafLabelList"/>
    <dgm:cxn modelId="{8DC4B505-51A4-42EB-94BC-84DD22F52E56}" type="presParOf" srcId="{93D8D62C-FCAA-419D-8ED7-F52146569346}" destId="{91ADCC8E-15F3-48C9-A7B8-E4AA0C338B0A}" srcOrd="1" destOrd="0" presId="urn:microsoft.com/office/officeart/2018/5/layout/IconLeafLabelList"/>
    <dgm:cxn modelId="{12F47950-6C2E-4781-BBC7-BB4E5A9EBBEB}" type="presParOf" srcId="{93D8D62C-FCAA-419D-8ED7-F52146569346}" destId="{98157467-1D17-4D82-83EC-E9E3E1D40450}" srcOrd="2" destOrd="0" presId="urn:microsoft.com/office/officeart/2018/5/layout/IconLeafLabelList"/>
    <dgm:cxn modelId="{FAB40577-2E38-4533-891C-D3664E8ADE03}" type="presParOf" srcId="{98157467-1D17-4D82-83EC-E9E3E1D40450}" destId="{9436A36D-DA2D-4E8D-AC13-A2DCFC3CE169}" srcOrd="0" destOrd="0" presId="urn:microsoft.com/office/officeart/2018/5/layout/IconLeafLabelList"/>
    <dgm:cxn modelId="{443DEE05-E206-4702-9E12-23B261E31324}" type="presParOf" srcId="{98157467-1D17-4D82-83EC-E9E3E1D40450}" destId="{EA7FB580-DE95-4B8E-AEF8-F3D03E1F02FF}" srcOrd="1" destOrd="0" presId="urn:microsoft.com/office/officeart/2018/5/layout/IconLeafLabelList"/>
    <dgm:cxn modelId="{F0D40EE3-7450-453D-9995-C79CEC3A699C}" type="presParOf" srcId="{98157467-1D17-4D82-83EC-E9E3E1D40450}" destId="{4A8B6838-E5DC-407F-85F9-16C48996EFB5}" srcOrd="2" destOrd="0" presId="urn:microsoft.com/office/officeart/2018/5/layout/IconLeafLabelList"/>
    <dgm:cxn modelId="{13D85E1D-56F7-4533-BFC9-F64022297D58}" type="presParOf" srcId="{98157467-1D17-4D82-83EC-E9E3E1D40450}" destId="{0EFD6584-19B7-43BF-8D6B-A9E8D73B0FC4}" srcOrd="3" destOrd="0" presId="urn:microsoft.com/office/officeart/2018/5/layout/IconLeafLabelList"/>
    <dgm:cxn modelId="{6FC39C8F-7250-4B8F-9597-374D79BB2670}" type="presParOf" srcId="{93D8D62C-FCAA-419D-8ED7-F52146569346}" destId="{A3CA1526-9072-4F28-8861-DAB68D189385}" srcOrd="3" destOrd="0" presId="urn:microsoft.com/office/officeart/2018/5/layout/IconLeafLabelList"/>
    <dgm:cxn modelId="{CA83FAB4-05B7-4B7C-8DD2-91221A33066D}" type="presParOf" srcId="{93D8D62C-FCAA-419D-8ED7-F52146569346}" destId="{3B618915-1FF8-435A-BC9A-91CFC48FEB16}" srcOrd="4" destOrd="0" presId="urn:microsoft.com/office/officeart/2018/5/layout/IconLeafLabelList"/>
    <dgm:cxn modelId="{10146649-DD80-4BA5-8930-D49F51F12690}" type="presParOf" srcId="{3B618915-1FF8-435A-BC9A-91CFC48FEB16}" destId="{7CC788FF-6338-44E8-B9AA-3EA417D42962}" srcOrd="0" destOrd="0" presId="urn:microsoft.com/office/officeart/2018/5/layout/IconLeafLabelList"/>
    <dgm:cxn modelId="{13DA91BF-1845-4957-9AE9-53D8C2EA3219}" type="presParOf" srcId="{3B618915-1FF8-435A-BC9A-91CFC48FEB16}" destId="{7A20638E-1417-4252-B8F9-0291168C71E6}" srcOrd="1" destOrd="0" presId="urn:microsoft.com/office/officeart/2018/5/layout/IconLeafLabelList"/>
    <dgm:cxn modelId="{6E500AAD-53A8-413A-BB75-CBCF89C239DD}" type="presParOf" srcId="{3B618915-1FF8-435A-BC9A-91CFC48FEB16}" destId="{B27D6CCA-F08E-4C90-9D37-493B0E5285F5}" srcOrd="2" destOrd="0" presId="urn:microsoft.com/office/officeart/2018/5/layout/IconLeafLabelList"/>
    <dgm:cxn modelId="{A4521737-1B7A-4064-9861-748E439FCE2F}" type="presParOf" srcId="{3B618915-1FF8-435A-BC9A-91CFC48FEB16}" destId="{12162F55-ACE6-489E-AF40-A1E57AB1109F}" srcOrd="3" destOrd="0" presId="urn:microsoft.com/office/officeart/2018/5/layout/IconLeafLabelList"/>
    <dgm:cxn modelId="{F0800BEB-B041-4D0C-9622-A109D9274987}" type="presParOf" srcId="{93D8D62C-FCAA-419D-8ED7-F52146569346}" destId="{37F8C415-20A4-4869-881A-39FFC5C125BC}" srcOrd="5" destOrd="0" presId="urn:microsoft.com/office/officeart/2018/5/layout/IconLeafLabelList"/>
    <dgm:cxn modelId="{D246BAA9-AD1C-4F1F-92CC-196D2102CC20}" type="presParOf" srcId="{93D8D62C-FCAA-419D-8ED7-F52146569346}" destId="{CEE2573F-E055-4ABB-9A92-404B1E2A5C22}" srcOrd="6" destOrd="0" presId="urn:microsoft.com/office/officeart/2018/5/layout/IconLeafLabelList"/>
    <dgm:cxn modelId="{04D0EFD5-2A3F-43BD-9AC1-4E94600BD167}" type="presParOf" srcId="{CEE2573F-E055-4ABB-9A92-404B1E2A5C22}" destId="{B0D13FF2-EB2A-491C-B014-5C595561DED3}" srcOrd="0" destOrd="0" presId="urn:microsoft.com/office/officeart/2018/5/layout/IconLeafLabelList"/>
    <dgm:cxn modelId="{B1B7EB80-4777-40BE-AE3B-9CC019752121}" type="presParOf" srcId="{CEE2573F-E055-4ABB-9A92-404B1E2A5C22}" destId="{7A38A737-DFCA-41F5-87E5-F8097771E19F}" srcOrd="1" destOrd="0" presId="urn:microsoft.com/office/officeart/2018/5/layout/IconLeafLabelList"/>
    <dgm:cxn modelId="{F0B51B6C-973C-4C50-B57A-2373F4F7CB25}" type="presParOf" srcId="{CEE2573F-E055-4ABB-9A92-404B1E2A5C22}" destId="{F083A1E2-92DA-4D2C-B4AA-10C84FB8C3B3}" srcOrd="2" destOrd="0" presId="urn:microsoft.com/office/officeart/2018/5/layout/IconLeafLabelList"/>
    <dgm:cxn modelId="{FA56A089-07E9-4344-A740-DE8DD25C176C}" type="presParOf" srcId="{CEE2573F-E055-4ABB-9A92-404B1E2A5C22}" destId="{52946ADF-9D47-4B74-8036-E180EB3F012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B2C0-3E5E-4A9E-872E-049197CDA47E}">
      <dsp:nvSpPr>
        <dsp:cNvPr id="0" name=""/>
        <dsp:cNvSpPr/>
      </dsp:nvSpPr>
      <dsp:spPr>
        <a:xfrm>
          <a:off x="850344" y="0"/>
          <a:ext cx="9637236" cy="48466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B13E-99FF-430F-BAC3-FF947260ECD5}">
      <dsp:nvSpPr>
        <dsp:cNvPr id="0" name=""/>
        <dsp:cNvSpPr/>
      </dsp:nvSpPr>
      <dsp:spPr>
        <a:xfrm>
          <a:off x="3114" y="1453991"/>
          <a:ext cx="1813071" cy="1938655"/>
        </a:xfrm>
        <a:prstGeom prst="roundRect">
          <a:avLst/>
        </a:prstGeom>
        <a:solidFill>
          <a:srgbClr val="0066A4"/>
        </a:solidFill>
        <a:ln w="95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PLAAFP Statement</a:t>
          </a:r>
        </a:p>
      </dsp:txBody>
      <dsp:txXfrm>
        <a:off x="91621" y="1542498"/>
        <a:ext cx="1636057" cy="1761641"/>
      </dsp:txXfrm>
    </dsp:sp>
    <dsp:sp modelId="{3AFF4DF7-C08F-4EE4-B827-CF5CB277AA47}">
      <dsp:nvSpPr>
        <dsp:cNvPr id="0" name=""/>
        <dsp:cNvSpPr/>
      </dsp:nvSpPr>
      <dsp:spPr>
        <a:xfrm>
          <a:off x="1906839" y="1453991"/>
          <a:ext cx="1813071" cy="1938655"/>
        </a:xfrm>
        <a:prstGeom prst="roundRect">
          <a:avLst/>
        </a:prstGeom>
        <a:solidFill>
          <a:srgbClr val="006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Annual Goals</a:t>
          </a:r>
        </a:p>
      </dsp:txBody>
      <dsp:txXfrm>
        <a:off x="1995346" y="1542498"/>
        <a:ext cx="1636057" cy="1761641"/>
      </dsp:txXfrm>
    </dsp:sp>
    <dsp:sp modelId="{EFDBD666-AF89-4680-B21D-999CED069A54}">
      <dsp:nvSpPr>
        <dsp:cNvPr id="0" name=""/>
        <dsp:cNvSpPr/>
      </dsp:nvSpPr>
      <dsp:spPr>
        <a:xfrm>
          <a:off x="3810564" y="1453991"/>
          <a:ext cx="1813071" cy="1938655"/>
        </a:xfrm>
        <a:prstGeom prst="roundRect">
          <a:avLst/>
        </a:prstGeom>
        <a:solidFill>
          <a:srgbClr val="006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Measuring Progress Toward Annual Goals</a:t>
          </a:r>
        </a:p>
      </dsp:txBody>
      <dsp:txXfrm>
        <a:off x="3899071" y="1542498"/>
        <a:ext cx="1636057" cy="1761641"/>
      </dsp:txXfrm>
    </dsp:sp>
    <dsp:sp modelId="{F4A332CD-657B-4127-B012-A335C67A8EF4}">
      <dsp:nvSpPr>
        <dsp:cNvPr id="0" name=""/>
        <dsp:cNvSpPr/>
      </dsp:nvSpPr>
      <dsp:spPr>
        <a:xfrm>
          <a:off x="5788210" y="1491872"/>
          <a:ext cx="1813071" cy="1938655"/>
        </a:xfrm>
        <a:prstGeom prst="roundRect">
          <a:avLst/>
        </a:prstGeom>
        <a:solidFill>
          <a:srgbClr val="006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Statement of Special Education and Aids and Services</a:t>
          </a:r>
        </a:p>
      </dsp:txBody>
      <dsp:txXfrm>
        <a:off x="5876717" y="1580379"/>
        <a:ext cx="1636057" cy="1761641"/>
      </dsp:txXfrm>
    </dsp:sp>
    <dsp:sp modelId="{C9431E81-7AD1-4F94-B979-F7A3D8AE8740}">
      <dsp:nvSpPr>
        <dsp:cNvPr id="0" name=""/>
        <dsp:cNvSpPr/>
      </dsp:nvSpPr>
      <dsp:spPr>
        <a:xfrm>
          <a:off x="7674167" y="1491872"/>
          <a:ext cx="1813071" cy="1938655"/>
        </a:xfrm>
        <a:prstGeom prst="roundRect">
          <a:avLst/>
        </a:prstGeom>
        <a:solidFill>
          <a:srgbClr val="0066A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Participation Outside Regular Education and in State and Districtwide Assessments</a:t>
          </a:r>
        </a:p>
      </dsp:txBody>
      <dsp:txXfrm>
        <a:off x="7762674" y="1580379"/>
        <a:ext cx="1636057" cy="1761641"/>
      </dsp:txXfrm>
    </dsp:sp>
    <dsp:sp modelId="{24A6D025-6A6F-4341-B749-A5F66D346B96}">
      <dsp:nvSpPr>
        <dsp:cNvPr id="0" name=""/>
        <dsp:cNvSpPr/>
      </dsp:nvSpPr>
      <dsp:spPr>
        <a:xfrm>
          <a:off x="9524853" y="1491872"/>
          <a:ext cx="1813071" cy="1938655"/>
        </a:xfrm>
        <a:prstGeom prst="roundRect">
          <a:avLst/>
        </a:prstGeom>
        <a:solidFill>
          <a:srgbClr val="006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Date, Frequency, Duration, and Location of Services</a:t>
          </a:r>
        </a:p>
      </dsp:txBody>
      <dsp:txXfrm>
        <a:off x="9613360" y="1580379"/>
        <a:ext cx="1636057" cy="1761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B2C0-3E5E-4A9E-872E-049197CDA47E}">
      <dsp:nvSpPr>
        <dsp:cNvPr id="0" name=""/>
        <dsp:cNvSpPr/>
      </dsp:nvSpPr>
      <dsp:spPr>
        <a:xfrm>
          <a:off x="845581" y="0"/>
          <a:ext cx="9583261" cy="45658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B13E-99FF-430F-BAC3-FF947260ECD5}">
      <dsp:nvSpPr>
        <dsp:cNvPr id="0" name=""/>
        <dsp:cNvSpPr/>
      </dsp:nvSpPr>
      <dsp:spPr>
        <a:xfrm>
          <a:off x="3096" y="1369751"/>
          <a:ext cx="1802917" cy="1826334"/>
        </a:xfrm>
        <a:prstGeom prst="roundRect">
          <a:avLst/>
        </a:prstGeom>
        <a:solidFill>
          <a:srgbClr val="33631D"/>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PLAAFP Statement</a:t>
          </a:r>
        </a:p>
      </dsp:txBody>
      <dsp:txXfrm>
        <a:off x="91107" y="1457762"/>
        <a:ext cx="1626895" cy="1650312"/>
      </dsp:txXfrm>
    </dsp:sp>
    <dsp:sp modelId="{3AFF4DF7-C08F-4EE4-B827-CF5CB277AA47}">
      <dsp:nvSpPr>
        <dsp:cNvPr id="0" name=""/>
        <dsp:cNvSpPr/>
      </dsp:nvSpPr>
      <dsp:spPr>
        <a:xfrm>
          <a:off x="1896159" y="1369751"/>
          <a:ext cx="1802917" cy="1826334"/>
        </a:xfrm>
        <a:prstGeom prst="roundRect">
          <a:avLst/>
        </a:prstGeom>
        <a:solidFill>
          <a:srgbClr val="0076BD"/>
        </a:solidFill>
        <a:ln w="635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b="1" kern="1200">
              <a:solidFill>
                <a:srgbClr val="FFFFFF"/>
              </a:solidFill>
              <a:latin typeface="Calibri"/>
              <a:ea typeface="+mn-ea"/>
              <a:cs typeface="+mn-cs"/>
            </a:rPr>
            <a:t>Annual Goals</a:t>
          </a:r>
        </a:p>
      </dsp:txBody>
      <dsp:txXfrm>
        <a:off x="1984170" y="1457762"/>
        <a:ext cx="1626895" cy="1650312"/>
      </dsp:txXfrm>
    </dsp:sp>
    <dsp:sp modelId="{EFDBD666-AF89-4680-B21D-999CED069A54}">
      <dsp:nvSpPr>
        <dsp:cNvPr id="0" name=""/>
        <dsp:cNvSpPr/>
      </dsp:nvSpPr>
      <dsp:spPr>
        <a:xfrm>
          <a:off x="3789222" y="1369751"/>
          <a:ext cx="1802917" cy="1826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Measuring Progress Toward Annual Goals</a:t>
          </a:r>
        </a:p>
      </dsp:txBody>
      <dsp:txXfrm>
        <a:off x="3877233" y="1457762"/>
        <a:ext cx="1626895" cy="1650312"/>
      </dsp:txXfrm>
    </dsp:sp>
    <dsp:sp modelId="{BBA90D99-3DC3-406D-93CA-F8C8FE36BD37}">
      <dsp:nvSpPr>
        <dsp:cNvPr id="0" name=""/>
        <dsp:cNvSpPr/>
      </dsp:nvSpPr>
      <dsp:spPr>
        <a:xfrm>
          <a:off x="9404209" y="1399830"/>
          <a:ext cx="1802917" cy="1826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Date, Frequency, Duration, and Location of Services</a:t>
          </a:r>
        </a:p>
      </dsp:txBody>
      <dsp:txXfrm>
        <a:off x="9492220" y="1487841"/>
        <a:ext cx="1626895" cy="1650312"/>
      </dsp:txXfrm>
    </dsp:sp>
    <dsp:sp modelId="{F4A332CD-657B-4127-B012-A335C67A8EF4}">
      <dsp:nvSpPr>
        <dsp:cNvPr id="0" name=""/>
        <dsp:cNvSpPr/>
      </dsp:nvSpPr>
      <dsp:spPr>
        <a:xfrm>
          <a:off x="5669280" y="1398881"/>
          <a:ext cx="1802917" cy="1826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Statement of Special Education and Aids and Services</a:t>
          </a:r>
        </a:p>
      </dsp:txBody>
      <dsp:txXfrm>
        <a:off x="5757291" y="1486892"/>
        <a:ext cx="1626895" cy="1650312"/>
      </dsp:txXfrm>
    </dsp:sp>
    <dsp:sp modelId="{C9431E81-7AD1-4F94-B979-F7A3D8AE8740}">
      <dsp:nvSpPr>
        <dsp:cNvPr id="0" name=""/>
        <dsp:cNvSpPr/>
      </dsp:nvSpPr>
      <dsp:spPr>
        <a:xfrm>
          <a:off x="7538285" y="1413437"/>
          <a:ext cx="1802917" cy="1826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Participation Outside Regular Education and in State and Districtwide Assessments</a:t>
          </a:r>
        </a:p>
      </dsp:txBody>
      <dsp:txXfrm>
        <a:off x="7626296" y="1501448"/>
        <a:ext cx="1626895" cy="1650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F534E-8ABD-403A-8585-1CDFCD12D431}">
      <dsp:nvSpPr>
        <dsp:cNvPr id="0" name=""/>
        <dsp:cNvSpPr/>
      </dsp:nvSpPr>
      <dsp:spPr>
        <a:xfrm>
          <a:off x="691486" y="202336"/>
          <a:ext cx="1459217" cy="145921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4C138-6144-49F7-8F10-0288DC320C84}">
      <dsp:nvSpPr>
        <dsp:cNvPr id="0" name=""/>
        <dsp:cNvSpPr/>
      </dsp:nvSpPr>
      <dsp:spPr>
        <a:xfrm>
          <a:off x="1002466" y="513316"/>
          <a:ext cx="837255" cy="8372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704D55-4F9D-4AB8-B1D8-FD9440097E54}">
      <dsp:nvSpPr>
        <dsp:cNvPr id="0" name=""/>
        <dsp:cNvSpPr/>
      </dsp:nvSpPr>
      <dsp:spPr>
        <a:xfrm>
          <a:off x="225015" y="2116063"/>
          <a:ext cx="2392159"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5 Part Series</a:t>
          </a:r>
        </a:p>
      </dsp:txBody>
      <dsp:txXfrm>
        <a:off x="225015" y="2116063"/>
        <a:ext cx="2392159" cy="2025000"/>
      </dsp:txXfrm>
    </dsp:sp>
    <dsp:sp modelId="{9436A36D-DA2D-4E8D-AC13-A2DCFC3CE169}">
      <dsp:nvSpPr>
        <dsp:cNvPr id="0" name=""/>
        <dsp:cNvSpPr/>
      </dsp:nvSpPr>
      <dsp:spPr>
        <a:xfrm>
          <a:off x="3502273" y="202336"/>
          <a:ext cx="1459217" cy="145921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FB580-DE95-4B8E-AEF8-F3D03E1F02FF}">
      <dsp:nvSpPr>
        <dsp:cNvPr id="0" name=""/>
        <dsp:cNvSpPr/>
      </dsp:nvSpPr>
      <dsp:spPr>
        <a:xfrm>
          <a:off x="3813254" y="513316"/>
          <a:ext cx="837255" cy="8372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FD6584-19B7-43BF-8D6B-A9E8D73B0FC4}">
      <dsp:nvSpPr>
        <dsp:cNvPr id="0" name=""/>
        <dsp:cNvSpPr/>
      </dsp:nvSpPr>
      <dsp:spPr>
        <a:xfrm>
          <a:off x="3035802" y="2116063"/>
          <a:ext cx="2392159"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Virtually or In-person</a:t>
          </a:r>
        </a:p>
      </dsp:txBody>
      <dsp:txXfrm>
        <a:off x="3035802" y="2116063"/>
        <a:ext cx="2392159" cy="2025000"/>
      </dsp:txXfrm>
    </dsp:sp>
    <dsp:sp modelId="{7CC788FF-6338-44E8-B9AA-3EA417D42962}">
      <dsp:nvSpPr>
        <dsp:cNvPr id="0" name=""/>
        <dsp:cNvSpPr/>
      </dsp:nvSpPr>
      <dsp:spPr>
        <a:xfrm>
          <a:off x="6313061" y="202336"/>
          <a:ext cx="1459217" cy="145921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0638E-1417-4252-B8F9-0291168C71E6}">
      <dsp:nvSpPr>
        <dsp:cNvPr id="0" name=""/>
        <dsp:cNvSpPr/>
      </dsp:nvSpPr>
      <dsp:spPr>
        <a:xfrm>
          <a:off x="6624041" y="513316"/>
          <a:ext cx="837255" cy="8372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162F55-ACE6-489E-AF40-A1E57AB1109F}">
      <dsp:nvSpPr>
        <dsp:cNvPr id="0" name=""/>
        <dsp:cNvSpPr/>
      </dsp:nvSpPr>
      <dsp:spPr>
        <a:xfrm>
          <a:off x="5846589" y="2116063"/>
          <a:ext cx="2392159"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Free Online Modules or Live Presentations </a:t>
          </a:r>
        </a:p>
      </dsp:txBody>
      <dsp:txXfrm>
        <a:off x="5846589" y="2116063"/>
        <a:ext cx="2392159" cy="2025000"/>
      </dsp:txXfrm>
    </dsp:sp>
    <dsp:sp modelId="{B0D13FF2-EB2A-491C-B014-5C595561DED3}">
      <dsp:nvSpPr>
        <dsp:cNvPr id="0" name=""/>
        <dsp:cNvSpPr/>
      </dsp:nvSpPr>
      <dsp:spPr>
        <a:xfrm>
          <a:off x="9123848" y="202336"/>
          <a:ext cx="1459217" cy="145921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8A737-DFCA-41F5-87E5-F8097771E19F}">
      <dsp:nvSpPr>
        <dsp:cNvPr id="0" name=""/>
        <dsp:cNvSpPr/>
      </dsp:nvSpPr>
      <dsp:spPr>
        <a:xfrm>
          <a:off x="9434829" y="513316"/>
          <a:ext cx="837255" cy="8372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946ADF-9D47-4B74-8036-E180EB3F0124}">
      <dsp:nvSpPr>
        <dsp:cNvPr id="0" name=""/>
        <dsp:cNvSpPr/>
      </dsp:nvSpPr>
      <dsp:spPr>
        <a:xfrm>
          <a:off x="8657377" y="2116063"/>
          <a:ext cx="2392159"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Activity Based Approach to Align with Current Teaching Practices</a:t>
          </a:r>
        </a:p>
      </dsp:txBody>
      <dsp:txXfrm>
        <a:off x="8657377" y="2116063"/>
        <a:ext cx="2392159" cy="2025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0.2954</cdr:x>
      <cdr:y>0.70599</cdr:y>
    </cdr:from>
    <cdr:to>
      <cdr:x>0.30652</cdr:x>
      <cdr:y>0.72473</cdr:y>
    </cdr:to>
    <cdr:sp macro="" textlink="">
      <cdr:nvSpPr>
        <cdr:cNvPr id="2" name="Oval 1">
          <a:extLst xmlns:a="http://schemas.openxmlformats.org/drawingml/2006/main">
            <a:ext uri="{FF2B5EF4-FFF2-40B4-BE49-F238E27FC236}">
              <a16:creationId xmlns:a16="http://schemas.microsoft.com/office/drawing/2014/main" id="{BA6E0037-4D49-4895-8C27-BBD810FA6609}"/>
            </a:ext>
          </a:extLst>
        </cdr:cNvPr>
        <cdr:cNvSpPr/>
      </cdr:nvSpPr>
      <cdr:spPr>
        <a:xfrm xmlns:a="http://schemas.openxmlformats.org/drawingml/2006/main">
          <a:off x="2478159" y="351346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0.25216</cdr:x>
      <cdr:y>0.72782</cdr:y>
    </cdr:from>
    <cdr:to>
      <cdr:x>0.26328</cdr:x>
      <cdr:y>0.74656</cdr:y>
    </cdr:to>
    <cdr:sp macro="" textlink="">
      <cdr:nvSpPr>
        <cdr:cNvPr id="4" name="Oval 3">
          <a:extLst xmlns:a="http://schemas.openxmlformats.org/drawingml/2006/main">
            <a:ext uri="{FF2B5EF4-FFF2-40B4-BE49-F238E27FC236}">
              <a16:creationId xmlns:a16="http://schemas.microsoft.com/office/drawing/2014/main" id="{BE46023F-9227-4735-8EF4-9865CDD7F5E2}"/>
            </a:ext>
          </a:extLst>
        </cdr:cNvPr>
        <cdr:cNvSpPr/>
      </cdr:nvSpPr>
      <cdr:spPr>
        <a:xfrm xmlns:a="http://schemas.openxmlformats.org/drawingml/2006/main">
          <a:off x="2115391" y="3622120"/>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0.94178</cdr:x>
      <cdr:y>0.40438</cdr:y>
    </cdr:from>
    <cdr:to>
      <cdr:x>0.97923</cdr:x>
      <cdr:y>0.46081</cdr:y>
    </cdr:to>
    <cdr:sp macro="" textlink="">
      <cdr:nvSpPr>
        <cdr:cNvPr id="3" name="5-Point Star 8">
          <a:extLst xmlns:a="http://schemas.openxmlformats.org/drawingml/2006/main">
            <a:ext uri="{FF2B5EF4-FFF2-40B4-BE49-F238E27FC236}">
              <a16:creationId xmlns:a16="http://schemas.microsoft.com/office/drawing/2014/main" id="{22188D45-C055-59FB-636C-C58E3250D47A}"/>
            </a:ext>
          </a:extLst>
        </cdr:cNvPr>
        <cdr:cNvSpPr/>
      </cdr:nvSpPr>
      <cdr:spPr>
        <a:xfrm xmlns:a="http://schemas.openxmlformats.org/drawingml/2006/main">
          <a:off x="7900753" y="2012462"/>
          <a:ext cx="314204" cy="280834"/>
        </a:xfrm>
        <a:prstGeom xmlns:a="http://schemas.openxmlformats.org/drawingml/2006/main" prst="star5">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0.09149</cdr:x>
      <cdr:y>0.43937</cdr:y>
    </cdr:from>
    <cdr:to>
      <cdr:x>0.95325</cdr:x>
      <cdr:y>0.67484</cdr:y>
    </cdr:to>
    <cdr:cxnSp macro="">
      <cdr:nvCxnSpPr>
        <cdr:cNvPr id="5" name="Straight Connector 4">
          <a:extLst xmlns:a="http://schemas.openxmlformats.org/drawingml/2006/main">
            <a:ext uri="{FF2B5EF4-FFF2-40B4-BE49-F238E27FC236}">
              <a16:creationId xmlns:a16="http://schemas.microsoft.com/office/drawing/2014/main" id="{BFD8309D-3700-E003-D9DC-43A07350052A}"/>
            </a:ext>
          </a:extLst>
        </cdr:cNvPr>
        <cdr:cNvCxnSpPr>
          <a:cxnSpLocks xmlns:a="http://schemas.openxmlformats.org/drawingml/2006/main"/>
        </cdr:cNvCxnSpPr>
      </cdr:nvCxnSpPr>
      <cdr:spPr>
        <a:xfrm xmlns:a="http://schemas.openxmlformats.org/drawingml/2006/main" flipV="1">
          <a:off x="767509" y="2186620"/>
          <a:ext cx="7229474" cy="1171850"/>
        </a:xfrm>
        <a:prstGeom xmlns:a="http://schemas.openxmlformats.org/drawingml/2006/main" prst="lin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0.07734</cdr:x>
      <cdr:y>0.63661</cdr:y>
    </cdr:from>
    <cdr:to>
      <cdr:x>0.11479</cdr:x>
      <cdr:y>0.69304</cdr:y>
    </cdr:to>
    <cdr:sp macro="" textlink="">
      <cdr:nvSpPr>
        <cdr:cNvPr id="6" name="5-Point Star 9">
          <a:extLst xmlns:a="http://schemas.openxmlformats.org/drawingml/2006/main">
            <a:ext uri="{FF2B5EF4-FFF2-40B4-BE49-F238E27FC236}">
              <a16:creationId xmlns:a16="http://schemas.microsoft.com/office/drawing/2014/main" id="{3652D070-A4F4-36C0-658B-B5A05D198CA7}"/>
            </a:ext>
          </a:extLst>
        </cdr:cNvPr>
        <cdr:cNvSpPr/>
      </cdr:nvSpPr>
      <cdr:spPr>
        <a:xfrm xmlns:a="http://schemas.openxmlformats.org/drawingml/2006/main">
          <a:off x="612913" y="3168187"/>
          <a:ext cx="296811" cy="280834"/>
        </a:xfrm>
        <a:prstGeom xmlns:a="http://schemas.openxmlformats.org/drawingml/2006/main" prst="star5">
          <a:avLst/>
        </a:prstGeom>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0.15698</cdr:x>
      <cdr:y>0.45743</cdr:y>
    </cdr:from>
    <cdr:to>
      <cdr:x>0.15698</cdr:x>
      <cdr:y>0.9338</cdr:y>
    </cdr:to>
    <cdr:cxnSp macro="">
      <cdr:nvCxnSpPr>
        <cdr:cNvPr id="7" name="Straight Connector 6">
          <a:extLst xmlns:a="http://schemas.openxmlformats.org/drawingml/2006/main">
            <a:ext uri="{FF2B5EF4-FFF2-40B4-BE49-F238E27FC236}">
              <a16:creationId xmlns:a16="http://schemas.microsoft.com/office/drawing/2014/main" id="{20A22C37-A269-C581-C0F4-B1D44FF832D3}"/>
            </a:ext>
          </a:extLst>
        </cdr:cNvPr>
        <cdr:cNvCxnSpPr>
          <a:cxnSpLocks xmlns:a="http://schemas.openxmlformats.org/drawingml/2006/main"/>
        </cdr:cNvCxnSpPr>
      </cdr:nvCxnSpPr>
      <cdr:spPr>
        <a:xfrm xmlns:a="http://schemas.openxmlformats.org/drawingml/2006/main">
          <a:off x="1316917" y="2276475"/>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0.17137</cdr:x>
      <cdr:y>0.67356</cdr:y>
    </cdr:from>
    <cdr:to>
      <cdr:x>0.1829</cdr:x>
      <cdr:y>0.68875</cdr:y>
    </cdr:to>
    <cdr:sp macro="" textlink="">
      <cdr:nvSpPr>
        <cdr:cNvPr id="8" name="Oval 7">
          <a:extLst xmlns:a="http://schemas.openxmlformats.org/drawingml/2006/main">
            <a:ext uri="{FF2B5EF4-FFF2-40B4-BE49-F238E27FC236}">
              <a16:creationId xmlns:a16="http://schemas.microsoft.com/office/drawing/2014/main" id="{F84DFD53-FE04-BB06-5DD2-6559336BE25F}"/>
            </a:ext>
          </a:extLst>
        </cdr:cNvPr>
        <cdr:cNvSpPr/>
      </cdr:nvSpPr>
      <cdr:spPr>
        <a:xfrm xmlns:a="http://schemas.openxmlformats.org/drawingml/2006/main">
          <a:off x="1437618" y="3352102"/>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0.18825</cdr:x>
      <cdr:y>0.68595</cdr:y>
    </cdr:from>
    <cdr:to>
      <cdr:x>0.19979</cdr:x>
      <cdr:y>0.70114</cdr:y>
    </cdr:to>
    <cdr:sp macro="" textlink="">
      <cdr:nvSpPr>
        <cdr:cNvPr id="9" name="Oval 8">
          <a:extLst xmlns:a="http://schemas.openxmlformats.org/drawingml/2006/main">
            <a:ext uri="{FF2B5EF4-FFF2-40B4-BE49-F238E27FC236}">
              <a16:creationId xmlns:a16="http://schemas.microsoft.com/office/drawing/2014/main" id="{C9E0A286-0DA9-9397-68E6-928FECE9B603}"/>
            </a:ext>
          </a:extLst>
        </cdr:cNvPr>
        <cdr:cNvSpPr/>
      </cdr:nvSpPr>
      <cdr:spPr>
        <a:xfrm xmlns:a="http://schemas.openxmlformats.org/drawingml/2006/main">
          <a:off x="1579285" y="3413739"/>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0.20398</cdr:x>
      <cdr:y>0.67178</cdr:y>
    </cdr:from>
    <cdr:to>
      <cdr:x>0.21551</cdr:x>
      <cdr:y>0.68697</cdr:y>
    </cdr:to>
    <cdr:sp macro="" textlink="">
      <cdr:nvSpPr>
        <cdr:cNvPr id="10" name="Oval 9">
          <a:extLst xmlns:a="http://schemas.openxmlformats.org/drawingml/2006/main">
            <a:ext uri="{FF2B5EF4-FFF2-40B4-BE49-F238E27FC236}">
              <a16:creationId xmlns:a16="http://schemas.microsoft.com/office/drawing/2014/main" id="{88A96FF4-F72A-7F7D-9A72-3E0E90EDDD53}"/>
            </a:ext>
          </a:extLst>
        </cdr:cNvPr>
        <cdr:cNvSpPr/>
      </cdr:nvSpPr>
      <cdr:spPr>
        <a:xfrm xmlns:a="http://schemas.openxmlformats.org/drawingml/2006/main">
          <a:off x="1711191" y="3343254"/>
          <a:ext cx="96799"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0.24062</cdr:x>
      <cdr:y>0.68635</cdr:y>
    </cdr:from>
    <cdr:to>
      <cdr:x>0.25216</cdr:x>
      <cdr:y>0.70154</cdr:y>
    </cdr:to>
    <cdr:sp macro="" textlink="">
      <cdr:nvSpPr>
        <cdr:cNvPr id="11" name="Oval 10">
          <a:extLst xmlns:a="http://schemas.openxmlformats.org/drawingml/2006/main">
            <a:ext uri="{FF2B5EF4-FFF2-40B4-BE49-F238E27FC236}">
              <a16:creationId xmlns:a16="http://schemas.microsoft.com/office/drawing/2014/main" id="{D7B43534-3CC3-9008-7C8B-15FB37036605}"/>
            </a:ext>
          </a:extLst>
        </cdr:cNvPr>
        <cdr:cNvSpPr/>
      </cdr:nvSpPr>
      <cdr:spPr>
        <a:xfrm xmlns:a="http://schemas.openxmlformats.org/drawingml/2006/main">
          <a:off x="2018592" y="3415736"/>
          <a:ext cx="96799"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0.27146</cdr:x>
      <cdr:y>0.67197</cdr:y>
    </cdr:from>
    <cdr:to>
      <cdr:x>0.283</cdr:x>
      <cdr:y>0.68716</cdr:y>
    </cdr:to>
    <cdr:sp macro="" textlink="">
      <cdr:nvSpPr>
        <cdr:cNvPr id="12" name="Oval 11">
          <a:extLst xmlns:a="http://schemas.openxmlformats.org/drawingml/2006/main">
            <a:ext uri="{FF2B5EF4-FFF2-40B4-BE49-F238E27FC236}">
              <a16:creationId xmlns:a16="http://schemas.microsoft.com/office/drawing/2014/main" id="{371E7EB0-0B60-E4BB-2D18-D6BFB941D3B2}"/>
            </a:ext>
          </a:extLst>
        </cdr:cNvPr>
        <cdr:cNvSpPr/>
      </cdr:nvSpPr>
      <cdr:spPr>
        <a:xfrm xmlns:a="http://schemas.openxmlformats.org/drawingml/2006/main">
          <a:off x="2277345" y="3344168"/>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0.16751</cdr:x>
      <cdr:y>0.67983</cdr:y>
    </cdr:from>
    <cdr:to>
      <cdr:x>0.33807</cdr:x>
      <cdr:y>0.70433</cdr:y>
    </cdr:to>
    <cdr:cxnSp macro="">
      <cdr:nvCxnSpPr>
        <cdr:cNvPr id="13" name="Straight Connector 12">
          <a:extLst xmlns:a="http://schemas.openxmlformats.org/drawingml/2006/main">
            <a:ext uri="{FF2B5EF4-FFF2-40B4-BE49-F238E27FC236}">
              <a16:creationId xmlns:a16="http://schemas.microsoft.com/office/drawing/2014/main" id="{55707CB7-F349-0333-5227-CC35C2694952}"/>
            </a:ext>
          </a:extLst>
        </cdr:cNvPr>
        <cdr:cNvCxnSpPr/>
      </cdr:nvCxnSpPr>
      <cdr:spPr>
        <a:xfrm xmlns:a="http://schemas.openxmlformats.org/drawingml/2006/main">
          <a:off x="1405312" y="3383307"/>
          <a:ext cx="1430805" cy="121893"/>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0.34201</cdr:x>
      <cdr:y>0.42298</cdr:y>
    </cdr:from>
    <cdr:to>
      <cdr:x>0.34201</cdr:x>
      <cdr:y>0.89935</cdr:y>
    </cdr:to>
    <cdr:cxnSp macro="">
      <cdr:nvCxnSpPr>
        <cdr:cNvPr id="17" name="Straight Connector 16">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2869214" y="2105023"/>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0.4686</cdr:x>
      <cdr:y>0.62724</cdr:y>
    </cdr:from>
    <cdr:to>
      <cdr:x>0.47972</cdr:x>
      <cdr:y>0.64598</cdr:y>
    </cdr:to>
    <cdr:sp macro="" textlink="">
      <cdr:nvSpPr>
        <cdr:cNvPr id="30" name="Oval 29">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931203" y="312155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0.44567</cdr:x>
      <cdr:y>0.65637</cdr:y>
    </cdr:from>
    <cdr:to>
      <cdr:x>0.45679</cdr:x>
      <cdr:y>0.67511</cdr:y>
    </cdr:to>
    <cdr:sp macro="" textlink="">
      <cdr:nvSpPr>
        <cdr:cNvPr id="31" name="Oval 30">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738820" y="3266542"/>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0.42099</cdr:x>
      <cdr:y>0.66943</cdr:y>
    </cdr:from>
    <cdr:to>
      <cdr:x>0.43211</cdr:x>
      <cdr:y>0.68817</cdr:y>
    </cdr:to>
    <cdr:sp macro="" textlink="">
      <cdr:nvSpPr>
        <cdr:cNvPr id="32" name="Oval 31">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531784" y="3331553"/>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0.4037</cdr:x>
      <cdr:y>0.63661</cdr:y>
    </cdr:from>
    <cdr:to>
      <cdr:x>0.41482</cdr:x>
      <cdr:y>0.65535</cdr:y>
    </cdr:to>
    <cdr:sp macro="" textlink="">
      <cdr:nvSpPr>
        <cdr:cNvPr id="33" name="Oval 32">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386696" y="316818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0.37982</cdr:x>
      <cdr:y>0.66073</cdr:y>
    </cdr:from>
    <cdr:to>
      <cdr:x>0.39094</cdr:x>
      <cdr:y>0.67947</cdr:y>
    </cdr:to>
    <cdr:sp macro="" textlink="">
      <cdr:nvSpPr>
        <cdr:cNvPr id="34" name="Oval 33">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186370" y="3288242"/>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0.34898</cdr:x>
      <cdr:y>0.68964</cdr:y>
    </cdr:from>
    <cdr:to>
      <cdr:x>0.3601</cdr:x>
      <cdr:y>0.70838</cdr:y>
    </cdr:to>
    <cdr:sp macro="" textlink="">
      <cdr:nvSpPr>
        <cdr:cNvPr id="35" name="Oval 34">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2927631" y="343211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0.2954</cdr:x>
      <cdr:y>0.70599</cdr:y>
    </cdr:from>
    <cdr:to>
      <cdr:x>0.30652</cdr:x>
      <cdr:y>0.72473</cdr:y>
    </cdr:to>
    <cdr:sp macro="" textlink="">
      <cdr:nvSpPr>
        <cdr:cNvPr id="2" name="Oval 1">
          <a:extLst xmlns:a="http://schemas.openxmlformats.org/drawingml/2006/main">
            <a:ext uri="{FF2B5EF4-FFF2-40B4-BE49-F238E27FC236}">
              <a16:creationId xmlns:a16="http://schemas.microsoft.com/office/drawing/2014/main" id="{BA6E0037-4D49-4895-8C27-BBD810FA6609}"/>
            </a:ext>
          </a:extLst>
        </cdr:cNvPr>
        <cdr:cNvSpPr/>
      </cdr:nvSpPr>
      <cdr:spPr>
        <a:xfrm xmlns:a="http://schemas.openxmlformats.org/drawingml/2006/main">
          <a:off x="2478159" y="351346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0.25216</cdr:x>
      <cdr:y>0.72782</cdr:y>
    </cdr:from>
    <cdr:to>
      <cdr:x>0.26328</cdr:x>
      <cdr:y>0.74656</cdr:y>
    </cdr:to>
    <cdr:sp macro="" textlink="">
      <cdr:nvSpPr>
        <cdr:cNvPr id="4" name="Oval 3">
          <a:extLst xmlns:a="http://schemas.openxmlformats.org/drawingml/2006/main">
            <a:ext uri="{FF2B5EF4-FFF2-40B4-BE49-F238E27FC236}">
              <a16:creationId xmlns:a16="http://schemas.microsoft.com/office/drawing/2014/main" id="{BE46023F-9227-4735-8EF4-9865CDD7F5E2}"/>
            </a:ext>
          </a:extLst>
        </cdr:cNvPr>
        <cdr:cNvSpPr/>
      </cdr:nvSpPr>
      <cdr:spPr>
        <a:xfrm xmlns:a="http://schemas.openxmlformats.org/drawingml/2006/main">
          <a:off x="2115391" y="3622120"/>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0.94178</cdr:x>
      <cdr:y>0.40438</cdr:y>
    </cdr:from>
    <cdr:to>
      <cdr:x>0.97923</cdr:x>
      <cdr:y>0.46081</cdr:y>
    </cdr:to>
    <cdr:sp macro="" textlink="">
      <cdr:nvSpPr>
        <cdr:cNvPr id="3" name="5-Point Star 8">
          <a:extLst xmlns:a="http://schemas.openxmlformats.org/drawingml/2006/main">
            <a:ext uri="{FF2B5EF4-FFF2-40B4-BE49-F238E27FC236}">
              <a16:creationId xmlns:a16="http://schemas.microsoft.com/office/drawing/2014/main" id="{22188D45-C055-59FB-636C-C58E3250D47A}"/>
            </a:ext>
          </a:extLst>
        </cdr:cNvPr>
        <cdr:cNvSpPr/>
      </cdr:nvSpPr>
      <cdr:spPr>
        <a:xfrm xmlns:a="http://schemas.openxmlformats.org/drawingml/2006/main">
          <a:off x="7900753" y="2012462"/>
          <a:ext cx="314204" cy="280834"/>
        </a:xfrm>
        <a:prstGeom xmlns:a="http://schemas.openxmlformats.org/drawingml/2006/main" prst="star5">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0.09149</cdr:x>
      <cdr:y>0.43937</cdr:y>
    </cdr:from>
    <cdr:to>
      <cdr:x>0.95325</cdr:x>
      <cdr:y>0.67484</cdr:y>
    </cdr:to>
    <cdr:cxnSp macro="">
      <cdr:nvCxnSpPr>
        <cdr:cNvPr id="5" name="Straight Connector 4">
          <a:extLst xmlns:a="http://schemas.openxmlformats.org/drawingml/2006/main">
            <a:ext uri="{FF2B5EF4-FFF2-40B4-BE49-F238E27FC236}">
              <a16:creationId xmlns:a16="http://schemas.microsoft.com/office/drawing/2014/main" id="{BFD8309D-3700-E003-D9DC-43A07350052A}"/>
            </a:ext>
          </a:extLst>
        </cdr:cNvPr>
        <cdr:cNvCxnSpPr>
          <a:cxnSpLocks xmlns:a="http://schemas.openxmlformats.org/drawingml/2006/main"/>
        </cdr:cNvCxnSpPr>
      </cdr:nvCxnSpPr>
      <cdr:spPr>
        <a:xfrm xmlns:a="http://schemas.openxmlformats.org/drawingml/2006/main" flipV="1">
          <a:off x="767509" y="2186620"/>
          <a:ext cx="7229474" cy="1171850"/>
        </a:xfrm>
        <a:prstGeom xmlns:a="http://schemas.openxmlformats.org/drawingml/2006/main" prst="lin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0.07734</cdr:x>
      <cdr:y>0.63661</cdr:y>
    </cdr:from>
    <cdr:to>
      <cdr:x>0.11479</cdr:x>
      <cdr:y>0.69304</cdr:y>
    </cdr:to>
    <cdr:sp macro="" textlink="">
      <cdr:nvSpPr>
        <cdr:cNvPr id="6" name="5-Point Star 9">
          <a:extLst xmlns:a="http://schemas.openxmlformats.org/drawingml/2006/main">
            <a:ext uri="{FF2B5EF4-FFF2-40B4-BE49-F238E27FC236}">
              <a16:creationId xmlns:a16="http://schemas.microsoft.com/office/drawing/2014/main" id="{3652D070-A4F4-36C0-658B-B5A05D198CA7}"/>
            </a:ext>
          </a:extLst>
        </cdr:cNvPr>
        <cdr:cNvSpPr/>
      </cdr:nvSpPr>
      <cdr:spPr>
        <a:xfrm xmlns:a="http://schemas.openxmlformats.org/drawingml/2006/main">
          <a:off x="612913" y="3168187"/>
          <a:ext cx="296811" cy="280834"/>
        </a:xfrm>
        <a:prstGeom xmlns:a="http://schemas.openxmlformats.org/drawingml/2006/main" prst="star5">
          <a:avLst/>
        </a:prstGeom>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0.15698</cdr:x>
      <cdr:y>0.45743</cdr:y>
    </cdr:from>
    <cdr:to>
      <cdr:x>0.15698</cdr:x>
      <cdr:y>0.9338</cdr:y>
    </cdr:to>
    <cdr:cxnSp macro="">
      <cdr:nvCxnSpPr>
        <cdr:cNvPr id="7" name="Straight Connector 6">
          <a:extLst xmlns:a="http://schemas.openxmlformats.org/drawingml/2006/main">
            <a:ext uri="{FF2B5EF4-FFF2-40B4-BE49-F238E27FC236}">
              <a16:creationId xmlns:a16="http://schemas.microsoft.com/office/drawing/2014/main" id="{20A22C37-A269-C581-C0F4-B1D44FF832D3}"/>
            </a:ext>
          </a:extLst>
        </cdr:cNvPr>
        <cdr:cNvCxnSpPr>
          <a:cxnSpLocks xmlns:a="http://schemas.openxmlformats.org/drawingml/2006/main"/>
        </cdr:cNvCxnSpPr>
      </cdr:nvCxnSpPr>
      <cdr:spPr>
        <a:xfrm xmlns:a="http://schemas.openxmlformats.org/drawingml/2006/main">
          <a:off x="1316917" y="2276475"/>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0.17137</cdr:x>
      <cdr:y>0.67356</cdr:y>
    </cdr:from>
    <cdr:to>
      <cdr:x>0.1829</cdr:x>
      <cdr:y>0.68875</cdr:y>
    </cdr:to>
    <cdr:sp macro="" textlink="">
      <cdr:nvSpPr>
        <cdr:cNvPr id="8" name="Oval 7">
          <a:extLst xmlns:a="http://schemas.openxmlformats.org/drawingml/2006/main">
            <a:ext uri="{FF2B5EF4-FFF2-40B4-BE49-F238E27FC236}">
              <a16:creationId xmlns:a16="http://schemas.microsoft.com/office/drawing/2014/main" id="{F84DFD53-FE04-BB06-5DD2-6559336BE25F}"/>
            </a:ext>
          </a:extLst>
        </cdr:cNvPr>
        <cdr:cNvSpPr/>
      </cdr:nvSpPr>
      <cdr:spPr>
        <a:xfrm xmlns:a="http://schemas.openxmlformats.org/drawingml/2006/main">
          <a:off x="1437618" y="3352102"/>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0.18825</cdr:x>
      <cdr:y>0.68595</cdr:y>
    </cdr:from>
    <cdr:to>
      <cdr:x>0.19979</cdr:x>
      <cdr:y>0.70114</cdr:y>
    </cdr:to>
    <cdr:sp macro="" textlink="">
      <cdr:nvSpPr>
        <cdr:cNvPr id="9" name="Oval 8">
          <a:extLst xmlns:a="http://schemas.openxmlformats.org/drawingml/2006/main">
            <a:ext uri="{FF2B5EF4-FFF2-40B4-BE49-F238E27FC236}">
              <a16:creationId xmlns:a16="http://schemas.microsoft.com/office/drawing/2014/main" id="{C9E0A286-0DA9-9397-68E6-928FECE9B603}"/>
            </a:ext>
          </a:extLst>
        </cdr:cNvPr>
        <cdr:cNvSpPr/>
      </cdr:nvSpPr>
      <cdr:spPr>
        <a:xfrm xmlns:a="http://schemas.openxmlformats.org/drawingml/2006/main">
          <a:off x="1579285" y="3413739"/>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0.20398</cdr:x>
      <cdr:y>0.67178</cdr:y>
    </cdr:from>
    <cdr:to>
      <cdr:x>0.21551</cdr:x>
      <cdr:y>0.68697</cdr:y>
    </cdr:to>
    <cdr:sp macro="" textlink="">
      <cdr:nvSpPr>
        <cdr:cNvPr id="10" name="Oval 9">
          <a:extLst xmlns:a="http://schemas.openxmlformats.org/drawingml/2006/main">
            <a:ext uri="{FF2B5EF4-FFF2-40B4-BE49-F238E27FC236}">
              <a16:creationId xmlns:a16="http://schemas.microsoft.com/office/drawing/2014/main" id="{88A96FF4-F72A-7F7D-9A72-3E0E90EDDD53}"/>
            </a:ext>
          </a:extLst>
        </cdr:cNvPr>
        <cdr:cNvSpPr/>
      </cdr:nvSpPr>
      <cdr:spPr>
        <a:xfrm xmlns:a="http://schemas.openxmlformats.org/drawingml/2006/main">
          <a:off x="1711191" y="3343254"/>
          <a:ext cx="96799"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0.24062</cdr:x>
      <cdr:y>0.68635</cdr:y>
    </cdr:from>
    <cdr:to>
      <cdr:x>0.25216</cdr:x>
      <cdr:y>0.70154</cdr:y>
    </cdr:to>
    <cdr:sp macro="" textlink="">
      <cdr:nvSpPr>
        <cdr:cNvPr id="11" name="Oval 10">
          <a:extLst xmlns:a="http://schemas.openxmlformats.org/drawingml/2006/main">
            <a:ext uri="{FF2B5EF4-FFF2-40B4-BE49-F238E27FC236}">
              <a16:creationId xmlns:a16="http://schemas.microsoft.com/office/drawing/2014/main" id="{D7B43534-3CC3-9008-7C8B-15FB37036605}"/>
            </a:ext>
          </a:extLst>
        </cdr:cNvPr>
        <cdr:cNvSpPr/>
      </cdr:nvSpPr>
      <cdr:spPr>
        <a:xfrm xmlns:a="http://schemas.openxmlformats.org/drawingml/2006/main">
          <a:off x="2018592" y="3415736"/>
          <a:ext cx="96799"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0.27146</cdr:x>
      <cdr:y>0.67197</cdr:y>
    </cdr:from>
    <cdr:to>
      <cdr:x>0.283</cdr:x>
      <cdr:y>0.68716</cdr:y>
    </cdr:to>
    <cdr:sp macro="" textlink="">
      <cdr:nvSpPr>
        <cdr:cNvPr id="12" name="Oval 11">
          <a:extLst xmlns:a="http://schemas.openxmlformats.org/drawingml/2006/main">
            <a:ext uri="{FF2B5EF4-FFF2-40B4-BE49-F238E27FC236}">
              <a16:creationId xmlns:a16="http://schemas.microsoft.com/office/drawing/2014/main" id="{371E7EB0-0B60-E4BB-2D18-D6BFB941D3B2}"/>
            </a:ext>
          </a:extLst>
        </cdr:cNvPr>
        <cdr:cNvSpPr/>
      </cdr:nvSpPr>
      <cdr:spPr>
        <a:xfrm xmlns:a="http://schemas.openxmlformats.org/drawingml/2006/main">
          <a:off x="2277345" y="3344168"/>
          <a:ext cx="96798" cy="755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0.16751</cdr:x>
      <cdr:y>0.67983</cdr:y>
    </cdr:from>
    <cdr:to>
      <cdr:x>0.33807</cdr:x>
      <cdr:y>0.70433</cdr:y>
    </cdr:to>
    <cdr:cxnSp macro="">
      <cdr:nvCxnSpPr>
        <cdr:cNvPr id="13" name="Straight Connector 12">
          <a:extLst xmlns:a="http://schemas.openxmlformats.org/drawingml/2006/main">
            <a:ext uri="{FF2B5EF4-FFF2-40B4-BE49-F238E27FC236}">
              <a16:creationId xmlns:a16="http://schemas.microsoft.com/office/drawing/2014/main" id="{55707CB7-F349-0333-5227-CC35C2694952}"/>
            </a:ext>
          </a:extLst>
        </cdr:cNvPr>
        <cdr:cNvCxnSpPr/>
      </cdr:nvCxnSpPr>
      <cdr:spPr>
        <a:xfrm xmlns:a="http://schemas.openxmlformats.org/drawingml/2006/main">
          <a:off x="1405312" y="3383307"/>
          <a:ext cx="1430805" cy="121893"/>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0.34201</cdr:x>
      <cdr:y>0.42298</cdr:y>
    </cdr:from>
    <cdr:to>
      <cdr:x>0.34201</cdr:x>
      <cdr:y>0.89935</cdr:y>
    </cdr:to>
    <cdr:cxnSp macro="">
      <cdr:nvCxnSpPr>
        <cdr:cNvPr id="17" name="Straight Connector 16">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2869214" y="2105023"/>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0.51151</cdr:x>
      <cdr:y>0.39008</cdr:y>
    </cdr:from>
    <cdr:to>
      <cdr:x>0.51151</cdr:x>
      <cdr:y>0.86645</cdr:y>
    </cdr:to>
    <cdr:cxnSp macro="">
      <cdr:nvCxnSpPr>
        <cdr:cNvPr id="18" name="Straight Connector 17">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4291125" y="1941302"/>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0.71615</cdr:x>
      <cdr:y>0.31647</cdr:y>
    </cdr:from>
    <cdr:to>
      <cdr:x>0.71615</cdr:x>
      <cdr:y>0.79284</cdr:y>
    </cdr:to>
    <cdr:cxnSp macro="">
      <cdr:nvCxnSpPr>
        <cdr:cNvPr id="19" name="Straight Connector 18">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6007942" y="1574954"/>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0.87994</cdr:x>
      <cdr:y>0.31328</cdr:y>
    </cdr:from>
    <cdr:to>
      <cdr:x>0.87994</cdr:x>
      <cdr:y>0.78965</cdr:y>
    </cdr:to>
    <cdr:cxnSp macro="">
      <cdr:nvCxnSpPr>
        <cdr:cNvPr id="20" name="Straight Connector 19">
          <a:extLst xmlns:a="http://schemas.openxmlformats.org/drawingml/2006/main">
            <a:ext uri="{FF2B5EF4-FFF2-40B4-BE49-F238E27FC236}">
              <a16:creationId xmlns:a16="http://schemas.microsoft.com/office/drawing/2014/main" id="{7043380C-0981-B8DD-A87F-81BE3AE17DC8}"/>
            </a:ext>
          </a:extLst>
        </cdr:cNvPr>
        <cdr:cNvCxnSpPr>
          <a:cxnSpLocks xmlns:a="http://schemas.openxmlformats.org/drawingml/2006/main"/>
        </cdr:cNvCxnSpPr>
      </cdr:nvCxnSpPr>
      <cdr:spPr>
        <a:xfrm xmlns:a="http://schemas.openxmlformats.org/drawingml/2006/main">
          <a:off x="7381982" y="1559083"/>
          <a:ext cx="0" cy="23707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0.58737</cdr:x>
      <cdr:y>0.63661</cdr:y>
    </cdr:from>
    <cdr:to>
      <cdr:x>0.59849</cdr:x>
      <cdr:y>0.65535</cdr:y>
    </cdr:to>
    <cdr:sp macro="" textlink="">
      <cdr:nvSpPr>
        <cdr:cNvPr id="21" name="Oval 20">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4927540" y="316818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0.56088</cdr:x>
      <cdr:y>0.60726</cdr:y>
    </cdr:from>
    <cdr:to>
      <cdr:x>0.572</cdr:x>
      <cdr:y>0.626</cdr:y>
    </cdr:to>
    <cdr:sp macro="" textlink="">
      <cdr:nvSpPr>
        <cdr:cNvPr id="22" name="Oval 21">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4705334" y="3022158"/>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0.53245</cdr:x>
      <cdr:y>0.62724</cdr:y>
    </cdr:from>
    <cdr:to>
      <cdr:x>0.54357</cdr:x>
      <cdr:y>0.64598</cdr:y>
    </cdr:to>
    <cdr:sp macro="" textlink="">
      <cdr:nvSpPr>
        <cdr:cNvPr id="23" name="Oval 22">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4466854" y="312155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0.7738</cdr:x>
      <cdr:y>0.56439</cdr:y>
    </cdr:from>
    <cdr:to>
      <cdr:x>0.78492</cdr:x>
      <cdr:y>0.58313</cdr:y>
    </cdr:to>
    <cdr:sp macro="" textlink="">
      <cdr:nvSpPr>
        <cdr:cNvPr id="24" name="Oval 23">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491545" y="2808784"/>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0.74768</cdr:x>
      <cdr:y>0.54696</cdr:y>
    </cdr:from>
    <cdr:to>
      <cdr:x>0.7588</cdr:x>
      <cdr:y>0.5657</cdr:y>
    </cdr:to>
    <cdr:sp macro="" textlink="">
      <cdr:nvSpPr>
        <cdr:cNvPr id="25" name="Oval 24">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272470" y="272205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0.72724</cdr:x>
      <cdr:y>0.60182</cdr:y>
    </cdr:from>
    <cdr:to>
      <cdr:x>0.73836</cdr:x>
      <cdr:y>0.62056</cdr:y>
    </cdr:to>
    <cdr:sp macro="" textlink="">
      <cdr:nvSpPr>
        <cdr:cNvPr id="26" name="Oval 25">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100916" y="2995083"/>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0.80151</cdr:x>
      <cdr:y>0.54696</cdr:y>
    </cdr:from>
    <cdr:to>
      <cdr:x>0.81263</cdr:x>
      <cdr:y>0.5657</cdr:y>
    </cdr:to>
    <cdr:sp macro="" textlink="">
      <cdr:nvSpPr>
        <cdr:cNvPr id="27" name="Oval 26">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724020" y="272205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0.8283</cdr:x>
      <cdr:y>0.53759</cdr:y>
    </cdr:from>
    <cdr:to>
      <cdr:x>0.83942</cdr:x>
      <cdr:y>0.55633</cdr:y>
    </cdr:to>
    <cdr:sp macro="" textlink="">
      <cdr:nvSpPr>
        <cdr:cNvPr id="28" name="Oval 27">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6948745" y="2675420"/>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0.85354</cdr:x>
      <cdr:y>0.5164</cdr:y>
    </cdr:from>
    <cdr:to>
      <cdr:x>0.86466</cdr:x>
      <cdr:y>0.53514</cdr:y>
    </cdr:to>
    <cdr:sp macro="" textlink="">
      <cdr:nvSpPr>
        <cdr:cNvPr id="29" name="Oval 28">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7160548" y="256994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0.4686</cdr:x>
      <cdr:y>0.62724</cdr:y>
    </cdr:from>
    <cdr:to>
      <cdr:x>0.47972</cdr:x>
      <cdr:y>0.64598</cdr:y>
    </cdr:to>
    <cdr:sp macro="" textlink="">
      <cdr:nvSpPr>
        <cdr:cNvPr id="30" name="Oval 29">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931203" y="3121555"/>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0.44567</cdr:x>
      <cdr:y>0.65637</cdr:y>
    </cdr:from>
    <cdr:to>
      <cdr:x>0.45679</cdr:x>
      <cdr:y>0.67511</cdr:y>
    </cdr:to>
    <cdr:sp macro="" textlink="">
      <cdr:nvSpPr>
        <cdr:cNvPr id="31" name="Oval 30">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738820" y="3266542"/>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0.42099</cdr:x>
      <cdr:y>0.66943</cdr:y>
    </cdr:from>
    <cdr:to>
      <cdr:x>0.43211</cdr:x>
      <cdr:y>0.68817</cdr:y>
    </cdr:to>
    <cdr:sp macro="" textlink="">
      <cdr:nvSpPr>
        <cdr:cNvPr id="32" name="Oval 31">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531784" y="3331553"/>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0.4037</cdr:x>
      <cdr:y>0.63661</cdr:y>
    </cdr:from>
    <cdr:to>
      <cdr:x>0.41482</cdr:x>
      <cdr:y>0.65535</cdr:y>
    </cdr:to>
    <cdr:sp macro="" textlink="">
      <cdr:nvSpPr>
        <cdr:cNvPr id="33" name="Oval 32">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386696" y="316818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0.37982</cdr:x>
      <cdr:y>0.66073</cdr:y>
    </cdr:from>
    <cdr:to>
      <cdr:x>0.39094</cdr:x>
      <cdr:y>0.67947</cdr:y>
    </cdr:to>
    <cdr:sp macro="" textlink="">
      <cdr:nvSpPr>
        <cdr:cNvPr id="34" name="Oval 33">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3186370" y="3288242"/>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0.34898</cdr:x>
      <cdr:y>0.68964</cdr:y>
    </cdr:from>
    <cdr:to>
      <cdr:x>0.3601</cdr:x>
      <cdr:y>0.70838</cdr:y>
    </cdr:to>
    <cdr:sp macro="" textlink="">
      <cdr:nvSpPr>
        <cdr:cNvPr id="35" name="Oval 34">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2927631" y="3432111"/>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0.68163</cdr:x>
      <cdr:y>0.59666</cdr:y>
    </cdr:from>
    <cdr:to>
      <cdr:x>0.69275</cdr:x>
      <cdr:y>0.6154</cdr:y>
    </cdr:to>
    <cdr:sp macro="" textlink="">
      <cdr:nvSpPr>
        <cdr:cNvPr id="36" name="Oval 35">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718322" y="2969394"/>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0.65231</cdr:x>
      <cdr:y>0.60726</cdr:y>
    </cdr:from>
    <cdr:to>
      <cdr:x>0.66343</cdr:x>
      <cdr:y>0.626</cdr:y>
    </cdr:to>
    <cdr:sp macro="" textlink="">
      <cdr:nvSpPr>
        <cdr:cNvPr id="37" name="Oval 36">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472370" y="3022158"/>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0.62404</cdr:x>
      <cdr:y>0.59789</cdr:y>
    </cdr:from>
    <cdr:to>
      <cdr:x>0.63516</cdr:x>
      <cdr:y>0.61663</cdr:y>
    </cdr:to>
    <cdr:sp macro="" textlink="">
      <cdr:nvSpPr>
        <cdr:cNvPr id="38" name="Oval 37">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235150" y="2975527"/>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0.60217</cdr:x>
      <cdr:y>0.58271</cdr:y>
    </cdr:from>
    <cdr:to>
      <cdr:x>0.61329</cdr:x>
      <cdr:y>0.60145</cdr:y>
    </cdr:to>
    <cdr:sp macro="" textlink="">
      <cdr:nvSpPr>
        <cdr:cNvPr id="39" name="Oval 38">
          <a:extLst xmlns:a="http://schemas.openxmlformats.org/drawingml/2006/main">
            <a:ext uri="{FF2B5EF4-FFF2-40B4-BE49-F238E27FC236}">
              <a16:creationId xmlns:a16="http://schemas.microsoft.com/office/drawing/2014/main" id="{87914ABD-47D1-40BE-81EF-EADA22E9B41B}"/>
            </a:ext>
          </a:extLst>
        </cdr:cNvPr>
        <cdr:cNvSpPr/>
      </cdr:nvSpPr>
      <cdr:spPr>
        <a:xfrm xmlns:a="http://schemas.openxmlformats.org/drawingml/2006/main">
          <a:off x="5051686" y="2899978"/>
          <a:ext cx="93288" cy="93263"/>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latin typeface="Calibri"/>
              <a:ea typeface="+mn-ea"/>
              <a:cs typeface="+mn-cs"/>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5722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latin typeface="Calibri"/>
              <a:ea typeface="+mn-ea"/>
              <a:cs typeface="+mn-cs"/>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9300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a:xfrm>
            <a:off x="3499265" y="9089453"/>
            <a:ext cx="78547" cy="232095"/>
          </a:xfrm>
        </p:spPr>
        <p:txBody>
          <a:bodyPr/>
          <a:lstStyle/>
          <a:p>
            <a:fld id="{1BCF944E-AC27-4BEA-9C0A-695BFCE7C965}" type="slidenum">
              <a:rPr lang="en-US" smtClean="0"/>
              <a:pPr/>
              <a:t>11</a:t>
            </a:fld>
            <a:endParaRPr lang="en-US"/>
          </a:p>
        </p:txBody>
      </p:sp>
    </p:spTree>
    <p:extLst>
      <p:ext uri="{BB962C8B-B14F-4D97-AF65-F5344CB8AC3E}">
        <p14:creationId xmlns:p14="http://schemas.microsoft.com/office/powerpoint/2010/main" val="217299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12</a:t>
            </a:fld>
            <a:endParaRPr lang="en-US"/>
          </a:p>
        </p:txBody>
      </p:sp>
    </p:spTree>
    <p:extLst>
      <p:ext uri="{BB962C8B-B14F-4D97-AF65-F5344CB8AC3E}">
        <p14:creationId xmlns:p14="http://schemas.microsoft.com/office/powerpoint/2010/main" val="210211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13</a:t>
            </a:fld>
            <a:endParaRPr lang="en-US"/>
          </a:p>
        </p:txBody>
      </p:sp>
    </p:spTree>
    <p:extLst>
      <p:ext uri="{BB962C8B-B14F-4D97-AF65-F5344CB8AC3E}">
        <p14:creationId xmlns:p14="http://schemas.microsoft.com/office/powerpoint/2010/main" val="119534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249579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3241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146494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1129365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077D3-9FB7-47AD-9374-3D57396DB722}" type="slidenum">
              <a:rPr lang="en-US" smtClean="0"/>
              <a:t>19</a:t>
            </a:fld>
            <a:endParaRPr lang="en-US"/>
          </a:p>
        </p:txBody>
      </p:sp>
    </p:spTree>
    <p:extLst>
      <p:ext uri="{BB962C8B-B14F-4D97-AF65-F5344CB8AC3E}">
        <p14:creationId xmlns:p14="http://schemas.microsoft.com/office/powerpoint/2010/main" val="1603596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20</a:t>
            </a:fld>
            <a:endParaRPr lang="en-US"/>
          </a:p>
        </p:txBody>
      </p:sp>
    </p:spTree>
    <p:extLst>
      <p:ext uri="{BB962C8B-B14F-4D97-AF65-F5344CB8AC3E}">
        <p14:creationId xmlns:p14="http://schemas.microsoft.com/office/powerpoint/2010/main" val="110183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notes"/>
          <p:cNvSpPr>
            <a:spLocks noGrp="1" noRot="1" noChangeAspect="1"/>
          </p:cNvSpPr>
          <p:nvPr>
            <p:ph type="sldImg" idx="2"/>
          </p:nvPr>
        </p:nvSpPr>
        <p:spPr>
          <a:xfrm>
            <a:off x="1073150" y="690563"/>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3:notes"/>
          <p:cNvSpPr txBox="1">
            <a:spLocks noGrp="1"/>
          </p:cNvSpPr>
          <p:nvPr>
            <p:ph type="body" idx="1"/>
          </p:nvPr>
        </p:nvSpPr>
        <p:spPr>
          <a:xfrm>
            <a:off x="1" y="3542763"/>
            <a:ext cx="7021475" cy="503661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21</a:t>
            </a:fld>
            <a:endParaRPr lang="en-US"/>
          </a:p>
        </p:txBody>
      </p:sp>
    </p:spTree>
    <p:extLst>
      <p:ext uri="{BB962C8B-B14F-4D97-AF65-F5344CB8AC3E}">
        <p14:creationId xmlns:p14="http://schemas.microsoft.com/office/powerpoint/2010/main" val="366040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22</a:t>
            </a:fld>
            <a:endParaRPr lang="en-US"/>
          </a:p>
        </p:txBody>
      </p:sp>
    </p:spTree>
    <p:extLst>
      <p:ext uri="{BB962C8B-B14F-4D97-AF65-F5344CB8AC3E}">
        <p14:creationId xmlns:p14="http://schemas.microsoft.com/office/powerpoint/2010/main" val="242034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23</a:t>
            </a:fld>
            <a:endParaRPr lang="en-US"/>
          </a:p>
        </p:txBody>
      </p:sp>
    </p:spTree>
    <p:extLst>
      <p:ext uri="{BB962C8B-B14F-4D97-AF65-F5344CB8AC3E}">
        <p14:creationId xmlns:p14="http://schemas.microsoft.com/office/powerpoint/2010/main" val="25051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637269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16562" cy="3103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459992" y="9089453"/>
            <a:ext cx="157094" cy="232095"/>
          </a:xfrm>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1467075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26</a:t>
            </a:fld>
            <a:endParaRPr lang="en-US"/>
          </a:p>
        </p:txBody>
      </p:sp>
    </p:spTree>
    <p:extLst>
      <p:ext uri="{BB962C8B-B14F-4D97-AF65-F5344CB8AC3E}">
        <p14:creationId xmlns:p14="http://schemas.microsoft.com/office/powerpoint/2010/main" val="46345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16562" cy="3103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288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472393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1444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30</a:t>
            </a:fld>
            <a:endParaRPr lang="en-US"/>
          </a:p>
        </p:txBody>
      </p:sp>
    </p:spTree>
    <p:extLst>
      <p:ext uri="{BB962C8B-B14F-4D97-AF65-F5344CB8AC3E}">
        <p14:creationId xmlns:p14="http://schemas.microsoft.com/office/powerpoint/2010/main" val="108738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64029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31</a:t>
            </a:fld>
            <a:endParaRPr lang="en-US"/>
          </a:p>
        </p:txBody>
      </p:sp>
    </p:spTree>
    <p:extLst>
      <p:ext uri="{BB962C8B-B14F-4D97-AF65-F5344CB8AC3E}">
        <p14:creationId xmlns:p14="http://schemas.microsoft.com/office/powerpoint/2010/main" val="2866111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71475"/>
            <a:ext cx="5519738" cy="3105150"/>
          </a:xfrm>
        </p:spPr>
      </p:sp>
      <p:sp>
        <p:nvSpPr>
          <p:cNvPr id="3" name="Notes Placeholder 2"/>
          <p:cNvSpPr>
            <a:spLocks noGrp="1"/>
          </p:cNvSpPr>
          <p:nvPr>
            <p:ph type="body" idx="1"/>
          </p:nvPr>
        </p:nvSpPr>
        <p:spPr>
          <a:xfrm>
            <a:off x="691071" y="3676154"/>
            <a:ext cx="5528565" cy="3621326"/>
          </a:xfrm>
        </p:spPr>
        <p:txBody>
          <a:bodyPr/>
          <a:lstStyle/>
          <a:p>
            <a:endParaRPr lang="en-US" sz="1100" i="1" dirty="0"/>
          </a:p>
        </p:txBody>
      </p:sp>
      <p:sp>
        <p:nvSpPr>
          <p:cNvPr id="4" name="Slide Number Placeholder 3"/>
          <p:cNvSpPr>
            <a:spLocks noGrp="1"/>
          </p:cNvSpPr>
          <p:nvPr>
            <p:ph type="sldNum" sz="quarter" idx="10"/>
          </p:nvPr>
        </p:nvSpPr>
        <p:spPr>
          <a:xfrm>
            <a:off x="3459992" y="9089453"/>
            <a:ext cx="157094" cy="232095"/>
          </a:xfrm>
        </p:spPr>
        <p:txBody>
          <a:bodyPr/>
          <a:lstStyle/>
          <a:p>
            <a:fld id="{1BCF944E-AC27-4BEA-9C0A-695BFCE7C965}" type="slidenum">
              <a:rPr lang="en-US" smtClean="0"/>
              <a:pPr/>
              <a:t>32</a:t>
            </a:fld>
            <a:endParaRPr lang="en-US"/>
          </a:p>
        </p:txBody>
      </p:sp>
    </p:spTree>
    <p:extLst>
      <p:ext uri="{BB962C8B-B14F-4D97-AF65-F5344CB8AC3E}">
        <p14:creationId xmlns:p14="http://schemas.microsoft.com/office/powerpoint/2010/main" val="2596164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96913"/>
            <a:ext cx="6192837" cy="3482975"/>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a:xfrm>
            <a:off x="3459992" y="9089453"/>
            <a:ext cx="157094" cy="232095"/>
          </a:xfrm>
        </p:spPr>
        <p:txBody>
          <a:bodyPr/>
          <a:lstStyle/>
          <a:p>
            <a:pPr>
              <a:defRPr/>
            </a:pPr>
            <a:fld id="{DBA2C2E2-0E08-480B-A22D-C2F2EBF6A27D}" type="slidenum">
              <a:rPr lang="en-US" smtClean="0"/>
              <a:pPr>
                <a:defRPr/>
              </a:pPr>
              <a:t>33</a:t>
            </a:fld>
            <a:endParaRPr lang="en-US"/>
          </a:p>
        </p:txBody>
      </p:sp>
    </p:spTree>
    <p:extLst>
      <p:ext uri="{BB962C8B-B14F-4D97-AF65-F5344CB8AC3E}">
        <p14:creationId xmlns:p14="http://schemas.microsoft.com/office/powerpoint/2010/main" val="120389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2338093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be sure that you have access to a wealth of resources from each of these Centers – [talk through the resources]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a:p>
        </p:txBody>
      </p:sp>
    </p:spTree>
    <p:extLst>
      <p:ext uri="{BB962C8B-B14F-4D97-AF65-F5344CB8AC3E}">
        <p14:creationId xmlns:p14="http://schemas.microsoft.com/office/powerpoint/2010/main" val="2289539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a:p>
        </p:txBody>
      </p:sp>
    </p:spTree>
    <p:extLst>
      <p:ext uri="{BB962C8B-B14F-4D97-AF65-F5344CB8AC3E}">
        <p14:creationId xmlns:p14="http://schemas.microsoft.com/office/powerpoint/2010/main" val="10874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a:p>
        </p:txBody>
      </p:sp>
    </p:spTree>
    <p:extLst>
      <p:ext uri="{BB962C8B-B14F-4D97-AF65-F5344CB8AC3E}">
        <p14:creationId xmlns:p14="http://schemas.microsoft.com/office/powerpoint/2010/main" val="400469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286597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5</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420735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7676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783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3540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3198334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fld id="{B094D1B2-26D5-48CC-9B16-6583E954EFA6}" type="slidenum">
              <a:rPr lang="en-US" smtClean="0"/>
              <a:t>‹#›</a:t>
            </a:fld>
            <a:endParaRPr lang="en-US"/>
          </a:p>
        </p:txBody>
      </p:sp>
    </p:spTree>
    <p:extLst>
      <p:ext uri="{BB962C8B-B14F-4D97-AF65-F5344CB8AC3E}">
        <p14:creationId xmlns:p14="http://schemas.microsoft.com/office/powerpoint/2010/main" val="323377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5958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58080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32287" y="6507316"/>
            <a:ext cx="150682"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215879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771986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037242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338"/>
              </a:spcBef>
              <a:defRPr/>
            </a:lvl1pPr>
            <a:lvl2pPr>
              <a:spcBef>
                <a:spcPts val="338"/>
              </a:spcBef>
              <a:defRPr/>
            </a:lvl2pPr>
            <a:lvl3pPr>
              <a:spcBef>
                <a:spcPts val="338"/>
              </a:spcBef>
              <a:defRPr/>
            </a:lvl3pPr>
            <a:lvl4pPr>
              <a:spcBef>
                <a:spcPts val="338"/>
              </a:spcBef>
              <a:defRPr/>
            </a:lvl4pPr>
            <a:lvl5pPr>
              <a:spcBef>
                <a:spcPts val="338"/>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385753" rtl="0" eaLnBrk="1" fontAlgn="auto" latinLnBrk="0" hangingPunct="1">
              <a:lnSpc>
                <a:spcPct val="125000"/>
              </a:lnSpc>
              <a:spcBef>
                <a:spcPts val="0"/>
              </a:spcBef>
              <a:spcAft>
                <a:spcPts val="0"/>
              </a:spcAft>
              <a:buClrTx/>
              <a:buSzPct val="100000"/>
              <a:buFont typeface="Arial" panose="020B0604020202020204" pitchFamily="34" charset="0"/>
              <a:buNone/>
              <a:tabLst/>
              <a:defRPr sz="563" i="0"/>
            </a:lvl1pPr>
            <a:lvl2pPr marL="145328" indent="0">
              <a:buNone/>
              <a:defRPr sz="422"/>
            </a:lvl2pPr>
            <a:lvl3pPr marL="270027" indent="0">
              <a:buNone/>
              <a:defRPr sz="422"/>
            </a:lvl3pPr>
            <a:lvl4pPr marL="405041" indent="0">
              <a:buNone/>
              <a:defRPr sz="422"/>
            </a:lvl4pPr>
            <a:lvl5pPr marL="540054" indent="0">
              <a:buNone/>
              <a:defRPr sz="422"/>
            </a:lvl5pPr>
          </a:lstStyle>
          <a:p>
            <a:pPr marL="0" marR="0" lvl="0" indent="0" algn="l" defTabSz="38575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46763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2787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35044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First Level No Bullet">
  <p:cSld name="1_First Level No Bullet">
    <p:spTree>
      <p:nvGrpSpPr>
        <p:cNvPr id="1" name="Shape 37"/>
        <p:cNvGrpSpPr/>
        <p:nvPr/>
      </p:nvGrpSpPr>
      <p:grpSpPr>
        <a:xfrm>
          <a:off x="0" y="0"/>
          <a:ext cx="0" cy="0"/>
          <a:chOff x="0" y="0"/>
          <a:chExt cx="0" cy="0"/>
        </a:xfrm>
      </p:grpSpPr>
      <p:sp>
        <p:nvSpPr>
          <p:cNvPr id="38" name="Google Shape;38;p110"/>
          <p:cNvSpPr txBox="1">
            <a:spLocks noGrp="1"/>
          </p:cNvSpPr>
          <p:nvPr>
            <p:ph type="title"/>
          </p:nvPr>
        </p:nvSpPr>
        <p:spPr>
          <a:xfrm>
            <a:off x="457200" y="0"/>
            <a:ext cx="11338560"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76BD"/>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0"/>
          <p:cNvSpPr txBox="1">
            <a:spLocks noGrp="1"/>
          </p:cNvSpPr>
          <p:nvPr>
            <p:ph type="body" idx="1"/>
          </p:nvPr>
        </p:nvSpPr>
        <p:spPr>
          <a:xfrm>
            <a:off x="457200" y="1371600"/>
            <a:ext cx="11274552" cy="4343400"/>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800"/>
              </a:spcBef>
              <a:spcAft>
                <a:spcPts val="0"/>
              </a:spcAft>
              <a:buClr>
                <a:schemeClr val="dk1"/>
              </a:buClr>
              <a:buSzPts val="2600"/>
              <a:buNone/>
              <a:defRPr sz="2600">
                <a:solidFill>
                  <a:schemeClr val="dk1"/>
                </a:solidFill>
              </a:defRPr>
            </a:lvl1pPr>
            <a:lvl2pPr marL="914400" lvl="1" indent="-393700" algn="l">
              <a:lnSpc>
                <a:spcPct val="125000"/>
              </a:lnSpc>
              <a:spcBef>
                <a:spcPts val="600"/>
              </a:spcBef>
              <a:spcAft>
                <a:spcPts val="0"/>
              </a:spcAft>
              <a:buClr>
                <a:schemeClr val="accent1"/>
              </a:buClr>
              <a:buSzPts val="2600"/>
              <a:buFont typeface="Noto Sans Symbols"/>
              <a:buChar char="▪"/>
              <a:defRPr sz="2600">
                <a:solidFill>
                  <a:schemeClr val="dk1"/>
                </a:solidFill>
              </a:defRPr>
            </a:lvl2pPr>
            <a:lvl3pPr marL="1371600" lvl="2" indent="-393700" algn="l">
              <a:lnSpc>
                <a:spcPct val="125000"/>
              </a:lnSpc>
              <a:spcBef>
                <a:spcPts val="600"/>
              </a:spcBef>
              <a:spcAft>
                <a:spcPts val="0"/>
              </a:spcAft>
              <a:buClr>
                <a:schemeClr val="accent1"/>
              </a:buClr>
              <a:buSzPts val="2600"/>
              <a:buFont typeface="Arial"/>
              <a:buChar char="•"/>
              <a:defRPr sz="2600">
                <a:solidFill>
                  <a:schemeClr val="dk1"/>
                </a:solidFill>
              </a:defRPr>
            </a:lvl3pPr>
            <a:lvl4pPr marL="1828800" lvl="3" indent="-410210" algn="l">
              <a:lnSpc>
                <a:spcPct val="125000"/>
              </a:lnSpc>
              <a:spcBef>
                <a:spcPts val="600"/>
              </a:spcBef>
              <a:spcAft>
                <a:spcPts val="0"/>
              </a:spcAft>
              <a:buClr>
                <a:schemeClr val="accent1"/>
              </a:buClr>
              <a:buSzPts val="2860"/>
              <a:buFont typeface="Arial"/>
              <a:buChar char="–"/>
              <a:defRPr sz="2600">
                <a:solidFill>
                  <a:schemeClr val="dk1"/>
                </a:solidFill>
              </a:defRPr>
            </a:lvl4pPr>
            <a:lvl5pPr marL="2286000" lvl="4" indent="-393700" algn="l">
              <a:lnSpc>
                <a:spcPct val="125000"/>
              </a:lnSpc>
              <a:spcBef>
                <a:spcPts val="600"/>
              </a:spcBef>
              <a:spcAft>
                <a:spcPts val="0"/>
              </a:spcAft>
              <a:buClr>
                <a:schemeClr val="accent1"/>
              </a:buClr>
              <a:buSzPts val="2600"/>
              <a:buFont typeface="Arial"/>
              <a:buChar char="»"/>
              <a:defRPr sz="2600">
                <a:solidFill>
                  <a:schemeClr val="dk1"/>
                </a:solidFill>
              </a:defRPr>
            </a:lvl5pPr>
            <a:lvl6pPr marL="2743200" lvl="5" indent="-393700" algn="l">
              <a:lnSpc>
                <a:spcPct val="125000"/>
              </a:lnSpc>
              <a:spcBef>
                <a:spcPts val="600"/>
              </a:spcBef>
              <a:spcAft>
                <a:spcPts val="0"/>
              </a:spcAft>
              <a:buClr>
                <a:schemeClr val="accent1"/>
              </a:buClr>
              <a:buSzPts val="2600"/>
              <a:buFont typeface="Arial Narrow"/>
              <a:buChar char="›"/>
              <a:defRPr sz="2600">
                <a:solidFill>
                  <a:schemeClr val="dk1"/>
                </a:solidFill>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110"/>
          <p:cNvSpPr txBox="1">
            <a:spLocks noGrp="1"/>
          </p:cNvSpPr>
          <p:nvPr>
            <p:ph type="body" idx="2"/>
          </p:nvPr>
        </p:nvSpPr>
        <p:spPr>
          <a:xfrm>
            <a:off x="457200" y="5751576"/>
            <a:ext cx="11274552" cy="192024"/>
          </a:xfrm>
          <a:prstGeom prst="rect">
            <a:avLst/>
          </a:prstGeom>
          <a:noFill/>
          <a:ln>
            <a:noFill/>
          </a:ln>
        </p:spPr>
        <p:txBody>
          <a:bodyPr spcFirstLastPara="1" wrap="square" lIns="0" tIns="0" rIns="0" bIns="0" anchor="b" anchorCtr="0">
            <a:noAutofit/>
          </a:bodyPr>
          <a:lstStyle>
            <a:lvl1pPr marL="457200" marR="0" lvl="0" indent="-228600" algn="l">
              <a:lnSpc>
                <a:spcPct val="125000"/>
              </a:lnSpc>
              <a:spcBef>
                <a:spcPts val="0"/>
              </a:spcBef>
              <a:spcAft>
                <a:spcPts val="0"/>
              </a:spcAft>
              <a:buClr>
                <a:schemeClr val="dk2"/>
              </a:buClr>
              <a:buSzPts val="1000"/>
              <a:buFont typeface="Arial"/>
              <a:buNone/>
              <a:defRPr sz="1000" i="0"/>
            </a:lvl1pPr>
            <a:lvl2pPr marL="914400" lvl="1" indent="-228600" algn="l">
              <a:lnSpc>
                <a:spcPct val="100000"/>
              </a:lnSpc>
              <a:spcBef>
                <a:spcPts val="600"/>
              </a:spcBef>
              <a:spcAft>
                <a:spcPts val="0"/>
              </a:spcAft>
              <a:buSzPts val="750"/>
              <a:buNone/>
              <a:defRPr sz="750"/>
            </a:lvl2pPr>
            <a:lvl3pPr marL="1371600" lvl="2" indent="-228600" algn="l">
              <a:lnSpc>
                <a:spcPct val="100000"/>
              </a:lnSpc>
              <a:spcBef>
                <a:spcPts val="600"/>
              </a:spcBef>
              <a:spcAft>
                <a:spcPts val="0"/>
              </a:spcAft>
              <a:buSzPts val="750"/>
              <a:buNone/>
              <a:defRPr sz="750"/>
            </a:lvl3pPr>
            <a:lvl4pPr marL="1828800" lvl="3" indent="-228600" algn="l">
              <a:lnSpc>
                <a:spcPct val="100000"/>
              </a:lnSpc>
              <a:spcBef>
                <a:spcPts val="600"/>
              </a:spcBef>
              <a:spcAft>
                <a:spcPts val="0"/>
              </a:spcAft>
              <a:buSzPts val="825"/>
              <a:buNone/>
              <a:defRPr sz="750"/>
            </a:lvl4pPr>
            <a:lvl5pPr marL="2286000" lvl="4" indent="-228600" algn="l">
              <a:lnSpc>
                <a:spcPct val="100000"/>
              </a:lnSpc>
              <a:spcBef>
                <a:spcPts val="600"/>
              </a:spcBef>
              <a:spcAft>
                <a:spcPts val="0"/>
              </a:spcAft>
              <a:buSzPts val="750"/>
              <a:buNone/>
              <a:defRPr sz="7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110"/>
          <p:cNvSpPr txBox="1">
            <a:spLocks noGrp="1"/>
          </p:cNvSpPr>
          <p:nvPr>
            <p:ph type="sldNum" idx="12"/>
          </p:nvPr>
        </p:nvSpPr>
        <p:spPr>
          <a:xfrm>
            <a:off x="11916192" y="6585203"/>
            <a:ext cx="153888" cy="153888"/>
          </a:xfrm>
          <a:prstGeom prst="rect">
            <a:avLst/>
          </a:prstGeom>
          <a:noFill/>
          <a:ln>
            <a:noFill/>
          </a:ln>
        </p:spPr>
        <p:txBody>
          <a:bodyPr spcFirstLastPara="1" wrap="square" lIns="0" tIns="0" rIns="0" bIns="0" anchor="b"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1805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06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9520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84081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29350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174750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2772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45876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1311789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085844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063508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8836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698067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35447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87789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4046244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09354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52345532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1009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47740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82410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fld id="{B094D1B2-26D5-48CC-9B16-6583E954EFA6}" type="slidenum">
              <a:rPr lang="en-US" smtClean="0"/>
              <a:t>‹#›</a:t>
            </a:fld>
            <a:endParaRPr lang="en-US"/>
          </a:p>
        </p:txBody>
      </p:sp>
    </p:spTree>
    <p:extLst>
      <p:ext uri="{BB962C8B-B14F-4D97-AF65-F5344CB8AC3E}">
        <p14:creationId xmlns:p14="http://schemas.microsoft.com/office/powerpoint/2010/main" val="3381367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26262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28643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0103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189" indent="-457189">
              <a:lnSpc>
                <a:spcPct val="125000"/>
              </a:lnSpc>
              <a:spcBef>
                <a:spcPts val="600"/>
              </a:spcBef>
              <a:buClr>
                <a:schemeClr val="tx1"/>
              </a:buClr>
              <a:buFont typeface="+mj-lt"/>
              <a:buAutoNum type="arabicPeriod"/>
              <a:defRPr sz="2600"/>
            </a:lvl1pPr>
            <a:lvl2pPr marL="914377" indent="-457189">
              <a:lnSpc>
                <a:spcPct val="125000"/>
              </a:lnSpc>
              <a:spcBef>
                <a:spcPts val="600"/>
              </a:spcBef>
              <a:buClr>
                <a:schemeClr val="tx1"/>
              </a:buClr>
              <a:buFont typeface="+mj-lt"/>
              <a:buAutoNum type="alphaLcPeriod"/>
              <a:defRPr sz="2600"/>
            </a:lvl2pPr>
            <a:lvl3pPr marL="1371566" indent="-457189">
              <a:lnSpc>
                <a:spcPct val="125000"/>
              </a:lnSpc>
              <a:spcBef>
                <a:spcPts val="600"/>
              </a:spcBef>
              <a:buClr>
                <a:schemeClr val="tx1"/>
              </a:buClr>
              <a:buFont typeface="+mj-lt"/>
              <a:buAutoNum type="romanLcPeriod"/>
              <a:defRPr sz="2600"/>
            </a:lvl3pPr>
            <a:lvl4pPr marL="1828754" indent="-457189">
              <a:lnSpc>
                <a:spcPct val="125000"/>
              </a:lnSpc>
              <a:spcBef>
                <a:spcPts val="600"/>
              </a:spcBef>
              <a:buClr>
                <a:schemeClr val="tx1"/>
              </a:buClr>
              <a:buSzPct val="100000"/>
              <a:buFont typeface="+mj-lt"/>
              <a:buAutoNum type="arabicParenR"/>
              <a:defRPr sz="2600"/>
            </a:lvl4pPr>
            <a:lvl5pPr marL="2285943" indent="-457189">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189" indent="-457189">
              <a:lnSpc>
                <a:spcPct val="125000"/>
              </a:lnSpc>
              <a:spcBef>
                <a:spcPts val="600"/>
              </a:spcBef>
              <a:buClr>
                <a:schemeClr val="tx1"/>
              </a:buClr>
              <a:buFont typeface="+mj-lt"/>
              <a:buAutoNum type="arabicPeriod"/>
              <a:defRPr sz="2600"/>
            </a:lvl1pPr>
            <a:lvl2pPr marL="914377" indent="-457189">
              <a:lnSpc>
                <a:spcPct val="125000"/>
              </a:lnSpc>
              <a:spcBef>
                <a:spcPts val="600"/>
              </a:spcBef>
              <a:buClr>
                <a:schemeClr val="tx1"/>
              </a:buClr>
              <a:buFont typeface="+mj-lt"/>
              <a:buAutoNum type="alphaLcPeriod"/>
              <a:defRPr sz="2600"/>
            </a:lvl2pPr>
            <a:lvl3pPr marL="1371566" indent="-457189">
              <a:lnSpc>
                <a:spcPct val="125000"/>
              </a:lnSpc>
              <a:spcBef>
                <a:spcPts val="600"/>
              </a:spcBef>
              <a:buClr>
                <a:schemeClr val="tx1"/>
              </a:buClr>
              <a:buFont typeface="+mj-lt"/>
              <a:buAutoNum type="romanLcPeriod"/>
              <a:defRPr sz="2600"/>
            </a:lvl3pPr>
            <a:lvl4pPr marL="1828754" indent="-457189">
              <a:lnSpc>
                <a:spcPct val="125000"/>
              </a:lnSpc>
              <a:spcBef>
                <a:spcPts val="600"/>
              </a:spcBef>
              <a:buClr>
                <a:schemeClr val="tx1"/>
              </a:buClr>
              <a:buSzPct val="100000"/>
              <a:buFont typeface="+mj-lt"/>
              <a:buAutoNum type="arabicParenR"/>
              <a:defRPr sz="2600"/>
            </a:lvl4pPr>
            <a:lvl5pPr marL="2285943" indent="-457189">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257657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55676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9" y="1089661"/>
            <a:ext cx="7275343"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9" y="4016330"/>
            <a:ext cx="7275343" cy="1899139"/>
          </a:xfrm>
        </p:spPr>
        <p:txBody>
          <a:bodyPr>
            <a:normAutofit/>
          </a:bodyPr>
          <a:lstStyle>
            <a:lvl1pPr marL="0" indent="0" algn="l">
              <a:spcBef>
                <a:spcPts val="0"/>
              </a:spcBef>
              <a:buNone/>
              <a:defRPr sz="3700">
                <a:solidFill>
                  <a:schemeClr val="accent2"/>
                </a:solidFill>
              </a:defRPr>
            </a:lvl1pPr>
            <a:lvl2pPr marL="320032" indent="0">
              <a:spcBef>
                <a:spcPts val="0"/>
              </a:spcBef>
              <a:buNone/>
              <a:defRPr>
                <a:solidFill>
                  <a:schemeClr val="bg1"/>
                </a:solidFill>
              </a:defRPr>
            </a:lvl2pPr>
            <a:lvl3pPr marL="685783" indent="0">
              <a:spcBef>
                <a:spcPts val="0"/>
              </a:spcBef>
              <a:buNone/>
              <a:defRPr>
                <a:solidFill>
                  <a:schemeClr val="bg1"/>
                </a:solidFill>
              </a:defRPr>
            </a:lvl3pPr>
            <a:lvl4pPr marL="1005815" indent="0">
              <a:spcBef>
                <a:spcPts val="0"/>
              </a:spcBef>
              <a:buNone/>
              <a:defRPr>
                <a:solidFill>
                  <a:schemeClr val="bg1"/>
                </a:solidFill>
              </a:defRPr>
            </a:lvl4pPr>
            <a:lvl5pPr marL="1325847"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73799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511194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657350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582094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39136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17672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152331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24259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84619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574178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73346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488577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54319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6122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61770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87563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60147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26107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93146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82445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601902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651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2"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7244038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518110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43339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lvl1pPr>
              <a:defRPr>
                <a:solidFill>
                  <a:schemeClr val="tx1"/>
                </a:solidFill>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121580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lvl1pPr>
              <a:defRPr>
                <a:solidFill>
                  <a:schemeClr val="tx1"/>
                </a:solidFill>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954522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lvl1pPr>
              <a:defRPr>
                <a:solidFill>
                  <a:schemeClr val="tx1"/>
                </a:solidFill>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59200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121490" y="6369637"/>
            <a:ext cx="425116" cy="338554"/>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a:p>
        </p:txBody>
      </p:sp>
      <p:sp>
        <p:nvSpPr>
          <p:cNvPr id="13" name="Title 1">
            <a:extLst>
              <a:ext uri="{FF2B5EF4-FFF2-40B4-BE49-F238E27FC236}">
                <a16:creationId xmlns:a16="http://schemas.microsoft.com/office/drawing/2014/main" id="{3C11D281-5B5A-9C4F-BEF9-67A26614A4BA}"/>
              </a:ext>
            </a:extLst>
          </p:cNvPr>
          <p:cNvSpPr>
            <a:spLocks noGrp="1"/>
          </p:cNvSpPr>
          <p:nvPr>
            <p:ph type="title"/>
          </p:nvPr>
        </p:nvSpPr>
        <p:spPr>
          <a:xfrm>
            <a:off x="767644" y="476998"/>
            <a:ext cx="10814755" cy="1382805"/>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a:t>Click to edit Master title style</a:t>
            </a:r>
          </a:p>
        </p:txBody>
      </p:sp>
      <p:sp>
        <p:nvSpPr>
          <p:cNvPr id="14" name="Content Placeholder 2">
            <a:extLst>
              <a:ext uri="{FF2B5EF4-FFF2-40B4-BE49-F238E27FC236}">
                <a16:creationId xmlns:a16="http://schemas.microsoft.com/office/drawing/2014/main" id="{B6E948E4-FCBF-A14E-864C-3132A4366A3E}"/>
              </a:ext>
            </a:extLst>
          </p:cNvPr>
          <p:cNvSpPr>
            <a:spLocks noGrp="1"/>
          </p:cNvSpPr>
          <p:nvPr>
            <p:ph idx="1"/>
          </p:nvPr>
        </p:nvSpPr>
        <p:spPr>
          <a:xfrm>
            <a:off x="756356" y="1978325"/>
            <a:ext cx="1082604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E8C7025-CED1-E94C-874A-3DDE6F954603}"/>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Slide Number Placeholder 5">
            <a:extLst>
              <a:ext uri="{FF2B5EF4-FFF2-40B4-BE49-F238E27FC236}">
                <a16:creationId xmlns:a16="http://schemas.microsoft.com/office/drawing/2014/main" id="{CCB661CD-5445-0B42-9AC4-5F3AAD5324B1}"/>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a:t>The National Center for Systemic Improvement   |</a:t>
            </a:r>
          </a:p>
        </p:txBody>
      </p:sp>
    </p:spTree>
    <p:extLst>
      <p:ext uri="{BB962C8B-B14F-4D97-AF65-F5344CB8AC3E}">
        <p14:creationId xmlns:p14="http://schemas.microsoft.com/office/powerpoint/2010/main" val="114060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theme" Target="../theme/theme2.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9" Type="http://schemas.openxmlformats.org/officeDocument/2006/relationships/slideLayout" Target="../slideLayouts/slideLayout55.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image" Target="../media/image1.png"/><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8"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 id="2147483687" r:id="rId16"/>
    <p:sldLayoutId id="2147483688" r:id="rId17"/>
    <p:sldLayoutId id="2147483704" r:id="rId18"/>
    <p:sldLayoutId id="2147483706" r:id="rId19"/>
    <p:sldLayoutId id="2147483710" r:id="rId20"/>
    <p:sldLayoutId id="2147483711" r:id="rId21"/>
    <p:sldLayoutId id="2147483712" r:id="rId22"/>
    <p:sldLayoutId id="2147483713" r:id="rId23"/>
    <p:sldLayoutId id="2147483714" r:id="rId24"/>
    <p:sldLayoutId id="2147483772" r:id="rId25"/>
    <p:sldLayoutId id="2147483773" r:id="rId26"/>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56"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7373532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8" r:id="rId51"/>
    <p:sldLayoutId id="2147483769" r:id="rId52"/>
    <p:sldLayoutId id="2147483770" r:id="rId53"/>
    <p:sldLayoutId id="2147483771" r:id="rId54"/>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sites.ed.gov/idea/regs/b/d/300.320/a/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intensiveintervention.org/resource/five-elements-fidel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intensiveintervention.org/sites/default/files/Clarifying_Questions_Hypothesis_508.pdf"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hyperlink" Target="https://intensiveintervention.org/data-based-individualization/state-stories/wyomin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hyperlink" Target="https://promotingprogress.org/resources/iep-tip-sheet-overview-statement-services-and-aids" TargetMode="Externa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6.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sv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png"/><Relationship Id="rId9" Type="http://schemas.openxmlformats.org/officeDocument/2006/relationships/image" Target="../media/image66.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70.png"/><Relationship Id="rId7" Type="http://schemas.openxmlformats.org/officeDocument/2006/relationships/hyperlink" Target="https://www.facebook.com/TheNCII/"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twitter.com/TheNCII" TargetMode="External"/><Relationship Id="rId11" Type="http://schemas.openxmlformats.org/officeDocument/2006/relationships/image" Target="../media/image60.svg"/><Relationship Id="rId5" Type="http://schemas.openxmlformats.org/officeDocument/2006/relationships/image" Target="../media/image72.png"/><Relationship Id="rId10" Type="http://schemas.openxmlformats.org/officeDocument/2006/relationships/image" Target="../media/image59.png"/><Relationship Id="rId4" Type="http://schemas.openxmlformats.org/officeDocument/2006/relationships/image" Target="../media/image71.svg"/><Relationship Id="rId9" Type="http://schemas.openxmlformats.org/officeDocument/2006/relationships/image" Target="../media/image6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mailto:progresscenter@air.org" TargetMode="External"/><Relationship Id="rId3" Type="http://schemas.openxmlformats.org/officeDocument/2006/relationships/image" Target="../media/image73.jpeg"/><Relationship Id="rId7" Type="http://schemas.openxmlformats.org/officeDocument/2006/relationships/hyperlink" Target="mailto:ncii@air.org"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hyperlink" Target="mailto:sevans@air.org" TargetMode="External"/><Relationship Id="rId4" Type="http://schemas.openxmlformats.org/officeDocument/2006/relationships/hyperlink" Target="mailto:kyallen@air.or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A672965D-F585-4240-A43E-83B73D2F7906}"/>
              </a:ext>
              <a:ext uri="{C183D7F6-B498-43B3-948B-1728B52AA6E4}">
                <adec:decorative xmlns:adec="http://schemas.microsoft.com/office/drawing/2017/decorative" val="0"/>
              </a:ext>
            </a:extLst>
          </p:cNvPr>
          <p:cNvSpPr>
            <a:spLocks noGrp="1"/>
          </p:cNvSpPr>
          <p:nvPr>
            <p:ph type="ctrTitle"/>
          </p:nvPr>
        </p:nvSpPr>
        <p:spPr>
          <a:xfrm>
            <a:off x="543706" y="1912561"/>
            <a:ext cx="7152555" cy="1439332"/>
          </a:xfrm>
        </p:spPr>
        <p:txBody>
          <a:bodyPr>
            <a:normAutofit fontScale="90000"/>
          </a:bodyPr>
          <a:lstStyle/>
          <a:p>
            <a:r>
              <a:rPr lang="en-US"/>
              <a:t>Leveraging Data-Based Individualization (DBI) to Design and Deliver Specially Designed Instruction (SDI)</a:t>
            </a:r>
          </a:p>
        </p:txBody>
      </p:sp>
      <p:sp>
        <p:nvSpPr>
          <p:cNvPr id="83" name="Text Placeholder 82">
            <a:extLst>
              <a:ext uri="{FF2B5EF4-FFF2-40B4-BE49-F238E27FC236}">
                <a16:creationId xmlns:a16="http://schemas.microsoft.com/office/drawing/2014/main" id="{90057B15-7EED-415B-AAEE-EB01A8244031}"/>
              </a:ext>
            </a:extLst>
          </p:cNvPr>
          <p:cNvSpPr>
            <a:spLocks noGrp="1"/>
          </p:cNvSpPr>
          <p:nvPr>
            <p:ph type="body" sz="quarter" idx="10"/>
          </p:nvPr>
        </p:nvSpPr>
        <p:spPr/>
        <p:txBody>
          <a:bodyPr>
            <a:normAutofit/>
          </a:bodyPr>
          <a:lstStyle/>
          <a:p>
            <a:r>
              <a:rPr lang="en-US"/>
              <a:t>Sara Evans| Kyle Allen</a:t>
            </a:r>
          </a:p>
        </p:txBody>
      </p:sp>
      <p:sp>
        <p:nvSpPr>
          <p:cNvPr id="84" name="Text Placeholder 83">
            <a:extLst>
              <a:ext uri="{FF2B5EF4-FFF2-40B4-BE49-F238E27FC236}">
                <a16:creationId xmlns:a16="http://schemas.microsoft.com/office/drawing/2014/main" id="{0AAC2408-D439-455E-983B-6A7C52E47A17}"/>
              </a:ext>
            </a:extLst>
          </p:cNvPr>
          <p:cNvSpPr>
            <a:spLocks noGrp="1"/>
          </p:cNvSpPr>
          <p:nvPr>
            <p:ph type="body" sz="quarter" idx="11"/>
          </p:nvPr>
        </p:nvSpPr>
        <p:spPr>
          <a:xfrm>
            <a:off x="457200" y="4723852"/>
            <a:ext cx="1456168" cy="307777"/>
          </a:xfrm>
        </p:spPr>
        <p:txBody>
          <a:bodyPr/>
          <a:lstStyle/>
          <a:p>
            <a:r>
              <a:rPr lang="en-US"/>
              <a:t>August 2025</a:t>
            </a:r>
          </a:p>
        </p:txBody>
      </p:sp>
      <p:pic>
        <p:nvPicPr>
          <p:cNvPr id="23" name="Picture Placeholder 22" descr="Teacher working one-on-one with student">
            <a:extLst>
              <a:ext uri="{FF2B5EF4-FFF2-40B4-BE49-F238E27FC236}">
                <a16:creationId xmlns:a16="http://schemas.microsoft.com/office/drawing/2014/main" id="{B6E7B3D5-BFCA-4C2B-81E1-587FFEAD83C8}"/>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2729" r="22729"/>
          <a:stretch/>
        </p:blipFill>
        <p:spPr>
          <a:xfrm>
            <a:off x="7782767" y="0"/>
            <a:ext cx="4409233" cy="5389336"/>
          </a:xfrm>
        </p:spPr>
      </p:pic>
      <p:pic>
        <p:nvPicPr>
          <p:cNvPr id="2" name="Picture 1" descr="National Center on Intensive Intervention">
            <a:extLst>
              <a:ext uri="{FF2B5EF4-FFF2-40B4-BE49-F238E27FC236}">
                <a16:creationId xmlns:a16="http://schemas.microsoft.com/office/drawing/2014/main" id="{EDABA4E7-EE34-0ED9-082C-C8D69E588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103" y="5554011"/>
            <a:ext cx="4040120" cy="822325"/>
          </a:xfrm>
          <a:prstGeom prst="rect">
            <a:avLst/>
          </a:prstGeom>
        </p:spPr>
      </p:pic>
      <p:sp>
        <p:nvSpPr>
          <p:cNvPr id="5" name="Text Placeholder 84">
            <a:extLst>
              <a:ext uri="{FF2B5EF4-FFF2-40B4-BE49-F238E27FC236}">
                <a16:creationId xmlns:a16="http://schemas.microsoft.com/office/drawing/2014/main" id="{DD3C331B-5218-683A-567D-F93F9B602649}"/>
              </a:ext>
            </a:extLst>
          </p:cNvPr>
          <p:cNvSpPr>
            <a:spLocks noGrp="1"/>
          </p:cNvSpPr>
          <p:nvPr>
            <p:ph type="body" sz="quarter" idx="13"/>
          </p:nvPr>
        </p:nvSpPr>
        <p:spPr>
          <a:xfrm>
            <a:off x="11503991" y="6719889"/>
            <a:ext cx="261290" cy="92333"/>
          </a:xfrm>
        </p:spPr>
        <p:txBody>
          <a:bodyPr/>
          <a:lstStyle/>
          <a:p>
            <a:r>
              <a:rPr lang="en-US"/>
              <a:t>04/2023</a:t>
            </a:r>
          </a:p>
        </p:txBody>
      </p:sp>
    </p:spTree>
    <p:extLst>
      <p:ext uri="{BB962C8B-B14F-4D97-AF65-F5344CB8AC3E}">
        <p14:creationId xmlns:p14="http://schemas.microsoft.com/office/powerpoint/2010/main" val="69810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A672965D-F585-4240-A43E-83B73D2F7906}"/>
              </a:ext>
              <a:ext uri="{C183D7F6-B498-43B3-948B-1728B52AA6E4}">
                <adec:decorative xmlns:adec="http://schemas.microsoft.com/office/drawing/2017/decorative" val="0"/>
              </a:ext>
            </a:extLst>
          </p:cNvPr>
          <p:cNvSpPr>
            <a:spLocks noGrp="1"/>
          </p:cNvSpPr>
          <p:nvPr>
            <p:ph type="ctrTitle"/>
          </p:nvPr>
        </p:nvSpPr>
        <p:spPr>
          <a:xfrm>
            <a:off x="355468" y="1727510"/>
            <a:ext cx="5373467" cy="2005977"/>
          </a:xfrm>
        </p:spPr>
        <p:txBody>
          <a:bodyPr>
            <a:normAutofit/>
          </a:bodyPr>
          <a:lstStyle/>
          <a:p>
            <a:r>
              <a:rPr lang="en-US"/>
              <a:t>Introduction to the Five Steps of Data-Based Individualization </a:t>
            </a:r>
          </a:p>
        </p:txBody>
      </p:sp>
      <p:pic>
        <p:nvPicPr>
          <p:cNvPr id="13" name="Picture Placeholder 12" descr="DBI Graphic snapshot">
            <a:extLst>
              <a:ext uri="{FF2B5EF4-FFF2-40B4-BE49-F238E27FC236}">
                <a16:creationId xmlns:a16="http://schemas.microsoft.com/office/drawing/2014/main" id="{ED70274E-3E45-47CB-0055-DF4B035D1F43}"/>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t="18913" b="18913"/>
          <a:stretch>
            <a:fillRect/>
          </a:stretch>
        </p:blipFill>
        <p:spPr/>
      </p:pic>
      <p:pic>
        <p:nvPicPr>
          <p:cNvPr id="2" name="Picture 1" descr="National Center on Intensive Intervention">
            <a:extLst>
              <a:ext uri="{FF2B5EF4-FFF2-40B4-BE49-F238E27FC236}">
                <a16:creationId xmlns:a16="http://schemas.microsoft.com/office/drawing/2014/main" id="{EDABA4E7-EE34-0ED9-082C-C8D69E588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103" y="5554011"/>
            <a:ext cx="4040120" cy="822325"/>
          </a:xfrm>
          <a:prstGeom prst="rect">
            <a:avLst/>
          </a:prstGeom>
        </p:spPr>
      </p:pic>
      <p:pic>
        <p:nvPicPr>
          <p:cNvPr id="3" name="Picture 2" descr="Home">
            <a:extLst>
              <a:ext uri="{FF2B5EF4-FFF2-40B4-BE49-F238E27FC236}">
                <a16:creationId xmlns:a16="http://schemas.microsoft.com/office/drawing/2014/main" id="{8FAB38E7-93DD-3F1D-0F17-65B2A5C50D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1972" y="5674660"/>
            <a:ext cx="197167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2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What is data-based individualization (DBI)?</a:t>
            </a:r>
            <a:endParaRPr lang="en-US" b="0"/>
          </a:p>
        </p:txBody>
      </p:sp>
      <p:sp>
        <p:nvSpPr>
          <p:cNvPr id="3" name="Content Placeholder 2"/>
          <p:cNvSpPr>
            <a:spLocks noGrp="1"/>
          </p:cNvSpPr>
          <p:nvPr>
            <p:ph sz="quarter" idx="15"/>
          </p:nvPr>
        </p:nvSpPr>
        <p:spPr>
          <a:xfrm>
            <a:off x="457200" y="1280160"/>
            <a:ext cx="7938655" cy="4846320"/>
          </a:xfrm>
        </p:spPr>
        <p:txBody>
          <a:bodyPr>
            <a:normAutofit/>
          </a:bodyPr>
          <a:lstStyle/>
          <a:p>
            <a:r>
              <a:rPr lang="en-US">
                <a:solidFill>
                  <a:schemeClr val="tx1"/>
                </a:solidFill>
              </a:rPr>
              <a:t>DBI is an</a:t>
            </a:r>
            <a:r>
              <a:rPr lang="en-US" b="1">
                <a:solidFill>
                  <a:schemeClr val="tx1"/>
                </a:solidFill>
              </a:rPr>
              <a:t> evidenced-based process </a:t>
            </a:r>
            <a:r>
              <a:rPr lang="en-US">
                <a:solidFill>
                  <a:schemeClr val="tx1"/>
                </a:solidFill>
              </a:rPr>
              <a:t>for individualizing and intensifying interventions </a:t>
            </a:r>
            <a:r>
              <a:rPr lang="en-US" b="1">
                <a:solidFill>
                  <a:schemeClr val="tx1"/>
                </a:solidFill>
              </a:rPr>
              <a:t>for students with severe and persistent learning and behavioral needs</a:t>
            </a:r>
            <a:r>
              <a:rPr lang="en-US">
                <a:solidFill>
                  <a:schemeClr val="tx1"/>
                </a:solidFill>
              </a:rPr>
              <a:t>.</a:t>
            </a:r>
            <a:r>
              <a:rPr lang="en-US" b="1">
                <a:solidFill>
                  <a:schemeClr val="tx1"/>
                </a:solidFill>
              </a:rPr>
              <a:t> </a:t>
            </a:r>
          </a:p>
          <a:p>
            <a:r>
              <a:rPr lang="en-US">
                <a:solidFill>
                  <a:schemeClr val="tx1"/>
                </a:solidFill>
              </a:rPr>
              <a:t>The process integrates </a:t>
            </a:r>
            <a:r>
              <a:rPr lang="en-US" b="1">
                <a:solidFill>
                  <a:schemeClr val="tx1"/>
                </a:solidFill>
              </a:rPr>
              <a:t>evidence-based intervention, assessment, and strategies</a:t>
            </a:r>
            <a:r>
              <a:rPr lang="en-US">
                <a:solidFill>
                  <a:schemeClr val="tx1"/>
                </a:solidFill>
              </a:rPr>
              <a:t>.</a:t>
            </a:r>
          </a:p>
          <a:p>
            <a:pPr marL="285750" lvl="1" indent="-285750"/>
            <a:endParaRPr lang="en-US" sz="1400">
              <a:latin typeface="Arial" charset="0"/>
              <a:cs typeface="Arial" charset="0"/>
            </a:endParaRPr>
          </a:p>
        </p:txBody>
      </p:sp>
      <p:sp>
        <p:nvSpPr>
          <p:cNvPr id="5" name="Slide Number Placeholder 4"/>
          <p:cNvSpPr>
            <a:spLocks noGrp="1"/>
          </p:cNvSpPr>
          <p:nvPr>
            <p:ph type="sldNum" sz="quarter" idx="14"/>
          </p:nvPr>
        </p:nvSpPr>
        <p:spPr/>
        <p:txBody>
          <a:bodyPr/>
          <a:lstStyle/>
          <a:p>
            <a:pPr algn="r"/>
            <a:fld id="{F3477EC8-074D-41C4-94AE-E9EA7CEEA348}" type="slidenum">
              <a:rPr lang="en-US" smtClean="0"/>
              <a:pPr algn="r"/>
              <a:t>11</a:t>
            </a:fld>
            <a:endParaRPr lang="en-US"/>
          </a:p>
        </p:txBody>
      </p:sp>
      <p:pic>
        <p:nvPicPr>
          <p:cNvPr id="7" name="Picture 6"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100" y="1509396"/>
            <a:ext cx="3631216" cy="4516803"/>
          </a:xfrm>
          <a:prstGeom prst="rect">
            <a:avLst/>
          </a:prstGeom>
        </p:spPr>
      </p:pic>
      <p:sp>
        <p:nvSpPr>
          <p:cNvPr id="8" name="TextBox 7">
            <a:extLst>
              <a:ext uri="{FF2B5EF4-FFF2-40B4-BE49-F238E27FC236}">
                <a16:creationId xmlns:a16="http://schemas.microsoft.com/office/drawing/2014/main" id="{AD81714A-1AEC-4FF3-B677-E7A4A4E45AB1}"/>
              </a:ext>
            </a:extLst>
          </p:cNvPr>
          <p:cNvSpPr txBox="1"/>
          <p:nvPr/>
        </p:nvSpPr>
        <p:spPr>
          <a:xfrm>
            <a:off x="7639376" y="1140064"/>
            <a:ext cx="4276816" cy="369332"/>
          </a:xfrm>
          <a:prstGeom prst="rect">
            <a:avLst/>
          </a:prstGeom>
          <a:noFill/>
        </p:spPr>
        <p:txBody>
          <a:bodyPr wrap="square" rtlCol="0">
            <a:spAutoFit/>
          </a:bodyPr>
          <a:lstStyle/>
          <a:p>
            <a:pPr algn="ctr"/>
            <a:r>
              <a:rPr lang="en-US" b="1"/>
              <a:t>DBI Process</a:t>
            </a:r>
          </a:p>
        </p:txBody>
      </p:sp>
      <p:sp>
        <p:nvSpPr>
          <p:cNvPr id="4" name="Rectangle 3">
            <a:extLst>
              <a:ext uri="{FF2B5EF4-FFF2-40B4-BE49-F238E27FC236}">
                <a16:creationId xmlns:a16="http://schemas.microsoft.com/office/drawing/2014/main" id="{7B3BB153-DE22-B8AE-C074-8C72B81A05A7}"/>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365902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338560" cy="1107996"/>
          </a:xfrm>
        </p:spPr>
        <p:txBody>
          <a:bodyPr anchor="b">
            <a:normAutofit/>
          </a:bodyPr>
          <a:lstStyle/>
          <a:p>
            <a:r>
              <a:rPr lang="en-US"/>
              <a:t>Five DBI Steps</a:t>
            </a:r>
          </a:p>
        </p:txBody>
      </p:sp>
      <p:sp>
        <p:nvSpPr>
          <p:cNvPr id="3" name="Content Placeholder 2"/>
          <p:cNvSpPr>
            <a:spLocks noGrp="1"/>
          </p:cNvSpPr>
          <p:nvPr>
            <p:ph sz="half" idx="1"/>
          </p:nvPr>
        </p:nvSpPr>
        <p:spPr>
          <a:xfrm>
            <a:off x="457200" y="1280160"/>
            <a:ext cx="6743700" cy="4846320"/>
          </a:xfrm>
        </p:spPr>
        <p:txBody>
          <a:bodyPr>
            <a:normAutofit/>
          </a:bodyPr>
          <a:lstStyle/>
          <a:p>
            <a:pPr marL="514350" indent="-514350">
              <a:buAutoNum type="arabicPeriod"/>
            </a:pPr>
            <a:r>
              <a:rPr lang="en-US" sz="2600">
                <a:solidFill>
                  <a:schemeClr val="tx1"/>
                </a:solidFill>
              </a:rPr>
              <a:t>Validated intervention program, delivered with fidelity</a:t>
            </a:r>
          </a:p>
          <a:p>
            <a:pPr marL="514350" indent="-514350">
              <a:buAutoNum type="arabicPeriod"/>
            </a:pPr>
            <a:r>
              <a:rPr lang="en-US" sz="2600">
                <a:solidFill>
                  <a:schemeClr val="tx1"/>
                </a:solidFill>
              </a:rPr>
              <a:t>Progress monitoring</a:t>
            </a:r>
          </a:p>
          <a:p>
            <a:pPr marL="514350" indent="-514350">
              <a:buAutoNum type="arabicPeriod"/>
            </a:pPr>
            <a:r>
              <a:rPr lang="en-US" sz="2600">
                <a:solidFill>
                  <a:schemeClr val="tx1"/>
                </a:solidFill>
              </a:rPr>
              <a:t>Diagnostic data used to develop a hypothesis</a:t>
            </a:r>
          </a:p>
          <a:p>
            <a:pPr marL="514350" indent="-514350">
              <a:buAutoNum type="arabicPeriod"/>
            </a:pPr>
            <a:r>
              <a:rPr lang="en-US" sz="2600">
                <a:solidFill>
                  <a:schemeClr val="tx1"/>
                </a:solidFill>
              </a:rPr>
              <a:t>Adaptation to a validated intervention</a:t>
            </a:r>
          </a:p>
          <a:p>
            <a:pPr marL="514350" indent="-514350">
              <a:buAutoNum type="arabicPeriod"/>
            </a:pPr>
            <a:r>
              <a:rPr lang="en-US" sz="2600">
                <a:solidFill>
                  <a:schemeClr val="tx1"/>
                </a:solidFill>
              </a:rPr>
              <a:t>Continued progress monitoring, with adaptations occurring whenever needed to ensure adequate progress</a:t>
            </a:r>
          </a:p>
        </p:txBody>
      </p:sp>
      <p:pic>
        <p:nvPicPr>
          <p:cNvPr id="14" name="Content Placeholder 13"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88BDD06B-359C-3EFA-5B92-4E665FC39D7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52515" y="1280160"/>
            <a:ext cx="3368192" cy="4846320"/>
          </a:xfrm>
          <a:noFill/>
        </p:spPr>
      </p:pic>
      <p:sp>
        <p:nvSpPr>
          <p:cNvPr id="5" name="Slide Number Placeholder 5"/>
          <p:cNvSpPr>
            <a:spLocks noGrp="1"/>
          </p:cNvSpPr>
          <p:nvPr>
            <p:ph type="sldNum" sz="quarter" idx="12"/>
          </p:nvPr>
        </p:nvSpPr>
        <p:spPr>
          <a:xfrm>
            <a:off x="11916192" y="6585203"/>
            <a:ext cx="153888" cy="153888"/>
          </a:xfrm>
        </p:spPr>
        <p:txBody>
          <a:bodyPr wrap="none" anchor="b">
            <a:normAutofit/>
          </a:bodyPr>
          <a:lstStyle/>
          <a:p>
            <a:pPr>
              <a:spcAft>
                <a:spcPts val="600"/>
              </a:spcAft>
            </a:pPr>
            <a:fld id="{B094D1B2-26D5-48CC-9B16-6583E954EFA6}" type="slidenum">
              <a:rPr lang="en-US" smtClean="0"/>
              <a:pPr>
                <a:spcAft>
                  <a:spcPts val="600"/>
                </a:spcAft>
              </a:pPr>
              <a:t>12</a:t>
            </a:fld>
            <a:endParaRPr lang="en-US"/>
          </a:p>
        </p:txBody>
      </p:sp>
      <p:sp>
        <p:nvSpPr>
          <p:cNvPr id="4" name="Rectangle 3">
            <a:extLst>
              <a:ext uri="{FF2B5EF4-FFF2-40B4-BE49-F238E27FC236}">
                <a16:creationId xmlns:a16="http://schemas.microsoft.com/office/drawing/2014/main" id="{C42D86C3-C1C0-EF48-3E3C-4BBD78015013}"/>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370200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Laying the Foundation for DBI</a:t>
            </a:r>
          </a:p>
        </p:txBody>
      </p:sp>
      <p:sp>
        <p:nvSpPr>
          <p:cNvPr id="2" name="Content Placeholder 1"/>
          <p:cNvSpPr>
            <a:spLocks noGrp="1"/>
          </p:cNvSpPr>
          <p:nvPr>
            <p:ph sz="quarter" idx="18"/>
          </p:nvPr>
        </p:nvSpPr>
        <p:spPr/>
        <p:txBody>
          <a:bodyPr>
            <a:normAutofit/>
          </a:bodyPr>
          <a:lstStyle/>
          <a:p>
            <a:pPr marL="0" indent="0">
              <a:buNone/>
            </a:pPr>
            <a:r>
              <a:rPr lang="en-US" sz="2800"/>
              <a:t>STEP 1: Start with a standardized instructional program with known evidence for addressing the identified need(s). </a:t>
            </a:r>
          </a:p>
        </p:txBody>
      </p:sp>
      <p:pic>
        <p:nvPicPr>
          <p:cNvPr id="10" name="Content Placeholder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AA830D6F-D0EB-5ACA-61C1-997001FC9097}"/>
              </a:ext>
            </a:extLst>
          </p:cNvPr>
          <p:cNvPicPr>
            <a:picLocks noGrp="1" noChangeAspect="1"/>
          </p:cNvPicPr>
          <p:nvPr>
            <p:ph sz="quarter" idx="19"/>
          </p:nvPr>
        </p:nvPicPr>
        <p:blipFill>
          <a:blip r:embed="rId3" cstate="print">
            <a:extLst>
              <a:ext uri="{28A0092B-C50C-407E-A947-70E740481C1C}">
                <a14:useLocalDpi xmlns:a14="http://schemas.microsoft.com/office/drawing/2010/main" val="0"/>
              </a:ext>
            </a:extLst>
          </a:blip>
          <a:stretch>
            <a:fillRect/>
          </a:stretch>
        </p:blipFill>
        <p:spPr>
          <a:xfrm>
            <a:off x="7329588" y="1279525"/>
            <a:ext cx="3363711" cy="4846638"/>
          </a:xfrm>
        </p:spPr>
      </p:pic>
      <p:cxnSp>
        <p:nvCxnSpPr>
          <p:cNvPr id="8" name="Straight Arrow Connector 7" descr="Arrow pointing to &quot;validated intervention program&quot;"/>
          <p:cNvCxnSpPr>
            <a:cxnSpLocks/>
          </p:cNvCxnSpPr>
          <p:nvPr/>
        </p:nvCxnSpPr>
        <p:spPr>
          <a:xfrm>
            <a:off x="6096000" y="1849982"/>
            <a:ext cx="202642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20"/>
          </p:nvPr>
        </p:nvSpPr>
        <p:spPr/>
        <p:txBody>
          <a:bodyPr/>
          <a:lstStyle/>
          <a:p>
            <a:pPr algn="r"/>
            <a:fld id="{F3477EC8-074D-41C4-94AE-E9EA7CEEA348}" type="slidenum">
              <a:rPr lang="en-US" smtClean="0"/>
              <a:pPr algn="r"/>
              <a:t>13</a:t>
            </a:fld>
            <a:endParaRPr lang="en-US"/>
          </a:p>
        </p:txBody>
      </p:sp>
      <p:sp>
        <p:nvSpPr>
          <p:cNvPr id="7" name="Rectangle 6">
            <a:extLst>
              <a:ext uri="{FF2B5EF4-FFF2-40B4-BE49-F238E27FC236}">
                <a16:creationId xmlns:a16="http://schemas.microsoft.com/office/drawing/2014/main" id="{A149C881-FD14-44FC-96E6-4ACF15EF8ED0}"/>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310537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36525"/>
            <a:ext cx="10515600" cy="1325563"/>
          </a:xfrm>
        </p:spPr>
        <p:txBody>
          <a:bodyPr>
            <a:normAutofit/>
          </a:bodyPr>
          <a:lstStyle/>
          <a:p>
            <a:r>
              <a:rPr lang="en-US" sz="4000"/>
              <a:t>What does IDEA say about the statement of services and aids?</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457200" y="1672006"/>
            <a:ext cx="7685314" cy="4846320"/>
          </a:xfrm>
        </p:spPr>
        <p:txBody>
          <a:bodyPr vert="horz" lIns="0" tIns="0" rIns="0" bIns="0" rtlCol="0" anchor="t">
            <a:normAutofit/>
          </a:bodyPr>
          <a:lstStyle/>
          <a:p>
            <a:pPr marL="0" indent="0" fontAlgn="base">
              <a:lnSpc>
                <a:spcPct val="110000"/>
              </a:lnSpc>
              <a:buNone/>
            </a:pPr>
            <a:r>
              <a:rPr lang="en-US" sz="2400">
                <a:solidFill>
                  <a:schemeClr val="tx1"/>
                </a:solidFill>
              </a:rPr>
              <a:t>According to the Individuals with Disabilities Education Act  (IDEA), Section 300.320 (a), each child’s IEP must contain the following:</a:t>
            </a:r>
          </a:p>
          <a:p>
            <a:pPr marL="0" indent="0" fontAlgn="base">
              <a:lnSpc>
                <a:spcPct val="110000"/>
              </a:lnSpc>
              <a:spcBef>
                <a:spcPts val="0"/>
              </a:spcBef>
              <a:buNone/>
            </a:pPr>
            <a:endParaRPr lang="en-US" sz="2400">
              <a:solidFill>
                <a:schemeClr val="tx1"/>
              </a:solidFill>
            </a:endParaRPr>
          </a:p>
          <a:p>
            <a:pPr marL="0" indent="0" fontAlgn="base">
              <a:lnSpc>
                <a:spcPct val="110000"/>
              </a:lnSpc>
              <a:spcBef>
                <a:spcPts val="0"/>
              </a:spcBef>
              <a:buNone/>
            </a:pPr>
            <a:r>
              <a:rPr lang="en-US" sz="2400">
                <a:solidFill>
                  <a:schemeClr val="tx1"/>
                </a:solidFill>
              </a:rPr>
              <a:t>“(4) A statement of the </a:t>
            </a:r>
            <a:r>
              <a:rPr lang="en-US" sz="2400" b="1">
                <a:solidFill>
                  <a:schemeClr val="tx1"/>
                </a:solidFill>
              </a:rPr>
              <a:t>special education </a:t>
            </a:r>
            <a:r>
              <a:rPr lang="en-US" sz="2400">
                <a:solidFill>
                  <a:schemeClr val="tx1"/>
                </a:solidFill>
              </a:rPr>
              <a:t>and </a:t>
            </a:r>
            <a:r>
              <a:rPr lang="en-US" sz="2400" b="1">
                <a:solidFill>
                  <a:schemeClr val="tx1"/>
                </a:solidFill>
              </a:rPr>
              <a:t>related services </a:t>
            </a:r>
            <a:r>
              <a:rPr lang="en-US" sz="2400">
                <a:solidFill>
                  <a:schemeClr val="tx1"/>
                </a:solidFill>
              </a:rPr>
              <a:t>and </a:t>
            </a:r>
            <a:r>
              <a:rPr lang="en-US" sz="2400" b="1">
                <a:solidFill>
                  <a:schemeClr val="tx1"/>
                </a:solidFill>
              </a:rPr>
              <a:t>supplementary aids and services</a:t>
            </a:r>
            <a:r>
              <a:rPr lang="en-US" sz="2400">
                <a:solidFill>
                  <a:schemeClr val="tx1"/>
                </a:solidFill>
              </a:rPr>
              <a:t>, based on peer-reviewed research to the extent practicable, to be provided to the child, or on behalf of the child, and a statement of the </a:t>
            </a:r>
            <a:r>
              <a:rPr lang="en-US" sz="2400" b="1">
                <a:solidFill>
                  <a:schemeClr val="tx1"/>
                </a:solidFill>
              </a:rPr>
              <a:t>program modifications or supports for school personnel</a:t>
            </a:r>
            <a:r>
              <a:rPr lang="en-US" sz="2400">
                <a:solidFill>
                  <a:schemeClr val="tx1"/>
                </a:solidFill>
              </a:rPr>
              <a:t> that will be provided to enable the child—… </a:t>
            </a:r>
            <a:r>
              <a:rPr lang="en-US" sz="2400">
                <a:solidFill>
                  <a:schemeClr val="tx1"/>
                </a:solidFill>
                <a:sym typeface="Symbol" panose="05050102010706020507" pitchFamily="18" charset="2"/>
              </a:rPr>
              <a:t></a:t>
            </a:r>
            <a:r>
              <a:rPr lang="en-US" sz="2400">
                <a:solidFill>
                  <a:schemeClr val="tx1"/>
                </a:solidFill>
              </a:rPr>
              <a:t>[emphasis added]</a:t>
            </a:r>
          </a:p>
          <a:p>
            <a:pPr marL="0" indent="0" fontAlgn="base">
              <a:lnSpc>
                <a:spcPct val="110000"/>
              </a:lnSpc>
              <a:spcBef>
                <a:spcPts val="0"/>
              </a:spcBef>
              <a:buNone/>
            </a:pPr>
            <a:r>
              <a:rPr lang="en-US" sz="2400">
                <a:solidFill>
                  <a:schemeClr val="tx1"/>
                </a:solidFill>
              </a:rPr>
              <a:t>	</a:t>
            </a:r>
          </a:p>
        </p:txBody>
      </p:sp>
      <p:pic>
        <p:nvPicPr>
          <p:cNvPr id="8" name="Picture 7" descr="image of IEP Tip Sheet, Overview of the Statement of Services and Aids">
            <a:extLst>
              <a:ext uri="{FF2B5EF4-FFF2-40B4-BE49-F238E27FC236}">
                <a16:creationId xmlns:a16="http://schemas.microsoft.com/office/drawing/2014/main" id="{59ABF27F-45C0-4217-ADFC-0DD3610C481D}"/>
              </a:ext>
            </a:extLst>
          </p:cNvPr>
          <p:cNvPicPr>
            <a:picLocks noChangeAspect="1"/>
          </p:cNvPicPr>
          <p:nvPr/>
        </p:nvPicPr>
        <p:blipFill>
          <a:blip r:embed="rId3"/>
          <a:stretch>
            <a:fillRect/>
          </a:stretch>
        </p:blipFill>
        <p:spPr>
          <a:xfrm>
            <a:off x="8163889" y="1107996"/>
            <a:ext cx="3829247" cy="4959605"/>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a:t>
            </a:r>
            <a:endParaRPr lang="en-US"/>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fld id="{99A20822-4A49-4D36-86E3-300BA48D3F00}" type="slidenum">
              <a:rPr lang="en-US" smtClean="0"/>
              <a:pPr/>
              <a:t>14</a:t>
            </a:fld>
            <a:endParaRPr lang="en-US"/>
          </a:p>
        </p:txBody>
      </p:sp>
      <p:sp>
        <p:nvSpPr>
          <p:cNvPr id="6" name="Rectangle 5">
            <a:extLst>
              <a:ext uri="{FF2B5EF4-FFF2-40B4-BE49-F238E27FC236}">
                <a16:creationId xmlns:a16="http://schemas.microsoft.com/office/drawing/2014/main" id="{25C28475-F5BC-B788-6BE8-D83566418885}"/>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172431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590E-DFF6-E438-46F9-E8FC222FEE63}"/>
              </a:ext>
            </a:extLst>
          </p:cNvPr>
          <p:cNvSpPr>
            <a:spLocks noGrp="1"/>
          </p:cNvSpPr>
          <p:nvPr>
            <p:ph type="title"/>
          </p:nvPr>
        </p:nvSpPr>
        <p:spPr/>
        <p:txBody>
          <a:bodyPr/>
          <a:lstStyle/>
          <a:p>
            <a:r>
              <a:rPr lang="en-US"/>
              <a:t>What does IDEA say about special education? </a:t>
            </a:r>
          </a:p>
        </p:txBody>
      </p:sp>
      <p:sp>
        <p:nvSpPr>
          <p:cNvPr id="3" name="Content Placeholder 2">
            <a:extLst>
              <a:ext uri="{FF2B5EF4-FFF2-40B4-BE49-F238E27FC236}">
                <a16:creationId xmlns:a16="http://schemas.microsoft.com/office/drawing/2014/main" id="{97E902CC-39FD-F7D0-BE70-4B318A7131FC}"/>
              </a:ext>
            </a:extLst>
          </p:cNvPr>
          <p:cNvSpPr>
            <a:spLocks noGrp="1"/>
          </p:cNvSpPr>
          <p:nvPr>
            <p:ph sz="quarter" idx="15"/>
          </p:nvPr>
        </p:nvSpPr>
        <p:spPr>
          <a:xfrm>
            <a:off x="457200" y="1280160"/>
            <a:ext cx="6332706" cy="4846320"/>
          </a:xfrm>
        </p:spPr>
        <p:txBody>
          <a:bodyPr vert="horz" lIns="0" tIns="0" rIns="0" bIns="0" rtlCol="0" anchor="t">
            <a:normAutofit lnSpcReduction="10000"/>
          </a:bodyPr>
          <a:lstStyle/>
          <a:p>
            <a:pPr marL="0" indent="0">
              <a:buNone/>
            </a:pPr>
            <a:r>
              <a:rPr lang="en-US">
                <a:solidFill>
                  <a:schemeClr val="tx1"/>
                </a:solidFill>
              </a:rPr>
              <a:t>(2) </a:t>
            </a:r>
            <a:r>
              <a:rPr lang="en-US" b="1">
                <a:solidFill>
                  <a:schemeClr val="tx1"/>
                </a:solidFill>
              </a:rPr>
              <a:t>Special education </a:t>
            </a:r>
            <a:r>
              <a:rPr lang="en-US">
                <a:solidFill>
                  <a:schemeClr val="tx1"/>
                </a:solidFill>
              </a:rPr>
              <a:t>includes each of the following, if the services otherwise meet the requirements of paragraph (a)(1) of this section—     </a:t>
            </a:r>
          </a:p>
          <a:p>
            <a:pPr marL="320040" lvl="1" indent="0">
              <a:buNone/>
            </a:pPr>
            <a:r>
              <a:rPr lang="en-US">
                <a:solidFill>
                  <a:schemeClr val="tx1"/>
                </a:solidFill>
              </a:rPr>
              <a:t>(</a:t>
            </a:r>
            <a:r>
              <a:rPr lang="en-US" err="1">
                <a:solidFill>
                  <a:schemeClr val="tx1"/>
                </a:solidFill>
              </a:rPr>
              <a:t>i</a:t>
            </a:r>
            <a:r>
              <a:rPr lang="en-US">
                <a:solidFill>
                  <a:schemeClr val="tx1"/>
                </a:solidFill>
              </a:rPr>
              <a:t>) Speech-language pathology services, or any other related service, if the service is considered special education rather than a related service under State standards; </a:t>
            </a:r>
          </a:p>
          <a:p>
            <a:pPr marL="320040" lvl="1" indent="0">
              <a:buNone/>
            </a:pPr>
            <a:r>
              <a:rPr lang="en-US">
                <a:solidFill>
                  <a:schemeClr val="tx1"/>
                </a:solidFill>
              </a:rPr>
              <a:t>(ii) Travel training; and</a:t>
            </a:r>
          </a:p>
          <a:p>
            <a:pPr marL="320040" lvl="1" indent="0">
              <a:buNone/>
            </a:pPr>
            <a:r>
              <a:rPr lang="en-US">
                <a:solidFill>
                  <a:schemeClr val="tx1"/>
                </a:solidFill>
              </a:rPr>
              <a:t>(iii) Vocational education.” </a:t>
            </a:r>
          </a:p>
        </p:txBody>
      </p:sp>
      <p:sp>
        <p:nvSpPr>
          <p:cNvPr id="4" name="Text Placeholder 3">
            <a:extLst>
              <a:ext uri="{FF2B5EF4-FFF2-40B4-BE49-F238E27FC236}">
                <a16:creationId xmlns:a16="http://schemas.microsoft.com/office/drawing/2014/main" id="{6663037C-2DDC-F348-36D4-F2770107C91F}"/>
              </a:ext>
            </a:extLst>
          </p:cNvPr>
          <p:cNvSpPr>
            <a:spLocks noGrp="1"/>
          </p:cNvSpPr>
          <p:nvPr>
            <p:ph type="body" sz="quarter" idx="16"/>
          </p:nvPr>
        </p:nvSpPr>
        <p:spPr/>
        <p:txBody>
          <a:bodyPr/>
          <a:lstStyle/>
          <a:p>
            <a:r>
              <a:rPr lang="en-US" sz="1000"/>
              <a:t>Source IDEA, Sec. 300.39, emphasis added</a:t>
            </a:r>
          </a:p>
          <a:p>
            <a:endParaRPr lang="en-US"/>
          </a:p>
        </p:txBody>
      </p:sp>
      <p:sp>
        <p:nvSpPr>
          <p:cNvPr id="5" name="Slide Number Placeholder 4">
            <a:extLst>
              <a:ext uri="{FF2B5EF4-FFF2-40B4-BE49-F238E27FC236}">
                <a16:creationId xmlns:a16="http://schemas.microsoft.com/office/drawing/2014/main" id="{2F0D1A21-2524-AA95-398E-90953267F282}"/>
              </a:ext>
            </a:extLst>
          </p:cNvPr>
          <p:cNvSpPr>
            <a:spLocks noGrp="1"/>
          </p:cNvSpPr>
          <p:nvPr>
            <p:ph type="sldNum" sz="quarter" idx="14"/>
          </p:nvPr>
        </p:nvSpPr>
        <p:spPr/>
        <p:txBody>
          <a:bodyPr/>
          <a:lstStyle/>
          <a:p>
            <a:fld id="{99A20822-4A49-4D36-86E3-300BA48D3F00}" type="slidenum">
              <a:rPr lang="en-US" smtClean="0"/>
              <a:pPr/>
              <a:t>15</a:t>
            </a:fld>
            <a:endParaRPr lang="en-US"/>
          </a:p>
        </p:txBody>
      </p:sp>
      <p:pic>
        <p:nvPicPr>
          <p:cNvPr id="6" name="Content Placeholder 9" descr="Screenshot of SDI tip sheet">
            <a:extLst>
              <a:ext uri="{FF2B5EF4-FFF2-40B4-BE49-F238E27FC236}">
                <a16:creationId xmlns:a16="http://schemas.microsoft.com/office/drawing/2014/main" id="{2270DA69-DCD8-C68C-3A9C-364E4A83F0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50378" y="1283146"/>
            <a:ext cx="3723099" cy="4840029"/>
          </a:xfrm>
          <a:prstGeom prst="rect">
            <a:avLst/>
          </a:prstGeom>
        </p:spPr>
      </p:pic>
    </p:spTree>
    <p:extLst>
      <p:ext uri="{BB962C8B-B14F-4D97-AF65-F5344CB8AC3E}">
        <p14:creationId xmlns:p14="http://schemas.microsoft.com/office/powerpoint/2010/main" val="6197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789-7BE7-4814-9AFA-EE376F851BEE}"/>
              </a:ext>
            </a:extLst>
          </p:cNvPr>
          <p:cNvSpPr>
            <a:spLocks noGrp="1"/>
          </p:cNvSpPr>
          <p:nvPr>
            <p:ph type="title"/>
          </p:nvPr>
        </p:nvSpPr>
        <p:spPr/>
        <p:txBody>
          <a:bodyPr/>
          <a:lstStyle/>
          <a:p>
            <a:r>
              <a:rPr lang="en-US" sz="4000"/>
              <a:t>What does IDEA say about</a:t>
            </a:r>
            <a:r>
              <a:rPr lang="en-US"/>
              <a:t> SDI?</a:t>
            </a:r>
          </a:p>
        </p:txBody>
      </p:sp>
      <p:sp>
        <p:nvSpPr>
          <p:cNvPr id="3" name="Content Placeholder 2">
            <a:extLst>
              <a:ext uri="{FF2B5EF4-FFF2-40B4-BE49-F238E27FC236}">
                <a16:creationId xmlns:a16="http://schemas.microsoft.com/office/drawing/2014/main" id="{FCDB165D-5E6A-4E36-BE9A-C12FA27D5E53}"/>
              </a:ext>
            </a:extLst>
          </p:cNvPr>
          <p:cNvSpPr>
            <a:spLocks noGrp="1"/>
          </p:cNvSpPr>
          <p:nvPr>
            <p:ph sz="half" idx="1"/>
          </p:nvPr>
        </p:nvSpPr>
        <p:spPr>
          <a:xfrm>
            <a:off x="457199" y="1280160"/>
            <a:ext cx="6378575" cy="4846320"/>
          </a:xfrm>
        </p:spPr>
        <p:txBody>
          <a:bodyPr>
            <a:normAutofit fontScale="92500" lnSpcReduction="10000"/>
          </a:bodyPr>
          <a:lstStyle/>
          <a:p>
            <a:pPr marL="0" indent="0" algn="l">
              <a:lnSpc>
                <a:spcPct val="110000"/>
              </a:lnSpc>
              <a:buNone/>
            </a:pPr>
            <a:r>
              <a:rPr lang="en-US" b="0" i="0" u="none" strike="noStrike">
                <a:solidFill>
                  <a:schemeClr val="tx1"/>
                </a:solidFill>
                <a:effectLst/>
              </a:rPr>
              <a:t>(3)</a:t>
            </a:r>
            <a:r>
              <a:rPr lang="en-US" b="0" i="0">
                <a:solidFill>
                  <a:schemeClr val="tx1"/>
                </a:solidFill>
                <a:effectLst/>
              </a:rPr>
              <a:t> Specially designed instruction means adapting, as appropriate to the needs of an eligible child under this part, the content, methodology, or delivery of instruction—</a:t>
            </a:r>
          </a:p>
          <a:p>
            <a:pPr marL="465138" lvl="1" indent="0">
              <a:lnSpc>
                <a:spcPct val="110000"/>
              </a:lnSpc>
              <a:buNone/>
            </a:pPr>
            <a:r>
              <a:rPr lang="en-US" b="0" i="0" u="none" strike="noStrike">
                <a:solidFill>
                  <a:schemeClr val="tx1"/>
                </a:solidFill>
                <a:effectLst/>
              </a:rPr>
              <a:t>(i)</a:t>
            </a:r>
            <a:r>
              <a:rPr lang="en-US" b="0" i="0">
                <a:solidFill>
                  <a:schemeClr val="tx1"/>
                </a:solidFill>
                <a:effectLst/>
              </a:rPr>
              <a:t> To </a:t>
            </a:r>
            <a:r>
              <a:rPr lang="en-US" b="1" i="0">
                <a:solidFill>
                  <a:schemeClr val="tx1"/>
                </a:solidFill>
                <a:effectLst/>
              </a:rPr>
              <a:t>address the unique needs </a:t>
            </a:r>
            <a:r>
              <a:rPr lang="en-US" b="0" i="0">
                <a:solidFill>
                  <a:schemeClr val="tx1"/>
                </a:solidFill>
                <a:effectLst/>
              </a:rPr>
              <a:t>of the child that result from the child’s disability; and</a:t>
            </a:r>
          </a:p>
          <a:p>
            <a:pPr marL="465138" lvl="1" indent="0">
              <a:lnSpc>
                <a:spcPct val="110000"/>
              </a:lnSpc>
              <a:buNone/>
            </a:pPr>
            <a:r>
              <a:rPr lang="en-US" b="0" i="0" u="none" strike="noStrike">
                <a:solidFill>
                  <a:schemeClr val="tx1"/>
                </a:solidFill>
                <a:effectLst/>
              </a:rPr>
              <a:t>(ii)</a:t>
            </a:r>
            <a:r>
              <a:rPr lang="en-US" b="0" i="0">
                <a:solidFill>
                  <a:schemeClr val="tx1"/>
                </a:solidFill>
                <a:effectLst/>
              </a:rPr>
              <a:t> To </a:t>
            </a:r>
            <a:r>
              <a:rPr lang="en-US" b="1" i="0">
                <a:solidFill>
                  <a:schemeClr val="tx1"/>
                </a:solidFill>
                <a:effectLst/>
              </a:rPr>
              <a:t>ensure access of the child to the general curriculum, so that the child can meet the educational standards </a:t>
            </a:r>
            <a:r>
              <a:rPr lang="en-US" b="0" i="0">
                <a:solidFill>
                  <a:schemeClr val="tx1"/>
                </a:solidFill>
                <a:effectLst/>
              </a:rPr>
              <a:t>within the jurisdiction of the public agency that apply to all children.</a:t>
            </a:r>
          </a:p>
          <a:p>
            <a:pPr marL="0" indent="0" algn="l" fontAlgn="base">
              <a:buNone/>
            </a:pPr>
            <a:endParaRPr lang="en-US" b="0" i="0" u="sng">
              <a:solidFill>
                <a:srgbClr val="316194"/>
              </a:solidFill>
              <a:effectLst/>
            </a:endParaRPr>
          </a:p>
        </p:txBody>
      </p:sp>
      <p:sp>
        <p:nvSpPr>
          <p:cNvPr id="4" name="Text Placeholder 3">
            <a:extLst>
              <a:ext uri="{FF2B5EF4-FFF2-40B4-BE49-F238E27FC236}">
                <a16:creationId xmlns:a16="http://schemas.microsoft.com/office/drawing/2014/main" id="{28C623E9-7906-40A1-8651-225939D55489}"/>
              </a:ext>
            </a:extLst>
          </p:cNvPr>
          <p:cNvSpPr>
            <a:spLocks noGrp="1"/>
          </p:cNvSpPr>
          <p:nvPr>
            <p:ph type="body" sz="quarter" idx="16"/>
          </p:nvPr>
        </p:nvSpPr>
        <p:spPr/>
        <p:txBody>
          <a:bodyPr/>
          <a:lstStyle/>
          <a:p>
            <a:r>
              <a:rPr lang="en-US" sz="1100"/>
              <a:t>Source IDEA, Sec. 300.39, emphasis added</a:t>
            </a:r>
          </a:p>
        </p:txBody>
      </p:sp>
      <p:sp>
        <p:nvSpPr>
          <p:cNvPr id="5" name="Slide Number Placeholder 4">
            <a:extLst>
              <a:ext uri="{FF2B5EF4-FFF2-40B4-BE49-F238E27FC236}">
                <a16:creationId xmlns:a16="http://schemas.microsoft.com/office/drawing/2014/main" id="{3141312E-A861-3D81-F39F-C007A8F9B4BD}"/>
              </a:ext>
            </a:extLst>
          </p:cNvPr>
          <p:cNvSpPr>
            <a:spLocks noGrp="1"/>
          </p:cNvSpPr>
          <p:nvPr>
            <p:ph type="sldNum" sz="quarter" idx="12"/>
          </p:nvPr>
        </p:nvSpPr>
        <p:spPr/>
        <p:txBody>
          <a:bodyPr/>
          <a:lstStyle/>
          <a:p>
            <a:fld id="{BABF4E83-61DB-418F-A99F-17BC9BB58EF6}" type="slidenum">
              <a:rPr lang="en-US" smtClean="0"/>
              <a:t>16</a:t>
            </a:fld>
            <a:endParaRPr lang="en-US"/>
          </a:p>
        </p:txBody>
      </p:sp>
      <p:pic>
        <p:nvPicPr>
          <p:cNvPr id="9" name="Content Placeholder 9" descr="Screenshot of SDI Tip Sheet">
            <a:extLst>
              <a:ext uri="{FF2B5EF4-FFF2-40B4-BE49-F238E27FC236}">
                <a16:creationId xmlns:a16="http://schemas.microsoft.com/office/drawing/2014/main" id="{65A218F5-E28B-5EFB-B47E-FBD29E98EBF5}"/>
              </a:ext>
            </a:extLst>
          </p:cNvPr>
          <p:cNvPicPr>
            <a:picLocks noGrp="1" noChangeAspect="1"/>
          </p:cNvPicPr>
          <p:nvPr>
            <p:ph sz="half" idx="2"/>
          </p:nvPr>
        </p:nvPicPr>
        <p:blipFill>
          <a:blip r:embed="rId3"/>
          <a:stretch>
            <a:fillRect/>
          </a:stretch>
        </p:blipFill>
        <p:spPr>
          <a:xfrm>
            <a:off x="7149894" y="1279525"/>
            <a:ext cx="4036662" cy="5048250"/>
          </a:xfrm>
          <a:prstGeom prst="rect">
            <a:avLst/>
          </a:prstGeom>
        </p:spPr>
      </p:pic>
    </p:spTree>
    <p:extLst>
      <p:ext uri="{BB962C8B-B14F-4D97-AF65-F5344CB8AC3E}">
        <p14:creationId xmlns:p14="http://schemas.microsoft.com/office/powerpoint/2010/main" val="249173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549937-CFB3-A634-B9C7-4ED6D59F875D}"/>
              </a:ext>
            </a:extLst>
          </p:cNvPr>
          <p:cNvSpPr>
            <a:spLocks noGrp="1"/>
          </p:cNvSpPr>
          <p:nvPr>
            <p:ph type="title"/>
          </p:nvPr>
        </p:nvSpPr>
        <p:spPr/>
        <p:txBody>
          <a:bodyPr/>
          <a:lstStyle/>
          <a:p>
            <a:r>
              <a:rPr lang="en-US"/>
              <a:t>Specifically adapting the instructional…</a:t>
            </a:r>
          </a:p>
        </p:txBody>
      </p:sp>
      <p:graphicFrame>
        <p:nvGraphicFramePr>
          <p:cNvPr id="11" name="Table 11">
            <a:extLst>
              <a:ext uri="{FF2B5EF4-FFF2-40B4-BE49-F238E27FC236}">
                <a16:creationId xmlns:a16="http://schemas.microsoft.com/office/drawing/2014/main" id="{231915EC-BABE-9903-1FBF-CB018939CE73}"/>
              </a:ext>
            </a:extLst>
          </p:cNvPr>
          <p:cNvGraphicFramePr>
            <a:graphicFrameLocks noGrp="1"/>
          </p:cNvGraphicFramePr>
          <p:nvPr>
            <p:ph sz="quarter" idx="15"/>
          </p:nvPr>
        </p:nvGraphicFramePr>
        <p:xfrm>
          <a:off x="457201" y="1244402"/>
          <a:ext cx="11337924" cy="4754880"/>
        </p:xfrm>
        <a:graphic>
          <a:graphicData uri="http://schemas.openxmlformats.org/drawingml/2006/table">
            <a:tbl>
              <a:tblPr firstRow="1" bandRow="1">
                <a:tableStyleId>{31832965-C026-47F6-861E-5072A00C4E13}</a:tableStyleId>
              </a:tblPr>
              <a:tblGrid>
                <a:gridCol w="5668962">
                  <a:extLst>
                    <a:ext uri="{9D8B030D-6E8A-4147-A177-3AD203B41FA5}">
                      <a16:colId xmlns:a16="http://schemas.microsoft.com/office/drawing/2014/main" val="2860490099"/>
                    </a:ext>
                  </a:extLst>
                </a:gridCol>
                <a:gridCol w="5668962">
                  <a:extLst>
                    <a:ext uri="{9D8B030D-6E8A-4147-A177-3AD203B41FA5}">
                      <a16:colId xmlns:a16="http://schemas.microsoft.com/office/drawing/2014/main" val="3175371436"/>
                    </a:ext>
                  </a:extLst>
                </a:gridCol>
              </a:tblGrid>
              <a:tr h="370840">
                <a:tc>
                  <a:txBody>
                    <a:bodyPr/>
                    <a:lstStyle/>
                    <a:p>
                      <a:r>
                        <a:rPr lang="en-US" sz="3200"/>
                        <a:t>Elements of SDI</a:t>
                      </a:r>
                    </a:p>
                  </a:txBody>
                  <a:tcPr/>
                </a:tc>
                <a:tc>
                  <a:txBody>
                    <a:bodyPr/>
                    <a:lstStyle/>
                    <a:p>
                      <a:r>
                        <a:rPr lang="en-US" sz="3200"/>
                        <a:t>What it Means</a:t>
                      </a:r>
                    </a:p>
                  </a:txBody>
                  <a:tcPr/>
                </a:tc>
                <a:extLst>
                  <a:ext uri="{0D108BD9-81ED-4DB2-BD59-A6C34878D82A}">
                    <a16:rowId xmlns:a16="http://schemas.microsoft.com/office/drawing/2014/main" val="683048366"/>
                  </a:ext>
                </a:extLst>
              </a:tr>
              <a:tr h="370840">
                <a:tc>
                  <a:txBody>
                    <a:bodyPr/>
                    <a:lstStyle/>
                    <a:p>
                      <a:r>
                        <a:rPr lang="en-US" sz="3200" b="1"/>
                        <a:t>Content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b="1" i="1"/>
                        <a:t>What</a:t>
                      </a:r>
                      <a:r>
                        <a:rPr lang="en-US" sz="3200"/>
                        <a:t> is taught to allow the student to access general education programming</a:t>
                      </a:r>
                    </a:p>
                  </a:txBody>
                  <a:tcPr/>
                </a:tc>
                <a:extLst>
                  <a:ext uri="{0D108BD9-81ED-4DB2-BD59-A6C34878D82A}">
                    <a16:rowId xmlns:a16="http://schemas.microsoft.com/office/drawing/2014/main" val="1062906503"/>
                  </a:ext>
                </a:extLst>
              </a:tr>
              <a:tr h="370840">
                <a:tc>
                  <a:txBody>
                    <a:bodyPr/>
                    <a:lstStyle/>
                    <a:p>
                      <a:r>
                        <a:rPr lang="en-US" sz="3200" b="1"/>
                        <a:t>Methodology</a:t>
                      </a:r>
                    </a:p>
                  </a:txBody>
                  <a:tcPr/>
                </a:tc>
                <a:tc>
                  <a:txBody>
                    <a:bodyPr/>
                    <a:lstStyle/>
                    <a:p>
                      <a:r>
                        <a:rPr lang="en-US" sz="3200" b="1" i="1"/>
                        <a:t>How</a:t>
                      </a:r>
                      <a:r>
                        <a:rPr lang="en-US" sz="3200"/>
                        <a:t> the instruction is delivered or the practices and approach the teacher uses to teach </a:t>
                      </a:r>
                    </a:p>
                  </a:txBody>
                  <a:tcPr/>
                </a:tc>
                <a:extLst>
                  <a:ext uri="{0D108BD9-81ED-4DB2-BD59-A6C34878D82A}">
                    <a16:rowId xmlns:a16="http://schemas.microsoft.com/office/drawing/2014/main" val="2193882509"/>
                  </a:ext>
                </a:extLst>
              </a:tr>
              <a:tr h="370840">
                <a:tc>
                  <a:txBody>
                    <a:bodyPr/>
                    <a:lstStyle/>
                    <a:p>
                      <a:r>
                        <a:rPr lang="en-US" sz="3200" b="1"/>
                        <a:t>Delivery of Instruction</a:t>
                      </a:r>
                    </a:p>
                  </a:txBody>
                  <a:tcPr/>
                </a:tc>
                <a:tc>
                  <a:txBody>
                    <a:bodyPr/>
                    <a:lstStyle/>
                    <a:p>
                      <a:r>
                        <a:rPr lang="en-US" sz="3200" b="0" i="0"/>
                        <a:t>By </a:t>
                      </a:r>
                      <a:r>
                        <a:rPr lang="en-US" sz="3200" b="1" i="1"/>
                        <a:t>Whom, where</a:t>
                      </a:r>
                      <a:r>
                        <a:rPr lang="en-US" sz="3200"/>
                        <a:t>, and </a:t>
                      </a:r>
                      <a:r>
                        <a:rPr lang="en-US" sz="3200" b="1" i="1"/>
                        <a:t>when</a:t>
                      </a:r>
                      <a:r>
                        <a:rPr lang="en-US" sz="3200"/>
                        <a:t> the instruction is delivered</a:t>
                      </a:r>
                    </a:p>
                  </a:txBody>
                  <a:tcPr/>
                </a:tc>
                <a:extLst>
                  <a:ext uri="{0D108BD9-81ED-4DB2-BD59-A6C34878D82A}">
                    <a16:rowId xmlns:a16="http://schemas.microsoft.com/office/drawing/2014/main" val="3760093792"/>
                  </a:ext>
                </a:extLst>
              </a:tr>
            </a:tbl>
          </a:graphicData>
        </a:graphic>
      </p:graphicFrame>
      <p:sp>
        <p:nvSpPr>
          <p:cNvPr id="9" name="Text Placeholder 8">
            <a:extLst>
              <a:ext uri="{FF2B5EF4-FFF2-40B4-BE49-F238E27FC236}">
                <a16:creationId xmlns:a16="http://schemas.microsoft.com/office/drawing/2014/main" id="{0E58526E-A598-3808-EF69-1395BC1017EE}"/>
              </a:ext>
            </a:extLst>
          </p:cNvPr>
          <p:cNvSpPr>
            <a:spLocks noGrp="1"/>
          </p:cNvSpPr>
          <p:nvPr>
            <p:ph type="body" sz="quarter" idx="16"/>
          </p:nvPr>
        </p:nvSpPr>
        <p:spPr/>
        <p:txBody>
          <a:bodyPr/>
          <a:lstStyle/>
          <a:p>
            <a:endParaRPr lang="en-US"/>
          </a:p>
        </p:txBody>
      </p:sp>
      <p:sp>
        <p:nvSpPr>
          <p:cNvPr id="6" name="Slide Number Placeholder 5">
            <a:extLst>
              <a:ext uri="{FF2B5EF4-FFF2-40B4-BE49-F238E27FC236}">
                <a16:creationId xmlns:a16="http://schemas.microsoft.com/office/drawing/2014/main" id="{EDD25003-8094-6EFB-BC99-E100E440E792}"/>
              </a:ext>
            </a:extLst>
          </p:cNvPr>
          <p:cNvSpPr>
            <a:spLocks noGrp="1"/>
          </p:cNvSpPr>
          <p:nvPr>
            <p:ph type="sldNum" sz="quarter" idx="14"/>
          </p:nvPr>
        </p:nvSpPr>
        <p:spPr/>
        <p:txBody>
          <a:bodyPr/>
          <a:lstStyle/>
          <a:p>
            <a:fld id="{BABF4E83-61DB-418F-A99F-17BC9BB58EF6}" type="slidenum">
              <a:rPr lang="en-US" smtClean="0"/>
              <a:t>17</a:t>
            </a:fld>
            <a:endParaRPr lang="en-US"/>
          </a:p>
        </p:txBody>
      </p:sp>
    </p:spTree>
    <p:extLst>
      <p:ext uri="{BB962C8B-B14F-4D97-AF65-F5344CB8AC3E}">
        <p14:creationId xmlns:p14="http://schemas.microsoft.com/office/powerpoint/2010/main" val="326185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549937-CFB3-A634-B9C7-4ED6D59F875D}"/>
              </a:ext>
            </a:extLst>
          </p:cNvPr>
          <p:cNvSpPr>
            <a:spLocks noGrp="1"/>
          </p:cNvSpPr>
          <p:nvPr>
            <p:ph type="title"/>
          </p:nvPr>
        </p:nvSpPr>
        <p:spPr/>
        <p:txBody>
          <a:bodyPr/>
          <a:lstStyle/>
          <a:p>
            <a:r>
              <a:rPr lang="en-US"/>
              <a:t>Not sure where to start? </a:t>
            </a:r>
          </a:p>
        </p:txBody>
      </p:sp>
      <p:graphicFrame>
        <p:nvGraphicFramePr>
          <p:cNvPr id="11" name="Table 11">
            <a:extLst>
              <a:ext uri="{FF2B5EF4-FFF2-40B4-BE49-F238E27FC236}">
                <a16:creationId xmlns:a16="http://schemas.microsoft.com/office/drawing/2014/main" id="{231915EC-BABE-9903-1FBF-CB018939CE73}"/>
              </a:ext>
            </a:extLst>
          </p:cNvPr>
          <p:cNvGraphicFramePr>
            <a:graphicFrameLocks noGrp="1"/>
          </p:cNvGraphicFramePr>
          <p:nvPr>
            <p:ph sz="quarter" idx="15"/>
          </p:nvPr>
        </p:nvGraphicFramePr>
        <p:xfrm>
          <a:off x="457201" y="1244402"/>
          <a:ext cx="11337924" cy="4759960"/>
        </p:xfrm>
        <a:graphic>
          <a:graphicData uri="http://schemas.openxmlformats.org/drawingml/2006/table">
            <a:tbl>
              <a:tblPr firstRow="1" bandRow="1">
                <a:tableStyleId>{31832965-C026-47F6-861E-5072A00C4E13}</a:tableStyleId>
              </a:tblPr>
              <a:tblGrid>
                <a:gridCol w="2599898">
                  <a:extLst>
                    <a:ext uri="{9D8B030D-6E8A-4147-A177-3AD203B41FA5}">
                      <a16:colId xmlns:a16="http://schemas.microsoft.com/office/drawing/2014/main" val="2860490099"/>
                    </a:ext>
                  </a:extLst>
                </a:gridCol>
                <a:gridCol w="8738026">
                  <a:extLst>
                    <a:ext uri="{9D8B030D-6E8A-4147-A177-3AD203B41FA5}">
                      <a16:colId xmlns:a16="http://schemas.microsoft.com/office/drawing/2014/main" val="3175371436"/>
                    </a:ext>
                  </a:extLst>
                </a:gridCol>
              </a:tblGrid>
              <a:tr h="370840">
                <a:tc>
                  <a:txBody>
                    <a:bodyPr/>
                    <a:lstStyle/>
                    <a:p>
                      <a:r>
                        <a:rPr lang="en-US" sz="1800"/>
                        <a:t>Elements of SDI</a:t>
                      </a:r>
                    </a:p>
                  </a:txBody>
                  <a:tcPr/>
                </a:tc>
                <a:tc>
                  <a:txBody>
                    <a:bodyPr/>
                    <a:lstStyle/>
                    <a:p>
                      <a:r>
                        <a:rPr lang="en-US" sz="1800"/>
                        <a:t>What it Means</a:t>
                      </a:r>
                    </a:p>
                  </a:txBody>
                  <a:tcPr/>
                </a:tc>
                <a:extLst>
                  <a:ext uri="{0D108BD9-81ED-4DB2-BD59-A6C34878D82A}">
                    <a16:rowId xmlns:a16="http://schemas.microsoft.com/office/drawing/2014/main" val="683048366"/>
                  </a:ext>
                </a:extLst>
              </a:tr>
              <a:tr h="370840">
                <a:tc>
                  <a:txBody>
                    <a:bodyPr/>
                    <a:lstStyle/>
                    <a:p>
                      <a:r>
                        <a:rPr lang="en-US" sz="1800" b="1"/>
                        <a:t>Content</a:t>
                      </a:r>
                    </a:p>
                    <a:p>
                      <a:r>
                        <a:rPr lang="en-US" sz="1800" i="1"/>
                        <a:t>What</a:t>
                      </a:r>
                      <a:r>
                        <a:rPr lang="en-US" sz="1800"/>
                        <a:t> is taught</a:t>
                      </a:r>
                    </a:p>
                  </a:txBody>
                  <a:tcPr/>
                </a:tc>
                <a:tc>
                  <a:txBody>
                    <a:bodyPr/>
                    <a:lstStyle/>
                    <a:p>
                      <a:pPr marL="285750" indent="-285750">
                        <a:buFont typeface="Arial" panose="020B0604020202020204" pitchFamily="34" charset="0"/>
                        <a:buChar char="•"/>
                      </a:pPr>
                      <a:r>
                        <a:rPr lang="en-US" sz="1800" spc="-20" baseline="0"/>
                        <a:t>Social behaviors, communication, or language skills</a:t>
                      </a:r>
                    </a:p>
                    <a:p>
                      <a:pPr marL="285750" indent="-285750">
                        <a:buFont typeface="Arial" panose="020B0604020202020204" pitchFamily="34" charset="0"/>
                        <a:buChar char="•"/>
                      </a:pPr>
                      <a:r>
                        <a:rPr lang="en-US" sz="1800" spc="-20" baseline="0"/>
                        <a:t>Five big ideas of reading (knowledge and strategies)</a:t>
                      </a:r>
                    </a:p>
                    <a:p>
                      <a:pPr marL="285750" indent="-285750">
                        <a:buFont typeface="Arial" panose="020B0604020202020204" pitchFamily="34" charset="0"/>
                        <a:buChar char="•"/>
                      </a:pPr>
                      <a:r>
                        <a:rPr lang="en-US" sz="1800" spc="-20" baseline="0"/>
                        <a:t>Cognitive and metacognitive strategies</a:t>
                      </a:r>
                    </a:p>
                    <a:p>
                      <a:pPr marL="285750" indent="-285750">
                        <a:buFont typeface="Arial" panose="020B0604020202020204" pitchFamily="34" charset="0"/>
                        <a:buChar char="•"/>
                      </a:pPr>
                      <a:r>
                        <a:rPr lang="en-US" sz="1800" spc="-20" baseline="0"/>
                        <a:t>Math language, math calculation, word problems, fractions, and number sense </a:t>
                      </a:r>
                    </a:p>
                    <a:p>
                      <a:pPr marL="285750" indent="-285750">
                        <a:buFont typeface="Arial" panose="020B0604020202020204" pitchFamily="34" charset="0"/>
                        <a:buChar char="•"/>
                      </a:pPr>
                      <a:r>
                        <a:rPr lang="en-US" sz="1800" spc="-20" baseline="0"/>
                        <a:t>Functional life skills, vocational skills, or adapted physical education</a:t>
                      </a:r>
                    </a:p>
                    <a:p>
                      <a:pPr marL="285750" indent="-285750">
                        <a:buFont typeface="Arial" panose="020B0604020202020204" pitchFamily="34" charset="0"/>
                        <a:buChar char="•"/>
                      </a:pPr>
                      <a:r>
                        <a:rPr lang="en-US" sz="1800" spc="-20" baseline="0"/>
                        <a:t>Handwriting, spelling, sentence construction, typing, and word processing</a:t>
                      </a:r>
                    </a:p>
                  </a:txBody>
                  <a:tcPr/>
                </a:tc>
                <a:extLst>
                  <a:ext uri="{0D108BD9-81ED-4DB2-BD59-A6C34878D82A}">
                    <a16:rowId xmlns:a16="http://schemas.microsoft.com/office/drawing/2014/main" val="1062906503"/>
                  </a:ext>
                </a:extLst>
              </a:tr>
              <a:tr h="370840">
                <a:tc>
                  <a:txBody>
                    <a:bodyPr/>
                    <a:lstStyle/>
                    <a:p>
                      <a:r>
                        <a:rPr lang="en-US" sz="1800" b="1"/>
                        <a:t>Methodology</a:t>
                      </a:r>
                    </a:p>
                    <a:p>
                      <a:r>
                        <a:rPr lang="en-US" sz="1800" b="0" i="1"/>
                        <a:t>How </a:t>
                      </a:r>
                      <a:r>
                        <a:rPr lang="en-US" sz="1800" b="0"/>
                        <a:t>the instruction is delivered or the practices and approaches the teacher uses to teach</a:t>
                      </a:r>
                    </a:p>
                  </a:txBody>
                  <a:tcPr/>
                </a:tc>
                <a:tc>
                  <a:txBody>
                    <a:bodyPr/>
                    <a:lstStyle/>
                    <a:p>
                      <a:pPr marL="285750" indent="-285750">
                        <a:buFont typeface="Arial" panose="020B0604020202020204" pitchFamily="34" charset="0"/>
                        <a:buChar char="•"/>
                      </a:pPr>
                      <a:r>
                        <a:rPr lang="en-US" sz="1800" spc="-20" baseline="0"/>
                        <a:t>Systematic, explicit instruction delivered in small groups or 1:1; coteaching</a:t>
                      </a:r>
                    </a:p>
                    <a:p>
                      <a:pPr marL="285750" indent="-285750">
                        <a:buFont typeface="Arial" panose="020B0604020202020204" pitchFamily="34" charset="0"/>
                        <a:buChar char="•"/>
                      </a:pPr>
                      <a:r>
                        <a:rPr lang="en-US" sz="1800" spc="-20" baseline="0"/>
                        <a:t>Timed activities to build fluency</a:t>
                      </a:r>
                    </a:p>
                    <a:p>
                      <a:pPr marL="285750" indent="-285750">
                        <a:buFont typeface="Arial" panose="020B0604020202020204" pitchFamily="34" charset="0"/>
                        <a:buChar char="•"/>
                      </a:pPr>
                      <a:r>
                        <a:rPr lang="en-US" sz="1800" spc="-20" baseline="0"/>
                        <a:t>Concrete and semi-concrete representations and number lines</a:t>
                      </a:r>
                    </a:p>
                    <a:p>
                      <a:pPr marL="285750" indent="-285750">
                        <a:buFont typeface="Arial" panose="020B0604020202020204" pitchFamily="34" charset="0"/>
                        <a:buChar char="•"/>
                      </a:pPr>
                      <a:r>
                        <a:rPr lang="en-US" sz="1800" spc="-20" baseline="0"/>
                        <a:t>Scaffolding, repeated reading, and peer-assisted learning strategies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20" baseline="0"/>
                        <a:t>Use of instructional technology or computer-based teaching</a:t>
                      </a:r>
                      <a:endParaRPr lang="en-US" sz="1800"/>
                    </a:p>
                  </a:txBody>
                  <a:tcPr/>
                </a:tc>
                <a:extLst>
                  <a:ext uri="{0D108BD9-81ED-4DB2-BD59-A6C34878D82A}">
                    <a16:rowId xmlns:a16="http://schemas.microsoft.com/office/drawing/2014/main" val="2193882509"/>
                  </a:ext>
                </a:extLst>
              </a:tr>
              <a:tr h="325091">
                <a:tc>
                  <a:txBody>
                    <a:bodyPr/>
                    <a:lstStyle/>
                    <a:p>
                      <a:r>
                        <a:rPr lang="en-US" sz="1800" b="1"/>
                        <a:t>Delivery of Instruction</a:t>
                      </a:r>
                    </a:p>
                    <a:p>
                      <a:r>
                        <a:rPr lang="en-US" sz="1800" b="0" i="1"/>
                        <a:t>Who, where, </a:t>
                      </a:r>
                      <a:r>
                        <a:rPr lang="en-US" sz="1800" b="0" i="0"/>
                        <a:t>and </a:t>
                      </a:r>
                      <a:r>
                        <a:rPr lang="en-US" sz="1800" b="0" i="1"/>
                        <a:t>when</a:t>
                      </a:r>
                    </a:p>
                  </a:txBody>
                  <a:tcPr/>
                </a:tc>
                <a:tc>
                  <a:txBody>
                    <a:bodyPr/>
                    <a:lstStyle/>
                    <a:p>
                      <a:pPr marL="285750" indent="-285750">
                        <a:buFont typeface="Arial" panose="020B0604020202020204" pitchFamily="34" charset="0"/>
                        <a:buChar char="•"/>
                      </a:pPr>
                      <a:r>
                        <a:rPr lang="en-US" sz="1800" i="1" spc="-20" baseline="0"/>
                        <a:t>Where</a:t>
                      </a:r>
                      <a:r>
                        <a:rPr lang="en-US" sz="1800" spc="-20" baseline="0"/>
                        <a:t>: Special classroom, general education classroom, or community-based classroom</a:t>
                      </a:r>
                    </a:p>
                    <a:p>
                      <a:pPr marL="285750" indent="-285750">
                        <a:buFont typeface="Arial" panose="020B0604020202020204" pitchFamily="34" charset="0"/>
                        <a:buChar char="•"/>
                      </a:pPr>
                      <a:r>
                        <a:rPr lang="en-US" sz="1800" i="1" spc="-20" baseline="0"/>
                        <a:t>Who</a:t>
                      </a:r>
                      <a:r>
                        <a:rPr lang="en-US" sz="1800" spc="-20" baseline="0"/>
                        <a:t>: </a:t>
                      </a:r>
                      <a:r>
                        <a:rPr lang="en-US" sz="1800" spc="-30" baseline="0"/>
                        <a:t>Content or behavioral specialist, special education teacher, or related service provider </a:t>
                      </a:r>
                    </a:p>
                    <a:p>
                      <a:pPr marL="285750" indent="-285750">
                        <a:buFont typeface="Arial" panose="020B0604020202020204" pitchFamily="34" charset="0"/>
                        <a:buChar char="•"/>
                      </a:pPr>
                      <a:r>
                        <a:rPr lang="en-US" sz="1800" i="1" spc="-20" baseline="0"/>
                        <a:t>When</a:t>
                      </a:r>
                      <a:r>
                        <a:rPr lang="en-US" sz="1800" i="0" spc="-20" baseline="0"/>
                        <a:t>:</a:t>
                      </a:r>
                      <a:r>
                        <a:rPr lang="en-US" sz="1800" i="1" spc="-20" baseline="0"/>
                        <a:t> </a:t>
                      </a:r>
                      <a:r>
                        <a:rPr lang="en-US" sz="1800" spc="-20" baseline="0"/>
                        <a:t>Providing 10–30 additional practice opportunities distributed across the day; 30–45 minutes daily </a:t>
                      </a:r>
                    </a:p>
                  </a:txBody>
                  <a:tcPr/>
                </a:tc>
                <a:extLst>
                  <a:ext uri="{0D108BD9-81ED-4DB2-BD59-A6C34878D82A}">
                    <a16:rowId xmlns:a16="http://schemas.microsoft.com/office/drawing/2014/main" val="3760093792"/>
                  </a:ext>
                </a:extLst>
              </a:tr>
            </a:tbl>
          </a:graphicData>
        </a:graphic>
      </p:graphicFrame>
      <p:sp>
        <p:nvSpPr>
          <p:cNvPr id="6" name="Slide Number Placeholder 5">
            <a:extLst>
              <a:ext uri="{FF2B5EF4-FFF2-40B4-BE49-F238E27FC236}">
                <a16:creationId xmlns:a16="http://schemas.microsoft.com/office/drawing/2014/main" id="{EDD25003-8094-6EFB-BC99-E100E440E792}"/>
              </a:ext>
            </a:extLst>
          </p:cNvPr>
          <p:cNvSpPr>
            <a:spLocks noGrp="1"/>
          </p:cNvSpPr>
          <p:nvPr>
            <p:ph type="sldNum" sz="quarter" idx="14"/>
          </p:nvPr>
        </p:nvSpPr>
        <p:spPr/>
        <p:txBody>
          <a:bodyPr/>
          <a:lstStyle/>
          <a:p>
            <a:fld id="{BABF4E83-61DB-418F-A99F-17BC9BB58EF6}" type="slidenum">
              <a:rPr lang="en-US" smtClean="0"/>
              <a:t>18</a:t>
            </a:fld>
            <a:endParaRPr lang="en-US"/>
          </a:p>
        </p:txBody>
      </p:sp>
    </p:spTree>
    <p:extLst>
      <p:ext uri="{BB962C8B-B14F-4D97-AF65-F5344CB8AC3E}">
        <p14:creationId xmlns:p14="http://schemas.microsoft.com/office/powerpoint/2010/main" val="301224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3FC6-349E-4FD8-ADA3-C9A57D3D0792}"/>
              </a:ext>
            </a:extLst>
          </p:cNvPr>
          <p:cNvSpPr>
            <a:spLocks noGrp="1"/>
          </p:cNvSpPr>
          <p:nvPr>
            <p:ph type="title"/>
          </p:nvPr>
        </p:nvSpPr>
        <p:spPr/>
        <p:txBody>
          <a:bodyPr>
            <a:noAutofit/>
          </a:bodyPr>
          <a:lstStyle/>
          <a:p>
            <a:r>
              <a:rPr lang="en-US" dirty="0"/>
              <a:t>The Importance of Fidelity to SDI</a:t>
            </a:r>
            <a:br>
              <a:rPr lang="en-US" sz="2800" dirty="0"/>
            </a:br>
            <a:endParaRPr lang="en-US" sz="2800" dirty="0"/>
          </a:p>
        </p:txBody>
      </p:sp>
      <p:sp>
        <p:nvSpPr>
          <p:cNvPr id="7" name="Content Placeholder 6">
            <a:extLst>
              <a:ext uri="{FF2B5EF4-FFF2-40B4-BE49-F238E27FC236}">
                <a16:creationId xmlns:a16="http://schemas.microsoft.com/office/drawing/2014/main" id="{EA972C2E-F518-121F-996E-7E12F561AB3E}"/>
              </a:ext>
            </a:extLst>
          </p:cNvPr>
          <p:cNvSpPr>
            <a:spLocks noGrp="1"/>
          </p:cNvSpPr>
          <p:nvPr>
            <p:ph sz="quarter" idx="18"/>
          </p:nvPr>
        </p:nvSpPr>
        <p:spPr>
          <a:xfrm>
            <a:off x="457200" y="1280160"/>
            <a:ext cx="4637314" cy="4846320"/>
          </a:xfrm>
        </p:spPr>
        <p:txBody>
          <a:bodyPr>
            <a:normAutofit/>
          </a:bodyPr>
          <a:lstStyle/>
          <a:p>
            <a:pPr marL="0" indent="0">
              <a:buNone/>
            </a:pPr>
            <a:r>
              <a:rPr lang="en-US" sz="2800"/>
              <a:t>The effectiveness of SDI depends on the extent to which educators implement the SDI content, methodology, and delivery with fidelity.</a:t>
            </a:r>
          </a:p>
        </p:txBody>
      </p:sp>
      <p:pic>
        <p:nvPicPr>
          <p:cNvPr id="9" name="Content Placeholder 8" descr="Screenshot of infographic that starts with a center circle: &quot;is there evidence that the intervention was delivered as intended?&quot; Circle points out to smaller bubbles that read &quot;student engagement&quot;, &quot;adherence&quot;, &quot;exposure&quot;, &quot;quality of delivery&quot;, &quot;program specificity&quot;, &quot;student engagement&quot;">
            <a:extLst>
              <a:ext uri="{FF2B5EF4-FFF2-40B4-BE49-F238E27FC236}">
                <a16:creationId xmlns:a16="http://schemas.microsoft.com/office/drawing/2014/main" id="{19ED210F-36AE-77E1-F32B-A52C896C0DEB}"/>
              </a:ext>
            </a:extLst>
          </p:cNvPr>
          <p:cNvPicPr>
            <a:picLocks noGrp="1" noChangeAspect="1"/>
          </p:cNvPicPr>
          <p:nvPr>
            <p:ph sz="quarter" idx="19"/>
          </p:nvPr>
        </p:nvPicPr>
        <p:blipFill>
          <a:blip r:embed="rId3"/>
          <a:stretch>
            <a:fillRect/>
          </a:stretch>
        </p:blipFill>
        <p:spPr>
          <a:xfrm>
            <a:off x="5427849" y="1280160"/>
            <a:ext cx="5838844" cy="5075690"/>
          </a:xfrm>
          <a:prstGeom prst="rect">
            <a:avLst/>
          </a:prstGeom>
        </p:spPr>
      </p:pic>
      <p:sp>
        <p:nvSpPr>
          <p:cNvPr id="4" name="Text Placeholder 3">
            <a:extLst>
              <a:ext uri="{FF2B5EF4-FFF2-40B4-BE49-F238E27FC236}">
                <a16:creationId xmlns:a16="http://schemas.microsoft.com/office/drawing/2014/main" id="{4BA1D6EF-4C02-1161-5292-A33A682BCE69}"/>
              </a:ext>
            </a:extLst>
          </p:cNvPr>
          <p:cNvSpPr>
            <a:spLocks noGrp="1"/>
          </p:cNvSpPr>
          <p:nvPr>
            <p:ph type="body" sz="quarter" idx="16"/>
          </p:nvPr>
        </p:nvSpPr>
        <p:spPr/>
        <p:txBody>
          <a:bodyPr/>
          <a:lstStyle/>
          <a:p>
            <a:r>
              <a:rPr lang="en-US" sz="1100">
                <a:hlinkClick r:id="rId4"/>
              </a:rPr>
              <a:t>https://intensiveintervention.org/resource/five-elements-fidelity</a:t>
            </a:r>
            <a:r>
              <a:rPr lang="en-US" sz="1100"/>
              <a:t> </a:t>
            </a:r>
          </a:p>
        </p:txBody>
      </p:sp>
      <p:sp>
        <p:nvSpPr>
          <p:cNvPr id="3" name="Slide Number Placeholder 2">
            <a:extLst>
              <a:ext uri="{FF2B5EF4-FFF2-40B4-BE49-F238E27FC236}">
                <a16:creationId xmlns:a16="http://schemas.microsoft.com/office/drawing/2014/main" id="{B96B50E9-5057-43AB-BCFE-13ADB8616C6C}"/>
              </a:ext>
            </a:extLst>
          </p:cNvPr>
          <p:cNvSpPr>
            <a:spLocks noGrp="1"/>
          </p:cNvSpPr>
          <p:nvPr>
            <p:ph type="sldNum" sz="quarter" idx="20"/>
          </p:nvPr>
        </p:nvSpPr>
        <p:spPr/>
        <p:txBody>
          <a:bodyPr/>
          <a:lstStyle/>
          <a:p>
            <a:fld id="{B094D1B2-26D5-48CC-9B16-6583E954EFA6}" type="slidenum">
              <a:rPr lang="en-US" smtClean="0"/>
              <a:t>19</a:t>
            </a:fld>
            <a:endParaRPr lang="en-US"/>
          </a:p>
        </p:txBody>
      </p:sp>
      <p:sp>
        <p:nvSpPr>
          <p:cNvPr id="5" name="Rectangle 4">
            <a:extLst>
              <a:ext uri="{FF2B5EF4-FFF2-40B4-BE49-F238E27FC236}">
                <a16:creationId xmlns:a16="http://schemas.microsoft.com/office/drawing/2014/main" id="{426A57C7-43E9-4DBC-3C6B-EE06F216D870}"/>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228379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
          <p:cNvSpPr txBox="1">
            <a:spLocks noGrp="1"/>
          </p:cNvSpPr>
          <p:nvPr>
            <p:ph type="title"/>
          </p:nvPr>
        </p:nvSpPr>
        <p:spPr>
          <a:xfrm>
            <a:off x="457200" y="0"/>
            <a:ext cx="11338560" cy="11079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0076BD"/>
              </a:buClr>
              <a:buSzPts val="4000"/>
              <a:buFont typeface="Calibri"/>
              <a:buNone/>
            </a:pPr>
            <a:r>
              <a:rPr lang="en-US"/>
              <a:t>Who’s in the room?</a:t>
            </a:r>
            <a:endParaRPr/>
          </a:p>
        </p:txBody>
      </p:sp>
      <p:sp>
        <p:nvSpPr>
          <p:cNvPr id="620" name="Google Shape;620;p3"/>
          <p:cNvSpPr txBox="1">
            <a:spLocks noGrp="1"/>
          </p:cNvSpPr>
          <p:nvPr>
            <p:ph type="body" idx="1"/>
          </p:nvPr>
        </p:nvSpPr>
        <p:spPr>
          <a:xfrm>
            <a:off x="538796" y="1454727"/>
            <a:ext cx="11353099" cy="3916593"/>
          </a:xfrm>
          <a:prstGeom prst="rect">
            <a:avLst/>
          </a:prstGeom>
          <a:noFill/>
          <a:ln>
            <a:noFill/>
          </a:ln>
        </p:spPr>
        <p:txBody>
          <a:bodyPr spcFirstLastPara="1" wrap="square" lIns="0" tIns="0" rIns="0" bIns="0" anchor="t" anchorCtr="0">
            <a:normAutofit/>
          </a:bodyPr>
          <a:lstStyle/>
          <a:p>
            <a:pPr marL="0" lvl="0" indent="0" algn="l" rtl="0">
              <a:lnSpc>
                <a:spcPct val="125000"/>
              </a:lnSpc>
              <a:spcBef>
                <a:spcPts val="0"/>
              </a:spcBef>
              <a:spcAft>
                <a:spcPts val="0"/>
              </a:spcAft>
              <a:buClr>
                <a:schemeClr val="dk1"/>
              </a:buClr>
              <a:buSzPts val="4000"/>
              <a:buNone/>
            </a:pPr>
            <a:r>
              <a:rPr lang="en-US" sz="4000" b="1"/>
              <a:t>Share the following in the chat:</a:t>
            </a:r>
            <a:endParaRPr/>
          </a:p>
          <a:p>
            <a:pPr marL="571500" lvl="0" indent="-571500" algn="l" rtl="0">
              <a:lnSpc>
                <a:spcPct val="125000"/>
              </a:lnSpc>
              <a:spcBef>
                <a:spcPts val="1800"/>
              </a:spcBef>
              <a:spcAft>
                <a:spcPts val="0"/>
              </a:spcAft>
              <a:buSzPts val="2800"/>
              <a:buFont typeface="Arial"/>
              <a:buChar char="•"/>
            </a:pPr>
            <a:r>
              <a:rPr lang="en-US" sz="2800"/>
              <a:t>What is one thing you hope to learn today?</a:t>
            </a:r>
            <a:endParaRPr/>
          </a:p>
          <a:p>
            <a:pPr marL="571500" indent="-571500">
              <a:buSzPts val="2800"/>
              <a:buFont typeface="Arial"/>
              <a:buChar char="•"/>
            </a:pPr>
            <a:r>
              <a:rPr lang="en-US" sz="2800"/>
              <a:t>What is your familiarity/comfort with using data-based individualization to design and deliver specially designed instruction?</a:t>
            </a:r>
            <a:endParaRPr/>
          </a:p>
        </p:txBody>
      </p:sp>
      <p:pic>
        <p:nvPicPr>
          <p:cNvPr id="621" name="Google Shape;621;p3" descr="Surprised face outline with solid fill"/>
          <p:cNvPicPr preferRelativeResize="0"/>
          <p:nvPr/>
        </p:nvPicPr>
        <p:blipFill rotWithShape="1">
          <a:blip r:embed="rId3">
            <a:alphaModFix/>
          </a:blip>
          <a:srcRect/>
          <a:stretch/>
        </p:blipFill>
        <p:spPr>
          <a:xfrm>
            <a:off x="1434532" y="4456910"/>
            <a:ext cx="914400" cy="914400"/>
          </a:xfrm>
          <a:prstGeom prst="rect">
            <a:avLst/>
          </a:prstGeom>
          <a:noFill/>
          <a:ln>
            <a:noFill/>
          </a:ln>
        </p:spPr>
      </p:pic>
      <p:pic>
        <p:nvPicPr>
          <p:cNvPr id="622" name="Google Shape;622;p3" descr="Confused face outline with solid fill"/>
          <p:cNvPicPr preferRelativeResize="0"/>
          <p:nvPr/>
        </p:nvPicPr>
        <p:blipFill rotWithShape="1">
          <a:blip r:embed="rId4">
            <a:alphaModFix/>
          </a:blip>
          <a:srcRect/>
          <a:stretch/>
        </p:blipFill>
        <p:spPr>
          <a:xfrm>
            <a:off x="3515418" y="4458372"/>
            <a:ext cx="914400" cy="914400"/>
          </a:xfrm>
          <a:prstGeom prst="rect">
            <a:avLst/>
          </a:prstGeom>
          <a:noFill/>
          <a:ln>
            <a:noFill/>
          </a:ln>
        </p:spPr>
      </p:pic>
      <p:pic>
        <p:nvPicPr>
          <p:cNvPr id="623" name="Google Shape;623;p3" descr="Smiling face outline with solid fill"/>
          <p:cNvPicPr preferRelativeResize="0"/>
          <p:nvPr/>
        </p:nvPicPr>
        <p:blipFill rotWithShape="1">
          <a:blip r:embed="rId5">
            <a:alphaModFix/>
          </a:blip>
          <a:srcRect/>
          <a:stretch/>
        </p:blipFill>
        <p:spPr>
          <a:xfrm>
            <a:off x="7718162" y="4456910"/>
            <a:ext cx="914400" cy="914400"/>
          </a:xfrm>
          <a:prstGeom prst="rect">
            <a:avLst/>
          </a:prstGeom>
          <a:noFill/>
          <a:ln>
            <a:noFill/>
          </a:ln>
        </p:spPr>
      </p:pic>
      <p:graphicFrame>
        <p:nvGraphicFramePr>
          <p:cNvPr id="624" name="Google Shape;624;p3"/>
          <p:cNvGraphicFramePr/>
          <p:nvPr/>
        </p:nvGraphicFramePr>
        <p:xfrm>
          <a:off x="840538" y="5260841"/>
          <a:ext cx="10507875" cy="914420"/>
        </p:xfrm>
        <a:graphic>
          <a:graphicData uri="http://schemas.openxmlformats.org/drawingml/2006/table">
            <a:tbl>
              <a:tblPr firstRow="1" bandRow="1">
                <a:noFill/>
              </a:tblPr>
              <a:tblGrid>
                <a:gridCol w="2101575">
                  <a:extLst>
                    <a:ext uri="{9D8B030D-6E8A-4147-A177-3AD203B41FA5}">
                      <a16:colId xmlns:a16="http://schemas.microsoft.com/office/drawing/2014/main" val="20000"/>
                    </a:ext>
                  </a:extLst>
                </a:gridCol>
                <a:gridCol w="2101575">
                  <a:extLst>
                    <a:ext uri="{9D8B030D-6E8A-4147-A177-3AD203B41FA5}">
                      <a16:colId xmlns:a16="http://schemas.microsoft.com/office/drawing/2014/main" val="20001"/>
                    </a:ext>
                  </a:extLst>
                </a:gridCol>
                <a:gridCol w="2101575">
                  <a:extLst>
                    <a:ext uri="{9D8B030D-6E8A-4147-A177-3AD203B41FA5}">
                      <a16:colId xmlns:a16="http://schemas.microsoft.com/office/drawing/2014/main" val="20002"/>
                    </a:ext>
                  </a:extLst>
                </a:gridCol>
                <a:gridCol w="2101575">
                  <a:extLst>
                    <a:ext uri="{9D8B030D-6E8A-4147-A177-3AD203B41FA5}">
                      <a16:colId xmlns:a16="http://schemas.microsoft.com/office/drawing/2014/main" val="20003"/>
                    </a:ext>
                  </a:extLst>
                </a:gridCol>
                <a:gridCol w="2101575">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en-US" sz="2400" u="none" strike="noStrike" cap="none">
                          <a:solidFill>
                            <a:schemeClr val="dk1"/>
                          </a:solidFill>
                        </a:rPr>
                        <a:t>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1</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3</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400" u="none" strike="noStrike" cap="none">
                          <a:solidFill>
                            <a:schemeClr val="dk1"/>
                          </a:solidFill>
                        </a:rPr>
                        <a:t>None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Very Little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Somewhat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Pretty Good</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a:solidFill>
                            <a:schemeClr val="dk1"/>
                          </a:solidFill>
                        </a:rPr>
                        <a:t>I Got This!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25" name="Google Shape;625;p3" descr="Sunglasses face outline with solid fill"/>
          <p:cNvPicPr preferRelativeResize="0"/>
          <p:nvPr/>
        </p:nvPicPr>
        <p:blipFill rotWithShape="1">
          <a:blip r:embed="rId6">
            <a:alphaModFix/>
          </a:blip>
          <a:srcRect/>
          <a:stretch/>
        </p:blipFill>
        <p:spPr>
          <a:xfrm>
            <a:off x="9840020" y="4469004"/>
            <a:ext cx="914400" cy="914400"/>
          </a:xfrm>
          <a:prstGeom prst="rect">
            <a:avLst/>
          </a:prstGeom>
          <a:noFill/>
          <a:ln>
            <a:noFill/>
          </a:ln>
        </p:spPr>
      </p:pic>
      <p:pic>
        <p:nvPicPr>
          <p:cNvPr id="626" name="Google Shape;626;p3" descr="Nervous face outline with solid fill"/>
          <p:cNvPicPr preferRelativeResize="0"/>
          <p:nvPr/>
        </p:nvPicPr>
        <p:blipFill rotWithShape="1">
          <a:blip r:embed="rId7">
            <a:alphaModFix/>
          </a:blip>
          <a:srcRect/>
          <a:stretch/>
        </p:blipFill>
        <p:spPr>
          <a:xfrm>
            <a:off x="5637276" y="4469004"/>
            <a:ext cx="914400" cy="914400"/>
          </a:xfrm>
          <a:prstGeom prst="rect">
            <a:avLst/>
          </a:prstGeom>
          <a:noFill/>
          <a:ln>
            <a:noFill/>
          </a:ln>
        </p:spPr>
      </p:pic>
      <p:sp>
        <p:nvSpPr>
          <p:cNvPr id="627" name="Google Shape;627;p3"/>
          <p:cNvSpPr txBox="1"/>
          <p:nvPr/>
        </p:nvSpPr>
        <p:spPr>
          <a:xfrm>
            <a:off x="11746832" y="6740208"/>
            <a:ext cx="157094" cy="15388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262626"/>
              </a:buClr>
              <a:buSzPts val="1000"/>
              <a:buFont typeface="Calibri"/>
              <a:buNone/>
            </a:pPr>
            <a:fld id="{00000000-1234-1234-1234-123412341234}" type="slidenum">
              <a:rPr lang="en-US" sz="1000" b="0" i="0" u="none" strike="noStrike" cap="none">
                <a:solidFill>
                  <a:srgbClr val="262626"/>
                </a:solidFill>
                <a:latin typeface="Calibri"/>
                <a:ea typeface="Calibri"/>
                <a:cs typeface="Calibri"/>
                <a:sym typeface="Calibri"/>
              </a:rPr>
              <a:t>2</a:t>
            </a:fld>
            <a:endParaRPr sz="1000" b="0" i="0" u="none" strike="noStrike" cap="none">
              <a:solidFill>
                <a:srgbClr val="262626"/>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881390EA-CB29-CB52-347E-17C32B87FC61}"/>
              </a:ext>
            </a:extLst>
          </p:cNvPr>
          <p:cNvSpPr/>
          <p:nvPr/>
        </p:nvSpPr>
        <p:spPr>
          <a:xfrm>
            <a:off x="4107305" y="6522306"/>
            <a:ext cx="5865370" cy="15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latin typeface="Calibri" panose="020F0502020204030204" pitchFamily="34" charset="0"/>
                <a:cs typeface="Calibri" panose="020F0502020204030204" pitchFamily="34" charset="0"/>
              </a:rPr>
              <a:t>National Center on </a:t>
            </a:r>
            <a:r>
              <a:rPr lang="en-US" sz="1200" b="1" dirty="0">
                <a:solidFill>
                  <a:srgbClr val="C76A5D"/>
                </a:solidFill>
                <a:latin typeface="Calibri" panose="020F0502020204030204" pitchFamily="34" charset="0"/>
                <a:cs typeface="Calibri" panose="020F0502020204030204" pitchFamily="34" charset="0"/>
              </a:rPr>
              <a:t>Intensive Intervention </a:t>
            </a:r>
            <a:r>
              <a:rPr lang="en-US" sz="1200" dirty="0">
                <a:solidFill>
                  <a:schemeClr val="tx1"/>
                </a:solidFill>
                <a:latin typeface="Calibri" panose="020F0502020204030204" pitchFamily="34" charset="0"/>
                <a:cs typeface="Calibri" panose="020F0502020204030204" pitchFamily="34" charset="0"/>
              </a:rPr>
              <a:t>at the American Institutes for Research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Laying the Foundation for DBI </a:t>
            </a:r>
            <a:r>
              <a:rPr lang="en-US" dirty="0">
                <a:solidFill>
                  <a:schemeClr val="bg1"/>
                </a:solidFill>
              </a:rPr>
              <a:t>–Progress Monitoring</a:t>
            </a:r>
          </a:p>
        </p:txBody>
      </p:sp>
      <p:sp>
        <p:nvSpPr>
          <p:cNvPr id="2" name="Content Placeholder 1"/>
          <p:cNvSpPr>
            <a:spLocks noGrp="1"/>
          </p:cNvSpPr>
          <p:nvPr>
            <p:ph sz="quarter" idx="18"/>
          </p:nvPr>
        </p:nvSpPr>
        <p:spPr>
          <a:xfrm>
            <a:off x="457200" y="2001794"/>
            <a:ext cx="5568696" cy="4124685"/>
          </a:xfrm>
        </p:spPr>
        <p:txBody>
          <a:bodyPr vert="horz" lIns="0" tIns="0" rIns="0" bIns="0" rtlCol="0" anchor="t">
            <a:normAutofit/>
          </a:bodyPr>
          <a:lstStyle/>
          <a:p>
            <a:pPr marL="0" indent="0">
              <a:buNone/>
            </a:pPr>
            <a:r>
              <a:rPr lang="en-US" sz="2800">
                <a:highlight>
                  <a:srgbClr val="FFFFFF"/>
                </a:highlight>
              </a:rPr>
              <a:t>STEP 2: Use</a:t>
            </a:r>
            <a:r>
              <a:rPr lang="en-US" sz="2800">
                <a:solidFill>
                  <a:srgbClr val="59565A"/>
                </a:solidFill>
                <a:highlight>
                  <a:srgbClr val="FFFFFF"/>
                </a:highlight>
                <a:latin typeface="Calibri"/>
              </a:rPr>
              <a:t> the IEP to develop a progress monitoring plan for reporting progress and guiding instructional decision making.</a:t>
            </a:r>
            <a:r>
              <a:rPr lang="en-US" sz="2800">
                <a:highlight>
                  <a:srgbClr val="FFFFFF"/>
                </a:highlight>
              </a:rPr>
              <a:t> </a:t>
            </a:r>
          </a:p>
          <a:p>
            <a:pPr marL="0" indent="0">
              <a:buNone/>
            </a:pPr>
            <a:endParaRPr lang="en-US" sz="2800">
              <a:highlight>
                <a:srgbClr val="FFFFFF"/>
              </a:highlight>
            </a:endParaRPr>
          </a:p>
        </p:txBody>
      </p:sp>
      <p:pic>
        <p:nvPicPr>
          <p:cNvPr id="10" name="Content Placeholder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AA830D6F-D0EB-5ACA-61C1-997001FC9097}"/>
              </a:ext>
            </a:extLst>
          </p:cNvPr>
          <p:cNvPicPr>
            <a:picLocks noGrp="1" noChangeAspect="1"/>
          </p:cNvPicPr>
          <p:nvPr>
            <p:ph sz="quarter" idx="19"/>
          </p:nvPr>
        </p:nvPicPr>
        <p:blipFill>
          <a:blip r:embed="rId3" cstate="print">
            <a:extLst>
              <a:ext uri="{28A0092B-C50C-407E-A947-70E740481C1C}">
                <a14:useLocalDpi xmlns:a14="http://schemas.microsoft.com/office/drawing/2010/main" val="0"/>
              </a:ext>
            </a:extLst>
          </a:blip>
          <a:stretch>
            <a:fillRect/>
          </a:stretch>
        </p:blipFill>
        <p:spPr>
          <a:xfrm>
            <a:off x="7329588" y="1279525"/>
            <a:ext cx="3363711" cy="4846638"/>
          </a:xfrm>
        </p:spPr>
      </p:pic>
      <p:sp>
        <p:nvSpPr>
          <p:cNvPr id="4" name="Slide Number Placeholder 3"/>
          <p:cNvSpPr>
            <a:spLocks noGrp="1"/>
          </p:cNvSpPr>
          <p:nvPr>
            <p:ph type="sldNum" sz="quarter" idx="20"/>
          </p:nvPr>
        </p:nvSpPr>
        <p:spPr/>
        <p:txBody>
          <a:bodyPr/>
          <a:lstStyle/>
          <a:p>
            <a:pPr algn="r"/>
            <a:fld id="{F3477EC8-074D-41C4-94AE-E9EA7CEEA348}" type="slidenum">
              <a:rPr lang="en-US" smtClean="0"/>
              <a:pPr algn="r"/>
              <a:t>20</a:t>
            </a:fld>
            <a:endParaRPr lang="en-US"/>
          </a:p>
        </p:txBody>
      </p:sp>
      <p:cxnSp>
        <p:nvCxnSpPr>
          <p:cNvPr id="8" name="Straight Arrow Connector 7" descr="Arrow pointing to &quot;progress monitor&quot;"/>
          <p:cNvCxnSpPr>
            <a:cxnSpLocks/>
          </p:cNvCxnSpPr>
          <p:nvPr/>
        </p:nvCxnSpPr>
        <p:spPr>
          <a:xfrm>
            <a:off x="6096000" y="2518050"/>
            <a:ext cx="20167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ACD1856-6AA8-D0F0-D039-23DC823B53C9}"/>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413630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DD74F53-2D0A-4CDC-A167-52A611E461F3}"/>
              </a:ext>
            </a:extLst>
          </p:cNvPr>
          <p:cNvSpPr>
            <a:spLocks noGrp="1"/>
          </p:cNvSpPr>
          <p:nvPr>
            <p:ph type="title"/>
          </p:nvPr>
        </p:nvSpPr>
        <p:spPr/>
        <p:txBody>
          <a:bodyPr/>
          <a:lstStyle/>
          <a:p>
            <a:r>
              <a:rPr lang="en-US" dirty="0"/>
              <a:t>Analyzing Data to Guide Decision Making </a:t>
            </a:r>
            <a:r>
              <a:rPr lang="en-US" dirty="0">
                <a:solidFill>
                  <a:schemeClr val="bg1"/>
                </a:solidFill>
              </a:rPr>
              <a:t>1</a:t>
            </a:r>
            <a:r>
              <a:rPr lang="en-US" dirty="0"/>
              <a:t> </a:t>
            </a:r>
          </a:p>
        </p:txBody>
      </p:sp>
      <p:sp>
        <p:nvSpPr>
          <p:cNvPr id="24" name="Title 2">
            <a:extLst>
              <a:ext uri="{FF2B5EF4-FFF2-40B4-BE49-F238E27FC236}">
                <a16:creationId xmlns:a16="http://schemas.microsoft.com/office/drawing/2014/main" id="{A9189278-3291-412D-9937-82DC72F57D54}"/>
              </a:ext>
            </a:extLst>
          </p:cNvPr>
          <p:cNvSpPr txBox="1">
            <a:spLocks/>
          </p:cNvSpPr>
          <p:nvPr/>
        </p:nvSpPr>
        <p:spPr>
          <a:xfrm>
            <a:off x="457200" y="5363121"/>
            <a:ext cx="10972800" cy="1033272"/>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600" b="0" i="0" kern="1200" baseline="0">
                <a:solidFill>
                  <a:schemeClr val="accent1"/>
                </a:solidFill>
                <a:latin typeface="+mj-lt"/>
                <a:ea typeface="+mj-ea"/>
                <a:cs typeface="Calibri"/>
              </a:defRPr>
            </a:lvl1pPr>
          </a:lstStyle>
          <a:p>
            <a:r>
              <a:rPr lang="en-US" sz="2400">
                <a:solidFill>
                  <a:schemeClr val="tx1"/>
                </a:solidFill>
              </a:rPr>
              <a:t>Many students with disabilities will respond to the initial delivery of high-quality SDI aligned to the needs resulting from the disability. </a:t>
            </a:r>
          </a:p>
        </p:txBody>
      </p:sp>
      <p:graphicFrame>
        <p:nvGraphicFramePr>
          <p:cNvPr id="8" name="Content Placeholder 7" descr="This graph shows that a student's data points are hovering around their goal line, which makes the student on track to meet their goal of 60 words read per minute"/>
          <p:cNvGraphicFramePr>
            <a:graphicFrameLocks noGrp="1"/>
          </p:cNvGraphicFramePr>
          <p:nvPr>
            <p:ph idx="4294967295"/>
            <p:extLst>
              <p:ext uri="{D42A27DB-BD31-4B8C-83A1-F6EECF244321}">
                <p14:modId xmlns:p14="http://schemas.microsoft.com/office/powerpoint/2010/main" val="4102012497"/>
              </p:ext>
            </p:extLst>
          </p:nvPr>
        </p:nvGraphicFramePr>
        <p:xfrm>
          <a:off x="2084832" y="1472184"/>
          <a:ext cx="8578850" cy="4205288"/>
        </p:xfrm>
        <a:graphic>
          <a:graphicData uri="http://schemas.openxmlformats.org/drawingml/2006/chart">
            <c:chart xmlns:c="http://schemas.openxmlformats.org/drawingml/2006/chart" xmlns:r="http://schemas.openxmlformats.org/officeDocument/2006/relationships" r:id="rId3"/>
          </a:graphicData>
        </a:graphic>
      </p:graphicFrame>
      <p:sp>
        <p:nvSpPr>
          <p:cNvPr id="9" name="5-Point Star 8" descr="This star indicates the target goal for the student of 60"/>
          <p:cNvSpPr/>
          <p:nvPr/>
        </p:nvSpPr>
        <p:spPr>
          <a:xfrm>
            <a:off x="9961255" y="3162300"/>
            <a:ext cx="296811" cy="280834"/>
          </a:xfrm>
          <a:prstGeom prst="star5">
            <a:avLst/>
          </a:prstGeom>
          <a:solidFill>
            <a:srgbClr val="0076B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descr="This is the goal line for the student"/>
          <p:cNvCxnSpPr>
            <a:cxnSpLocks/>
            <a:stCxn id="10" idx="1"/>
          </p:cNvCxnSpPr>
          <p:nvPr/>
        </p:nvCxnSpPr>
        <p:spPr>
          <a:xfrm flipV="1">
            <a:off x="2811658" y="3349246"/>
            <a:ext cx="7149597" cy="12544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descr="This star marks where the student started at initiation of their current IEP. This student started at 20."/>
          <p:cNvSpPr/>
          <p:nvPr/>
        </p:nvSpPr>
        <p:spPr>
          <a:xfrm>
            <a:off x="2811658" y="4496414"/>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descr="This line shows the initiation of current IEP"/>
          <p:cNvCxnSpPr>
            <a:cxnSpLocks/>
          </p:cNvCxnSpPr>
          <p:nvPr/>
        </p:nvCxnSpPr>
        <p:spPr>
          <a:xfrm>
            <a:off x="3108468" y="3042096"/>
            <a:ext cx="0" cy="23707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C183D7F6-B498-43B3-948B-1728B52AA6E4}">
                <adec:decorative xmlns:adec="http://schemas.microsoft.com/office/drawing/2017/decorative" val="1"/>
              </a:ext>
            </a:extLst>
          </p:cNvPr>
          <p:cNvSpPr/>
          <p:nvPr/>
        </p:nvSpPr>
        <p:spPr>
          <a:xfrm>
            <a:off x="3142775" y="455860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276600" y="4404893"/>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504372" y="4412513"/>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701186" y="4336927"/>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3945995" y="434287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This line shows the trend from the initiation of current IEP through October"/>
          <p:cNvCxnSpPr>
            <a:cxnSpLocks/>
          </p:cNvCxnSpPr>
          <p:nvPr/>
        </p:nvCxnSpPr>
        <p:spPr>
          <a:xfrm flipV="1">
            <a:off x="2960063" y="4272116"/>
            <a:ext cx="1413817" cy="3620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96868" y="2399825"/>
            <a:ext cx="1426155" cy="584775"/>
          </a:xfrm>
          <a:prstGeom prst="rect">
            <a:avLst/>
          </a:prstGeom>
          <a:noFill/>
        </p:spPr>
        <p:txBody>
          <a:bodyPr wrap="square" rtlCol="0">
            <a:spAutoFit/>
          </a:bodyPr>
          <a:lstStyle/>
          <a:p>
            <a:r>
              <a:rPr lang="en-US" sz="1600" b="1"/>
              <a:t>Initiation of current IEP</a:t>
            </a:r>
          </a:p>
        </p:txBody>
      </p:sp>
      <p:sp>
        <p:nvSpPr>
          <p:cNvPr id="7" name="Thought Bubble: Cloud 6">
            <a:extLst>
              <a:ext uri="{FF2B5EF4-FFF2-40B4-BE49-F238E27FC236}">
                <a16:creationId xmlns:a16="http://schemas.microsoft.com/office/drawing/2014/main" id="{EA2FE4B8-8071-4442-F8BA-8DD5E1DC591C}"/>
              </a:ext>
            </a:extLst>
          </p:cNvPr>
          <p:cNvSpPr/>
          <p:nvPr/>
        </p:nvSpPr>
        <p:spPr>
          <a:xfrm>
            <a:off x="4023023" y="1248677"/>
            <a:ext cx="4680535" cy="2389600"/>
          </a:xfrm>
          <a:prstGeom prst="cloudCallou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a:solidFill>
                  <a:schemeClr val="bg1"/>
                </a:solidFill>
              </a:rPr>
              <a:t>Do data indicate that the SDI is working?</a:t>
            </a:r>
          </a:p>
        </p:txBody>
      </p:sp>
      <p:sp>
        <p:nvSpPr>
          <p:cNvPr id="5" name="Slide Number Placeholder 4">
            <a:extLst>
              <a:ext uri="{FF2B5EF4-FFF2-40B4-BE49-F238E27FC236}">
                <a16:creationId xmlns:a16="http://schemas.microsoft.com/office/drawing/2014/main" id="{68DB861D-4AC5-753D-B414-50D45BB82525}"/>
              </a:ext>
            </a:extLst>
          </p:cNvPr>
          <p:cNvSpPr>
            <a:spLocks noGrp="1"/>
          </p:cNvSpPr>
          <p:nvPr>
            <p:ph type="sldNum" sz="quarter" idx="12"/>
          </p:nvPr>
        </p:nvSpPr>
        <p:spPr>
          <a:xfrm>
            <a:off x="11916192"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21</a:t>
            </a:fld>
            <a:endParaRPr lang="en-US"/>
          </a:p>
        </p:txBody>
      </p:sp>
      <p:sp>
        <p:nvSpPr>
          <p:cNvPr id="3" name="Rectangle 2">
            <a:extLst>
              <a:ext uri="{FF2B5EF4-FFF2-40B4-BE49-F238E27FC236}">
                <a16:creationId xmlns:a16="http://schemas.microsoft.com/office/drawing/2014/main" id="{64E152DB-FE52-702F-0E2C-E03A5B843AC8}"/>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424392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a:extLst>
              <a:ext uri="{FF2B5EF4-FFF2-40B4-BE49-F238E27FC236}">
                <a16:creationId xmlns:a16="http://schemas.microsoft.com/office/drawing/2014/main" id="{56CE25CD-C903-FB65-E343-62CCB905AF97}"/>
              </a:ext>
            </a:extLst>
          </p:cNvPr>
          <p:cNvSpPr>
            <a:spLocks noGrp="1"/>
          </p:cNvSpPr>
          <p:nvPr>
            <p:ph type="title"/>
          </p:nvPr>
        </p:nvSpPr>
        <p:spPr>
          <a:xfrm>
            <a:off x="457200" y="0"/>
            <a:ext cx="11338560" cy="1107996"/>
          </a:xfrm>
        </p:spPr>
        <p:txBody>
          <a:bodyPr/>
          <a:lstStyle/>
          <a:p>
            <a:r>
              <a:rPr lang="en-US" dirty="0"/>
              <a:t>Analyzing Data to Guide Decision Making </a:t>
            </a:r>
            <a:r>
              <a:rPr lang="en-US" dirty="0">
                <a:solidFill>
                  <a:schemeClr val="bg1"/>
                </a:solidFill>
              </a:rPr>
              <a:t>2 </a:t>
            </a:r>
          </a:p>
        </p:txBody>
      </p:sp>
      <p:sp>
        <p:nvSpPr>
          <p:cNvPr id="22" name="Title 2">
            <a:extLst>
              <a:ext uri="{FF2B5EF4-FFF2-40B4-BE49-F238E27FC236}">
                <a16:creationId xmlns:a16="http://schemas.microsoft.com/office/drawing/2014/main" id="{7AC57805-49CE-4212-BB81-98326FCA9550}"/>
              </a:ext>
            </a:extLst>
          </p:cNvPr>
          <p:cNvSpPr txBox="1">
            <a:spLocks/>
          </p:cNvSpPr>
          <p:nvPr/>
        </p:nvSpPr>
        <p:spPr>
          <a:xfrm>
            <a:off x="457200" y="5369238"/>
            <a:ext cx="10972800" cy="1033272"/>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600" b="0" i="0" kern="1200" baseline="0">
                <a:solidFill>
                  <a:schemeClr val="accent1"/>
                </a:solidFill>
                <a:latin typeface="+mj-lt"/>
                <a:ea typeface="+mj-ea"/>
                <a:cs typeface="Calibri"/>
              </a:defRPr>
            </a:lvl1pPr>
          </a:lstStyle>
          <a:p>
            <a:r>
              <a:rPr lang="en-US" sz="2400">
                <a:solidFill>
                  <a:schemeClr val="tx1"/>
                </a:solidFill>
              </a:rPr>
              <a:t>For some students with disabilities, our initial design of SDI will not be adequate. </a:t>
            </a:r>
          </a:p>
        </p:txBody>
      </p:sp>
      <p:graphicFrame>
        <p:nvGraphicFramePr>
          <p:cNvPr id="8" name="Content Placeholder 7" descr="This graph shows the data points for a student who is scoring below their goal line. "/>
          <p:cNvGraphicFramePr>
            <a:graphicFrameLocks noGrp="1"/>
          </p:cNvGraphicFramePr>
          <p:nvPr>
            <p:ph idx="4294967295"/>
            <p:extLst>
              <p:ext uri="{D42A27DB-BD31-4B8C-83A1-F6EECF244321}">
                <p14:modId xmlns:p14="http://schemas.microsoft.com/office/powerpoint/2010/main" val="3081956078"/>
              </p:ext>
            </p:extLst>
          </p:nvPr>
        </p:nvGraphicFramePr>
        <p:xfrm>
          <a:off x="2082339" y="1474693"/>
          <a:ext cx="8578850" cy="4205288"/>
        </p:xfrm>
        <a:graphic>
          <a:graphicData uri="http://schemas.openxmlformats.org/drawingml/2006/chart">
            <c:chart xmlns:c="http://schemas.openxmlformats.org/drawingml/2006/chart" xmlns:r="http://schemas.openxmlformats.org/officeDocument/2006/relationships" r:id="rId3"/>
          </a:graphicData>
        </a:graphic>
      </p:graphicFrame>
      <p:sp>
        <p:nvSpPr>
          <p:cNvPr id="9" name="5-Point Star 8" descr="This star indicates the student's goal of 60"/>
          <p:cNvSpPr/>
          <p:nvPr/>
        </p:nvSpPr>
        <p:spPr>
          <a:xfrm>
            <a:off x="9730526" y="3296503"/>
            <a:ext cx="296811" cy="28083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descr="This is the goal line for the student to get from their current score to 60"/>
          <p:cNvCxnSpPr>
            <a:cxnSpLocks/>
            <a:stCxn id="10" idx="1"/>
            <a:endCxn id="9" idx="4"/>
          </p:cNvCxnSpPr>
          <p:nvPr/>
        </p:nvCxnSpPr>
        <p:spPr>
          <a:xfrm flipV="1">
            <a:off x="2811658" y="3403772"/>
            <a:ext cx="7215679" cy="11999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descr="This star shows where the student started at the initiation of their current IEP. This student started at 20."/>
          <p:cNvSpPr/>
          <p:nvPr/>
        </p:nvSpPr>
        <p:spPr>
          <a:xfrm>
            <a:off x="2811658" y="4496414"/>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descr="This line shows the initiation of current IEP"/>
          <p:cNvCxnSpPr>
            <a:cxnSpLocks/>
          </p:cNvCxnSpPr>
          <p:nvPr/>
        </p:nvCxnSpPr>
        <p:spPr>
          <a:xfrm>
            <a:off x="3108468" y="3042096"/>
            <a:ext cx="0" cy="23707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C183D7F6-B498-43B3-948B-1728B52AA6E4}">
                <adec:decorative xmlns:adec="http://schemas.microsoft.com/office/drawing/2017/decorative" val="1"/>
              </a:ext>
            </a:extLst>
          </p:cNvPr>
          <p:cNvSpPr/>
          <p:nvPr/>
        </p:nvSpPr>
        <p:spPr>
          <a:xfrm>
            <a:off x="3142775" y="455860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276600" y="464881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536171" y="458785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760285" y="4593661"/>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4023023" y="460281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This line shows the trend from the initiation of current IEP through October"/>
          <p:cNvCxnSpPr/>
          <p:nvPr/>
        </p:nvCxnSpPr>
        <p:spPr>
          <a:xfrm>
            <a:off x="3108468" y="4609658"/>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96868" y="2398436"/>
            <a:ext cx="1426155" cy="584775"/>
          </a:xfrm>
          <a:prstGeom prst="rect">
            <a:avLst/>
          </a:prstGeom>
          <a:noFill/>
        </p:spPr>
        <p:txBody>
          <a:bodyPr wrap="square" rtlCol="0">
            <a:spAutoFit/>
          </a:bodyPr>
          <a:lstStyle/>
          <a:p>
            <a:r>
              <a:rPr lang="en-US" sz="1600" b="1"/>
              <a:t>Initiation of current IEP</a:t>
            </a:r>
          </a:p>
        </p:txBody>
      </p:sp>
      <p:sp>
        <p:nvSpPr>
          <p:cNvPr id="3" name="Thought Bubble: Cloud 2">
            <a:extLst>
              <a:ext uri="{FF2B5EF4-FFF2-40B4-BE49-F238E27FC236}">
                <a16:creationId xmlns:a16="http://schemas.microsoft.com/office/drawing/2014/main" id="{98ABA770-DF37-D558-A5EC-E844C3E43E5E}"/>
              </a:ext>
            </a:extLst>
          </p:cNvPr>
          <p:cNvSpPr/>
          <p:nvPr/>
        </p:nvSpPr>
        <p:spPr>
          <a:xfrm>
            <a:off x="4023023" y="1248677"/>
            <a:ext cx="4680535" cy="2389600"/>
          </a:xfrm>
          <a:prstGeom prst="cloudCallou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a:solidFill>
                  <a:schemeClr val="bg1"/>
                </a:solidFill>
              </a:rPr>
              <a:t>Do data indicate that the SDI is working?</a:t>
            </a:r>
          </a:p>
        </p:txBody>
      </p:sp>
      <p:sp>
        <p:nvSpPr>
          <p:cNvPr id="5" name="Slide Number Placeholder 4">
            <a:extLst>
              <a:ext uri="{FF2B5EF4-FFF2-40B4-BE49-F238E27FC236}">
                <a16:creationId xmlns:a16="http://schemas.microsoft.com/office/drawing/2014/main" id="{747CF358-8DFE-4810-EB46-D429901F72AE}"/>
              </a:ext>
            </a:extLst>
          </p:cNvPr>
          <p:cNvSpPr>
            <a:spLocks noGrp="1"/>
          </p:cNvSpPr>
          <p:nvPr>
            <p:ph type="sldNum" sz="quarter" idx="12"/>
          </p:nvPr>
        </p:nvSpPr>
        <p:spPr>
          <a:xfrm>
            <a:off x="11916192"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22</a:t>
            </a:fld>
            <a:endParaRPr lang="en-US"/>
          </a:p>
        </p:txBody>
      </p:sp>
      <p:sp>
        <p:nvSpPr>
          <p:cNvPr id="7" name="Rectangle 6">
            <a:extLst>
              <a:ext uri="{FF2B5EF4-FFF2-40B4-BE49-F238E27FC236}">
                <a16:creationId xmlns:a16="http://schemas.microsoft.com/office/drawing/2014/main" id="{39ECFA21-549A-4680-63AA-28BAAD2B7496}"/>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57134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616" y="0"/>
            <a:ext cx="11338560" cy="1107996"/>
          </a:xfrm>
        </p:spPr>
        <p:txBody>
          <a:bodyPr/>
          <a:lstStyle/>
          <a:p>
            <a:r>
              <a:rPr lang="en-US" dirty="0"/>
              <a:t>Laying the Foundation for DBI </a:t>
            </a:r>
            <a:r>
              <a:rPr lang="en-US" dirty="0">
                <a:solidFill>
                  <a:schemeClr val="bg1"/>
                </a:solidFill>
              </a:rPr>
              <a:t>–Diagnostic Data</a:t>
            </a:r>
          </a:p>
        </p:txBody>
      </p:sp>
      <p:sp>
        <p:nvSpPr>
          <p:cNvPr id="2" name="Content Placeholder 1"/>
          <p:cNvSpPr>
            <a:spLocks noGrp="1"/>
          </p:cNvSpPr>
          <p:nvPr>
            <p:ph sz="quarter" idx="18"/>
          </p:nvPr>
        </p:nvSpPr>
        <p:spPr>
          <a:xfrm>
            <a:off x="457200" y="3138616"/>
            <a:ext cx="5568696" cy="2987864"/>
          </a:xfrm>
        </p:spPr>
        <p:txBody>
          <a:bodyPr>
            <a:normAutofit/>
          </a:bodyPr>
          <a:lstStyle/>
          <a:p>
            <a:pPr marL="0" indent="0">
              <a:buNone/>
            </a:pPr>
            <a:r>
              <a:rPr lang="en-US" sz="2800"/>
              <a:t>STEP 3: Use informal diagnostic data to develop a </a:t>
            </a:r>
            <a:r>
              <a:rPr lang="en-US" sz="2800" b="1"/>
              <a:t>hypothesis</a:t>
            </a:r>
            <a:r>
              <a:rPr lang="en-US" sz="2800"/>
              <a:t> about WHY the student is not responding. </a:t>
            </a:r>
          </a:p>
        </p:txBody>
      </p:sp>
      <p:pic>
        <p:nvPicPr>
          <p:cNvPr id="10" name="Content Placeholder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AA830D6F-D0EB-5ACA-61C1-997001FC9097}"/>
              </a:ext>
            </a:extLst>
          </p:cNvPr>
          <p:cNvPicPr>
            <a:picLocks noGrp="1" noChangeAspect="1"/>
          </p:cNvPicPr>
          <p:nvPr>
            <p:ph sz="quarter" idx="19"/>
          </p:nvPr>
        </p:nvPicPr>
        <p:blipFill>
          <a:blip r:embed="rId3" cstate="print">
            <a:extLst>
              <a:ext uri="{28A0092B-C50C-407E-A947-70E740481C1C}">
                <a14:useLocalDpi xmlns:a14="http://schemas.microsoft.com/office/drawing/2010/main" val="0"/>
              </a:ext>
            </a:extLst>
          </a:blip>
          <a:stretch>
            <a:fillRect/>
          </a:stretch>
        </p:blipFill>
        <p:spPr>
          <a:xfrm>
            <a:off x="7329588" y="1279525"/>
            <a:ext cx="3363711" cy="4846638"/>
          </a:xfrm>
        </p:spPr>
      </p:pic>
      <p:cxnSp>
        <p:nvCxnSpPr>
          <p:cNvPr id="8" name="Straight Arrow Connector 7" descr="This arrow points to &quot;diagnostic data&quot; in the DBI process graphic"/>
          <p:cNvCxnSpPr>
            <a:cxnSpLocks/>
          </p:cNvCxnSpPr>
          <p:nvPr/>
        </p:nvCxnSpPr>
        <p:spPr>
          <a:xfrm>
            <a:off x="6025896" y="3788229"/>
            <a:ext cx="17999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20"/>
          </p:nvPr>
        </p:nvSpPr>
        <p:spPr/>
        <p:txBody>
          <a:bodyPr/>
          <a:lstStyle/>
          <a:p>
            <a:pPr algn="r"/>
            <a:fld id="{F3477EC8-074D-41C4-94AE-E9EA7CEEA348}" type="slidenum">
              <a:rPr lang="en-US" smtClean="0"/>
              <a:pPr algn="r"/>
              <a:t>23</a:t>
            </a:fld>
            <a:endParaRPr lang="en-US"/>
          </a:p>
        </p:txBody>
      </p:sp>
      <p:sp>
        <p:nvSpPr>
          <p:cNvPr id="7" name="Rectangle 6">
            <a:extLst>
              <a:ext uri="{FF2B5EF4-FFF2-40B4-BE49-F238E27FC236}">
                <a16:creationId xmlns:a16="http://schemas.microsoft.com/office/drawing/2014/main" id="{566D5886-FF0D-645D-EF7C-AF234E4FFC26}"/>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115886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834F4B-7FE5-474D-86F2-EC0F9E841CCC}"/>
              </a:ext>
            </a:extLst>
          </p:cNvPr>
          <p:cNvSpPr>
            <a:spLocks noGrp="1"/>
          </p:cNvSpPr>
          <p:nvPr>
            <p:ph type="title"/>
          </p:nvPr>
        </p:nvSpPr>
        <p:spPr>
          <a:xfrm>
            <a:off x="457200" y="171529"/>
            <a:ext cx="11338560" cy="1107996"/>
          </a:xfrm>
        </p:spPr>
        <p:txBody>
          <a:bodyPr/>
          <a:lstStyle/>
          <a:p>
            <a:r>
              <a:rPr lang="en-US"/>
              <a:t>What should be considered when developing a hypothesis? </a:t>
            </a:r>
          </a:p>
        </p:txBody>
      </p:sp>
      <p:sp>
        <p:nvSpPr>
          <p:cNvPr id="5" name="Content Placeholder 4">
            <a:extLst>
              <a:ext uri="{FF2B5EF4-FFF2-40B4-BE49-F238E27FC236}">
                <a16:creationId xmlns:a16="http://schemas.microsoft.com/office/drawing/2014/main" id="{DC555560-6A55-4443-AE31-28DE071F1988}"/>
              </a:ext>
            </a:extLst>
          </p:cNvPr>
          <p:cNvSpPr>
            <a:spLocks noGrp="1"/>
          </p:cNvSpPr>
          <p:nvPr>
            <p:ph sz="quarter" idx="18"/>
          </p:nvPr>
        </p:nvSpPr>
        <p:spPr>
          <a:xfrm>
            <a:off x="457200" y="1470346"/>
            <a:ext cx="5568696" cy="4656133"/>
          </a:xfrm>
        </p:spPr>
        <p:txBody>
          <a:bodyPr>
            <a:normAutofit/>
          </a:bodyPr>
          <a:lstStyle/>
          <a:p>
            <a:pPr>
              <a:buFont typeface="Arial" panose="020B0604020202020204" pitchFamily="34" charset="0"/>
              <a:buChar char="•"/>
            </a:pPr>
            <a:r>
              <a:rPr lang="en-US" sz="2800"/>
              <a:t>Instructional design (</a:t>
            </a:r>
            <a:r>
              <a:rPr lang="en-US" sz="2800" b="1"/>
              <a:t>content and methodology</a:t>
            </a:r>
            <a:r>
              <a:rPr lang="en-US" sz="2800"/>
              <a:t>) </a:t>
            </a:r>
          </a:p>
          <a:p>
            <a:pPr>
              <a:buFont typeface="Arial" panose="020B0604020202020204" pitchFamily="34" charset="0"/>
              <a:buChar char="•"/>
            </a:pPr>
            <a:r>
              <a:rPr lang="en-US" sz="2800"/>
              <a:t>Intervention </a:t>
            </a:r>
            <a:r>
              <a:rPr lang="en-US" sz="2800" b="1"/>
              <a:t>delivery</a:t>
            </a:r>
            <a:r>
              <a:rPr lang="en-US" sz="2800"/>
              <a:t>/fidelity</a:t>
            </a:r>
          </a:p>
          <a:p>
            <a:pPr>
              <a:buFont typeface="Arial" panose="020B0604020202020204" pitchFamily="34" charset="0"/>
              <a:buChar char="•"/>
            </a:pPr>
            <a:r>
              <a:rPr lang="en-US" sz="2800"/>
              <a:t>Learner needs and circumstances</a:t>
            </a:r>
          </a:p>
          <a:p>
            <a:pPr>
              <a:buFont typeface="Arial" panose="020B0604020202020204" pitchFamily="34" charset="0"/>
              <a:buChar char="•"/>
            </a:pPr>
            <a:endParaRPr lang="en-US" sz="2800"/>
          </a:p>
          <a:p>
            <a:pPr>
              <a:buFont typeface="Arial" panose="020B0604020202020204" pitchFamily="34" charset="0"/>
              <a:buChar char="•"/>
            </a:pPr>
            <a:r>
              <a:rPr lang="en-US" sz="2800" i="1"/>
              <a:t>Taxonomy of Intervention Intensity Dimensions—Refining the Hypothesis</a:t>
            </a:r>
          </a:p>
          <a:p>
            <a:pPr>
              <a:buFont typeface="Arial" panose="020B0604020202020204" pitchFamily="34" charset="0"/>
              <a:buChar char="•"/>
            </a:pPr>
            <a:endParaRPr lang="en-US" sz="2800"/>
          </a:p>
        </p:txBody>
      </p:sp>
      <p:pic>
        <p:nvPicPr>
          <p:cNvPr id="9" name="Content Placeholder 8" descr="This shows a screenshot of the NCII resource: &quot;Clarifying Questions to Create a Hypothesis to Guide Intervention Changes&quot;">
            <a:hlinkClick r:id="rId3"/>
            <a:extLst>
              <a:ext uri="{FF2B5EF4-FFF2-40B4-BE49-F238E27FC236}">
                <a16:creationId xmlns:a16="http://schemas.microsoft.com/office/drawing/2014/main" id="{35F22A57-450C-04AA-5CB4-F83C434496B5}"/>
              </a:ext>
            </a:extLst>
          </p:cNvPr>
          <p:cNvPicPr>
            <a:picLocks noGrp="1" noChangeAspect="1"/>
          </p:cNvPicPr>
          <p:nvPr>
            <p:ph sz="quarter" idx="19"/>
          </p:nvPr>
        </p:nvPicPr>
        <p:blipFill>
          <a:blip r:embed="rId4"/>
          <a:stretch>
            <a:fillRect/>
          </a:stretch>
        </p:blipFill>
        <p:spPr>
          <a:xfrm>
            <a:off x="7099467" y="1279525"/>
            <a:ext cx="3823953" cy="4846638"/>
          </a:xfrm>
          <a:prstGeom prst="rect">
            <a:avLst/>
          </a:prstGeom>
          <a:ln>
            <a:solidFill>
              <a:schemeClr val="bg1">
                <a:lumMod val="75000"/>
              </a:schemeClr>
            </a:solidFill>
          </a:ln>
        </p:spPr>
      </p:pic>
      <p:sp>
        <p:nvSpPr>
          <p:cNvPr id="3" name="Slide Number Placeholder 2">
            <a:extLst>
              <a:ext uri="{FF2B5EF4-FFF2-40B4-BE49-F238E27FC236}">
                <a16:creationId xmlns:a16="http://schemas.microsoft.com/office/drawing/2014/main" id="{84DED936-CD9D-4A9F-8033-F428FFC09CEF}"/>
              </a:ext>
            </a:extLst>
          </p:cNvPr>
          <p:cNvSpPr>
            <a:spLocks noGrp="1"/>
          </p:cNvSpPr>
          <p:nvPr>
            <p:ph type="sldNum" sz="quarter" idx="20"/>
          </p:nvPr>
        </p:nvSpPr>
        <p:spPr/>
        <p:txBody>
          <a:bodyPr/>
          <a:lstStyle/>
          <a:p>
            <a:fld id="{4DBB3109-6B36-4C42-ABE5-993D6B0A452A}" type="slidenum">
              <a:rPr lang="en-US" smtClean="0"/>
              <a:pPr/>
              <a:t>24</a:t>
            </a:fld>
            <a:endParaRPr lang="en-US"/>
          </a:p>
        </p:txBody>
      </p:sp>
      <p:sp>
        <p:nvSpPr>
          <p:cNvPr id="10" name="Rectangle 9">
            <a:extLst>
              <a:ext uri="{FF2B5EF4-FFF2-40B4-BE49-F238E27FC236}">
                <a16:creationId xmlns:a16="http://schemas.microsoft.com/office/drawing/2014/main" id="{E6CB732B-EBDE-842D-C776-D7A5EDFCDC7D}"/>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18801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8E1953-6CD6-454C-83ED-B503A0E3C3A8}"/>
              </a:ext>
            </a:extLst>
          </p:cNvPr>
          <p:cNvSpPr>
            <a:spLocks noGrp="1"/>
          </p:cNvSpPr>
          <p:nvPr>
            <p:ph type="title"/>
          </p:nvPr>
        </p:nvSpPr>
        <p:spPr>
          <a:xfrm>
            <a:off x="457200" y="102961"/>
            <a:ext cx="9588500" cy="1107996"/>
          </a:xfrm>
        </p:spPr>
        <p:txBody>
          <a:bodyPr/>
          <a:lstStyle/>
          <a:p>
            <a:r>
              <a:rPr lang="en-US" dirty="0"/>
              <a:t>Using Diagnostic Data to Develop a Hypothesis to Guide Adaptations </a:t>
            </a:r>
            <a:r>
              <a:rPr lang="en-US" dirty="0">
                <a:solidFill>
                  <a:schemeClr val="bg1"/>
                </a:solidFill>
              </a:rPr>
              <a:t>1</a:t>
            </a:r>
          </a:p>
        </p:txBody>
      </p:sp>
      <p:sp>
        <p:nvSpPr>
          <p:cNvPr id="7" name="Content Placeholder 6">
            <a:extLst>
              <a:ext uri="{FF2B5EF4-FFF2-40B4-BE49-F238E27FC236}">
                <a16:creationId xmlns:a16="http://schemas.microsoft.com/office/drawing/2014/main" id="{972C6D68-869F-4618-858E-A720490962B4}"/>
              </a:ext>
            </a:extLst>
          </p:cNvPr>
          <p:cNvSpPr>
            <a:spLocks noGrp="1"/>
          </p:cNvSpPr>
          <p:nvPr>
            <p:ph sz="quarter" idx="14"/>
          </p:nvPr>
        </p:nvSpPr>
        <p:spPr>
          <a:xfrm>
            <a:off x="457200" y="1371600"/>
            <a:ext cx="7226300" cy="4754880"/>
          </a:xfrm>
        </p:spPr>
        <p:txBody>
          <a:bodyPr>
            <a:normAutofit/>
          </a:bodyPr>
          <a:lstStyle/>
          <a:p>
            <a:pPr fontAlgn="t">
              <a:spcBef>
                <a:spcPts val="0"/>
              </a:spcBef>
            </a:pPr>
            <a:r>
              <a:rPr lang="en-US" sz="2400"/>
              <a:t>Teacher reviews classroom assessment data and conducts observations of the student’s learning behavior. Behavior observations suggest that the student struggles to master skills as quickly as their same-age peers and needs more practice opportunities than their peers.</a:t>
            </a:r>
            <a:r>
              <a:rPr lang="en-US">
                <a:solidFill>
                  <a:srgbClr val="59565A"/>
                </a:solidFill>
                <a:latin typeface="Calibri" panose="020F0502020204030204" pitchFamily="34" charset="0"/>
              </a:rPr>
              <a:t> </a:t>
            </a:r>
            <a:endParaRPr lang="en-US" sz="2400"/>
          </a:p>
          <a:p>
            <a:pPr>
              <a:spcBef>
                <a:spcPts val="3000"/>
              </a:spcBef>
            </a:pPr>
            <a:r>
              <a:rPr lang="en-US" sz="2400" i="1"/>
              <a:t>Hypothesis:</a:t>
            </a:r>
            <a:r>
              <a:rPr lang="en-US" sz="2400" b="1" i="1"/>
              <a:t> </a:t>
            </a:r>
            <a:r>
              <a:rPr lang="en-US" sz="2400" b="1"/>
              <a:t>If </a:t>
            </a:r>
            <a:r>
              <a:rPr lang="en-US" sz="2400"/>
              <a:t>the student is provided additional opportunities of direct instruction, feedback, and practice on target skills, </a:t>
            </a:r>
            <a:r>
              <a:rPr lang="en-US" sz="2400" b="1"/>
              <a:t>then</a:t>
            </a:r>
            <a:r>
              <a:rPr lang="en-US" sz="2400"/>
              <a:t> the student would move to mastery of these skills more quickly.   </a:t>
            </a:r>
          </a:p>
        </p:txBody>
      </p:sp>
      <p:sp>
        <p:nvSpPr>
          <p:cNvPr id="3" name="Slide Number Placeholder 2">
            <a:extLst>
              <a:ext uri="{FF2B5EF4-FFF2-40B4-BE49-F238E27FC236}">
                <a16:creationId xmlns:a16="http://schemas.microsoft.com/office/drawing/2014/main" id="{3CDA1D6E-7678-4AA1-8D12-17F99609529C}"/>
              </a:ext>
            </a:extLst>
          </p:cNvPr>
          <p:cNvSpPr>
            <a:spLocks noGrp="1"/>
          </p:cNvSpPr>
          <p:nvPr>
            <p:ph type="sldNum" sz="quarter" idx="12"/>
          </p:nvPr>
        </p:nvSpPr>
        <p:spPr/>
        <p:txBody>
          <a:bodyPr/>
          <a:lstStyle/>
          <a:p>
            <a:fld id="{B094D1B2-26D5-48CC-9B16-6583E954EFA6}" type="slidenum">
              <a:rPr lang="en-US" smtClean="0"/>
              <a:t>25</a:t>
            </a:fld>
            <a:endParaRPr lang="en-US"/>
          </a:p>
        </p:txBody>
      </p:sp>
      <p:graphicFrame>
        <p:nvGraphicFramePr>
          <p:cNvPr id="4" name="Table 6" descr="Element of SDI: Content. What it means: What is taught to allow the student to access general education programming. Element of SCI: Methodology. What it means: How the instruction is delivered or the practices and approach the teacher uses to teach. Element of SDI: Delivery of instruction. What it means: Who, where, and when the instruction is delivered.">
            <a:extLst>
              <a:ext uri="{FF2B5EF4-FFF2-40B4-BE49-F238E27FC236}">
                <a16:creationId xmlns:a16="http://schemas.microsoft.com/office/drawing/2014/main" id="{C010C823-D95E-A746-EE66-2C243B34A77B}"/>
              </a:ext>
            </a:extLst>
          </p:cNvPr>
          <p:cNvGraphicFramePr>
            <a:graphicFrameLocks/>
          </p:cNvGraphicFramePr>
          <p:nvPr>
            <p:extLst>
              <p:ext uri="{D42A27DB-BD31-4B8C-83A1-F6EECF244321}">
                <p14:modId xmlns:p14="http://schemas.microsoft.com/office/powerpoint/2010/main" val="3108603174"/>
              </p:ext>
            </p:extLst>
          </p:nvPr>
        </p:nvGraphicFramePr>
        <p:xfrm>
          <a:off x="8243508" y="1371600"/>
          <a:ext cx="2792606" cy="4275443"/>
        </p:xfrm>
        <a:graphic>
          <a:graphicData uri="http://schemas.openxmlformats.org/drawingml/2006/table">
            <a:tbl>
              <a:tblPr firstRow="1" bandRow="1">
                <a:tableStyleId>{31832965-C026-47F6-861E-5072A00C4E13}</a:tableStyleId>
              </a:tblPr>
              <a:tblGrid>
                <a:gridCol w="2792606">
                  <a:extLst>
                    <a:ext uri="{9D8B030D-6E8A-4147-A177-3AD203B41FA5}">
                      <a16:colId xmlns:a16="http://schemas.microsoft.com/office/drawing/2014/main" val="3383329997"/>
                    </a:ext>
                  </a:extLst>
                </a:gridCol>
              </a:tblGrid>
              <a:tr h="4992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bg1"/>
                          </a:solidFill>
                        </a:rPr>
                        <a:t>Elements of SDI</a:t>
                      </a:r>
                      <a:endParaRPr lang="en-US" sz="2400" b="1">
                        <a:solidFill>
                          <a:schemeClr val="bg1"/>
                        </a:solidFill>
                        <a:latin typeface="+mj-lt"/>
                      </a:endParaRPr>
                    </a:p>
                  </a:txBody>
                  <a:tcPr/>
                </a:tc>
                <a:extLst>
                  <a:ext uri="{0D108BD9-81ED-4DB2-BD59-A6C34878D82A}">
                    <a16:rowId xmlns:a16="http://schemas.microsoft.com/office/drawing/2014/main" val="818867123"/>
                  </a:ext>
                </a:extLst>
              </a:tr>
              <a:tr h="931866">
                <a:tc>
                  <a:txBody>
                    <a:bodyPr/>
                    <a:lstStyle/>
                    <a:p>
                      <a:pPr fontAlgn="t">
                        <a:spcBef>
                          <a:spcPts val="0"/>
                        </a:spcBef>
                      </a:pPr>
                      <a:r>
                        <a:rPr lang="en-US" sz="1800" b="1">
                          <a:solidFill>
                            <a:srgbClr val="59565A"/>
                          </a:solidFill>
                        </a:rPr>
                        <a:t>Content</a:t>
                      </a:r>
                      <a:endParaRPr lang="en-US" sz="1800"/>
                    </a:p>
                    <a:p>
                      <a:pPr fontAlgn="t">
                        <a:spcBef>
                          <a:spcPts val="0"/>
                        </a:spcBef>
                      </a:pPr>
                      <a:r>
                        <a:rPr lang="en-US" sz="1400" b="1">
                          <a:solidFill>
                            <a:srgbClr val="59565A"/>
                          </a:solidFill>
                        </a:rPr>
                        <a:t>What</a:t>
                      </a:r>
                      <a:r>
                        <a:rPr lang="en-US" sz="1400">
                          <a:solidFill>
                            <a:srgbClr val="59565A"/>
                          </a:solidFill>
                        </a:rPr>
                        <a:t> is taught</a:t>
                      </a:r>
                      <a:endParaRPr lang="en-US" sz="1400"/>
                    </a:p>
                    <a:p>
                      <a:endParaRPr lang="en-US" sz="1800" b="1"/>
                    </a:p>
                  </a:txBody>
                  <a:tcPr/>
                </a:tc>
                <a:extLst>
                  <a:ext uri="{0D108BD9-81ED-4DB2-BD59-A6C34878D82A}">
                    <a16:rowId xmlns:a16="http://schemas.microsoft.com/office/drawing/2014/main" val="2266277396"/>
                  </a:ext>
                </a:extLst>
              </a:tr>
              <a:tr h="1564203">
                <a:tc>
                  <a:txBody>
                    <a:bodyPr/>
                    <a:lstStyle/>
                    <a:p>
                      <a:pPr fontAlgn="t">
                        <a:spcBef>
                          <a:spcPts val="0"/>
                        </a:spcBef>
                      </a:pPr>
                      <a:r>
                        <a:rPr lang="en-US" sz="1800" b="1">
                          <a:solidFill>
                            <a:srgbClr val="59565A"/>
                          </a:solidFill>
                        </a:rPr>
                        <a:t>Methodology</a:t>
                      </a:r>
                      <a:endParaRPr lang="en-US" sz="1800"/>
                    </a:p>
                    <a:p>
                      <a:pPr fontAlgn="t">
                        <a:spcBef>
                          <a:spcPts val="0"/>
                        </a:spcBef>
                      </a:pPr>
                      <a:r>
                        <a:rPr lang="en-US" sz="1400" b="1">
                          <a:solidFill>
                            <a:srgbClr val="59565A"/>
                          </a:solidFill>
                        </a:rPr>
                        <a:t>How</a:t>
                      </a:r>
                      <a:r>
                        <a:rPr lang="en-US" sz="1400">
                          <a:solidFill>
                            <a:srgbClr val="59565A"/>
                          </a:solidFill>
                        </a:rPr>
                        <a:t> the instruction is delivered or the practices and approach the teacher uses to teach </a:t>
                      </a:r>
                      <a:endParaRPr lang="en-US" sz="1400"/>
                    </a:p>
                    <a:p>
                      <a:endParaRPr lang="en-US" sz="1400" b="0"/>
                    </a:p>
                  </a:txBody>
                  <a:tcPr/>
                </a:tc>
                <a:extLst>
                  <a:ext uri="{0D108BD9-81ED-4DB2-BD59-A6C34878D82A}">
                    <a16:rowId xmlns:a16="http://schemas.microsoft.com/office/drawing/2014/main" val="872997520"/>
                  </a:ext>
                </a:extLst>
              </a:tr>
              <a:tr h="718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a:solidFill>
                            <a:srgbClr val="59565A"/>
                          </a:solidFill>
                        </a:rPr>
                        <a:t>Delivery of Instruction </a:t>
                      </a:r>
                      <a:endParaRPr lang="en-US" sz="1800"/>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t>Who </a:t>
                      </a:r>
                      <a:r>
                        <a:rPr lang="en-US" sz="1400" b="0"/>
                        <a:t>delivers the instruction and </a:t>
                      </a:r>
                      <a:r>
                        <a:rPr lang="en-US" sz="1400" b="1"/>
                        <a:t>where</a:t>
                      </a:r>
                      <a:r>
                        <a:rPr lang="en-US" sz="1400"/>
                        <a:t> and </a:t>
                      </a:r>
                      <a:r>
                        <a:rPr lang="en-US" sz="1400" b="1"/>
                        <a:t>when</a:t>
                      </a:r>
                      <a:r>
                        <a:rPr lang="en-US" sz="1400"/>
                        <a:t> the instruction is delivered</a:t>
                      </a:r>
                    </a:p>
                    <a:p>
                      <a:endParaRPr lang="en-US" sz="1800" b="1"/>
                    </a:p>
                  </a:txBody>
                  <a:tcPr/>
                </a:tc>
                <a:extLst>
                  <a:ext uri="{0D108BD9-81ED-4DB2-BD59-A6C34878D82A}">
                    <a16:rowId xmlns:a16="http://schemas.microsoft.com/office/drawing/2014/main" val="1881320406"/>
                  </a:ext>
                </a:extLst>
              </a:tr>
            </a:tbl>
          </a:graphicData>
        </a:graphic>
      </p:graphicFrame>
      <p:sp>
        <p:nvSpPr>
          <p:cNvPr id="2" name="Rectangle 1">
            <a:extLst>
              <a:ext uri="{FF2B5EF4-FFF2-40B4-BE49-F238E27FC236}">
                <a16:creationId xmlns:a16="http://schemas.microsoft.com/office/drawing/2014/main" id="{FDEAB89B-1B6C-20EE-ECC6-0345575779D1}"/>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40756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806"/>
            <a:ext cx="8979411" cy="926190"/>
          </a:xfrm>
        </p:spPr>
        <p:txBody>
          <a:bodyPr/>
          <a:lstStyle/>
          <a:p>
            <a:r>
              <a:rPr lang="en-US"/>
              <a:t>Using SDI to Meet the Unique Needs</a:t>
            </a:r>
          </a:p>
        </p:txBody>
      </p:sp>
      <p:sp>
        <p:nvSpPr>
          <p:cNvPr id="2" name="Content Placeholder 1"/>
          <p:cNvSpPr>
            <a:spLocks noGrp="1"/>
          </p:cNvSpPr>
          <p:nvPr>
            <p:ph sz="half" idx="1"/>
          </p:nvPr>
        </p:nvSpPr>
        <p:spPr>
          <a:xfrm>
            <a:off x="444500" y="2114550"/>
            <a:ext cx="5880100" cy="4011929"/>
          </a:xfrm>
        </p:spPr>
        <p:txBody>
          <a:bodyPr>
            <a:noAutofit/>
          </a:bodyPr>
          <a:lstStyle/>
          <a:p>
            <a:pPr marL="0" indent="0">
              <a:lnSpc>
                <a:spcPct val="100000"/>
              </a:lnSpc>
              <a:buNone/>
            </a:pPr>
            <a:endParaRPr lang="en-US" sz="2800"/>
          </a:p>
          <a:p>
            <a:pPr marL="0" indent="0">
              <a:lnSpc>
                <a:spcPct val="100000"/>
              </a:lnSpc>
              <a:buNone/>
            </a:pPr>
            <a:endParaRPr lang="en-US"/>
          </a:p>
          <a:p>
            <a:pPr marL="0" indent="0">
              <a:lnSpc>
                <a:spcPct val="100000"/>
              </a:lnSpc>
              <a:buNone/>
            </a:pPr>
            <a:endParaRPr lang="en-US" sz="2800"/>
          </a:p>
          <a:p>
            <a:pPr marL="0" indent="0">
              <a:lnSpc>
                <a:spcPct val="100000"/>
              </a:lnSpc>
              <a:buNone/>
            </a:pPr>
            <a:r>
              <a:rPr lang="en-US" sz="2800">
                <a:solidFill>
                  <a:schemeClr val="tx1"/>
                </a:solidFill>
              </a:rPr>
              <a:t>STEP 4: Intensify and individualize the intervention to address the hypothesis.</a:t>
            </a:r>
          </a:p>
        </p:txBody>
      </p:sp>
      <p:pic>
        <p:nvPicPr>
          <p:cNvPr id="11" name="Content Placeholder 10"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6F7B52C2-AA1E-1707-A34E-1579E163130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54112" y="1268735"/>
            <a:ext cx="3363711" cy="4846638"/>
          </a:xfrm>
        </p:spPr>
      </p:pic>
      <p:sp>
        <p:nvSpPr>
          <p:cNvPr id="4" name="Slide Number Placeholder 3"/>
          <p:cNvSpPr>
            <a:spLocks noGrp="1"/>
          </p:cNvSpPr>
          <p:nvPr>
            <p:ph type="sldNum" sz="quarter" idx="12"/>
          </p:nvPr>
        </p:nvSpPr>
        <p:spPr/>
        <p:txBody>
          <a:bodyPr/>
          <a:lstStyle/>
          <a:p>
            <a:pPr algn="r"/>
            <a:fld id="{F3477EC8-074D-41C4-94AE-E9EA7CEEA348}" type="slidenum">
              <a:rPr lang="en-US" smtClean="0"/>
              <a:pPr algn="r"/>
              <a:t>26</a:t>
            </a:fld>
            <a:endParaRPr lang="en-US"/>
          </a:p>
        </p:txBody>
      </p:sp>
      <p:cxnSp>
        <p:nvCxnSpPr>
          <p:cNvPr id="9" name="Straight Arrow Connector 8" descr="This arrow points to &quot;Intervention adaptation&quot; in the DBI graphic"/>
          <p:cNvCxnSpPr>
            <a:cxnSpLocks/>
          </p:cNvCxnSpPr>
          <p:nvPr/>
        </p:nvCxnSpPr>
        <p:spPr>
          <a:xfrm>
            <a:off x="6324600" y="4537948"/>
            <a:ext cx="18268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EFDA70F-75FE-DAE2-865C-6F9E8D456C37}"/>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2311248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8E1953-6CD6-454C-83ED-B503A0E3C3A8}"/>
              </a:ext>
            </a:extLst>
          </p:cNvPr>
          <p:cNvSpPr>
            <a:spLocks noGrp="1"/>
          </p:cNvSpPr>
          <p:nvPr>
            <p:ph type="title"/>
          </p:nvPr>
        </p:nvSpPr>
        <p:spPr>
          <a:xfrm>
            <a:off x="457200" y="172164"/>
            <a:ext cx="10706100" cy="1107996"/>
          </a:xfrm>
        </p:spPr>
        <p:txBody>
          <a:bodyPr/>
          <a:lstStyle/>
          <a:p>
            <a:r>
              <a:rPr lang="en-US" sz="3800" dirty="0"/>
              <a:t>Using Diagnostic Data to Develop a Hypothesis to Guide Adaptations </a:t>
            </a:r>
            <a:r>
              <a:rPr lang="en-US" sz="3800" dirty="0">
                <a:solidFill>
                  <a:schemeClr val="bg1"/>
                </a:solidFill>
              </a:rPr>
              <a:t>2</a:t>
            </a:r>
          </a:p>
        </p:txBody>
      </p:sp>
      <p:sp>
        <p:nvSpPr>
          <p:cNvPr id="7" name="Content Placeholder 6">
            <a:extLst>
              <a:ext uri="{FF2B5EF4-FFF2-40B4-BE49-F238E27FC236}">
                <a16:creationId xmlns:a16="http://schemas.microsoft.com/office/drawing/2014/main" id="{972C6D68-869F-4618-858E-A720490962B4}"/>
              </a:ext>
            </a:extLst>
          </p:cNvPr>
          <p:cNvSpPr>
            <a:spLocks noGrp="1"/>
          </p:cNvSpPr>
          <p:nvPr>
            <p:ph sz="quarter" idx="18"/>
          </p:nvPr>
        </p:nvSpPr>
        <p:spPr>
          <a:xfrm>
            <a:off x="457200" y="1371600"/>
            <a:ext cx="5080000" cy="4754880"/>
          </a:xfrm>
        </p:spPr>
        <p:txBody>
          <a:bodyPr>
            <a:normAutofit/>
          </a:bodyPr>
          <a:lstStyle/>
          <a:p>
            <a:pPr marL="0" indent="0">
              <a:buNone/>
            </a:pPr>
            <a:r>
              <a:rPr lang="en-US" sz="2200"/>
              <a:t>Teacher reviews classroom assessment data and conducts observations of the student’s learning behavior. Behavior observations suggest that the student struggles to master skills as quickly as their same-age peers and needs more practice opportunities than their peers.</a:t>
            </a:r>
          </a:p>
          <a:p>
            <a:pPr marL="0" indent="0">
              <a:spcBef>
                <a:spcPts val="3000"/>
              </a:spcBef>
              <a:buNone/>
            </a:pPr>
            <a:r>
              <a:rPr lang="en-US" sz="2200" i="1"/>
              <a:t>Hypothesis:</a:t>
            </a:r>
            <a:r>
              <a:rPr lang="en-US" sz="2200" b="1" i="1"/>
              <a:t> </a:t>
            </a:r>
            <a:r>
              <a:rPr lang="en-US" sz="2200" b="1"/>
              <a:t>If </a:t>
            </a:r>
            <a:r>
              <a:rPr lang="en-US" sz="2200"/>
              <a:t>the student is provided additional opportunities of direct instruction, feedback, and practice on </a:t>
            </a:r>
            <a:br>
              <a:rPr lang="en-US" sz="2200"/>
            </a:br>
            <a:r>
              <a:rPr lang="en-US" sz="2200"/>
              <a:t>target skills, </a:t>
            </a:r>
            <a:r>
              <a:rPr lang="en-US" sz="2200" b="1"/>
              <a:t>then</a:t>
            </a:r>
            <a:r>
              <a:rPr lang="en-US" sz="2200"/>
              <a:t> the student would move to mastery of these skills more quickly.   </a:t>
            </a:r>
          </a:p>
        </p:txBody>
      </p:sp>
      <p:sp>
        <p:nvSpPr>
          <p:cNvPr id="12" name="Arrow: Right 11" descr="This arrow points to &quot;Methodology&quot; in the chart">
            <a:extLst>
              <a:ext uri="{FF2B5EF4-FFF2-40B4-BE49-F238E27FC236}">
                <a16:creationId xmlns:a16="http://schemas.microsoft.com/office/drawing/2014/main" id="{58B5D72F-8426-4257-AEE5-65CABE433594}"/>
              </a:ext>
            </a:extLst>
          </p:cNvPr>
          <p:cNvSpPr/>
          <p:nvPr/>
        </p:nvSpPr>
        <p:spPr>
          <a:xfrm>
            <a:off x="5327169" y="3583940"/>
            <a:ext cx="914215" cy="73590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aphicFrame>
        <p:nvGraphicFramePr>
          <p:cNvPr id="5" name="Table 6" descr="Element of SDI: Content. What it means: What is taught to allow the student to access general education programming. Element of SCI: Methodology. What it means: How the instruction is delivered or the practices and approach the teacher uses to teach. Element of SDI: Delivery of instruction. What it means: Who, where, and when the instruction is delivered.">
            <a:extLst>
              <a:ext uri="{FF2B5EF4-FFF2-40B4-BE49-F238E27FC236}">
                <a16:creationId xmlns:a16="http://schemas.microsoft.com/office/drawing/2014/main" id="{1F4CBA23-D227-9E28-6F01-F2B48ED60E7B}"/>
              </a:ext>
            </a:extLst>
          </p:cNvPr>
          <p:cNvGraphicFramePr>
            <a:graphicFrameLocks noGrp="1"/>
          </p:cNvGraphicFramePr>
          <p:nvPr>
            <p:ph sz="quarter" idx="19"/>
          </p:nvPr>
        </p:nvGraphicFramePr>
        <p:xfrm>
          <a:off x="6316663" y="1371600"/>
          <a:ext cx="5196467" cy="4033520"/>
        </p:xfrm>
        <a:graphic>
          <a:graphicData uri="http://schemas.openxmlformats.org/drawingml/2006/table">
            <a:tbl>
              <a:tblPr firstRow="1" bandRow="1"/>
              <a:tblGrid>
                <a:gridCol w="2319337">
                  <a:extLst>
                    <a:ext uri="{9D8B030D-6E8A-4147-A177-3AD203B41FA5}">
                      <a16:colId xmlns:a16="http://schemas.microsoft.com/office/drawing/2014/main" val="3383329997"/>
                    </a:ext>
                  </a:extLst>
                </a:gridCol>
                <a:gridCol w="2877130">
                  <a:extLst>
                    <a:ext uri="{9D8B030D-6E8A-4147-A177-3AD203B41FA5}">
                      <a16:colId xmlns:a16="http://schemas.microsoft.com/office/drawing/2014/main" val="2675614242"/>
                    </a:ext>
                  </a:extLst>
                </a:gridCol>
              </a:tblGrid>
              <a:tr h="495610">
                <a:tc>
                  <a:txBody>
                    <a:bodyPr/>
                    <a:lstStyle/>
                    <a:p>
                      <a:r>
                        <a:rPr lang="en-US" sz="2000" b="1" dirty="0">
                          <a:solidFill>
                            <a:schemeClr val="bg1"/>
                          </a:solidFill>
                        </a:rPr>
                        <a:t>What element(s) of instruction needs to be adapted? </a:t>
                      </a:r>
                    </a:p>
                  </a:txBody>
                  <a:tcPr>
                    <a:solidFill>
                      <a:schemeClr val="accent1"/>
                    </a:solidFill>
                  </a:tcPr>
                </a:tc>
                <a:tc>
                  <a:txBody>
                    <a:bodyPr/>
                    <a:lstStyle/>
                    <a:p>
                      <a:r>
                        <a:rPr lang="en-US" sz="2000" b="1" dirty="0">
                          <a:solidFill>
                            <a:schemeClr val="bg1"/>
                          </a:solidFill>
                        </a:rPr>
                        <a:t>What the element means</a:t>
                      </a:r>
                    </a:p>
                  </a:txBody>
                  <a:tcPr>
                    <a:solidFill>
                      <a:schemeClr val="accent1"/>
                    </a:solidFill>
                  </a:tcPr>
                </a:tc>
                <a:extLst>
                  <a:ext uri="{0D108BD9-81ED-4DB2-BD59-A6C34878D82A}">
                    <a16:rowId xmlns:a16="http://schemas.microsoft.com/office/drawing/2014/main" val="818867123"/>
                  </a:ext>
                </a:extLst>
              </a:tr>
              <a:tr h="924560">
                <a:tc>
                  <a:txBody>
                    <a:bodyPr/>
                    <a:lstStyle/>
                    <a:p>
                      <a:r>
                        <a:rPr lang="en-US" sz="1800" b="1" dirty="0"/>
                        <a:t>Content</a:t>
                      </a:r>
                    </a:p>
                  </a:txBody>
                  <a:tcPr>
                    <a:solidFill>
                      <a:schemeClr val="bg2"/>
                    </a:solidFill>
                  </a:tcPr>
                </a:tc>
                <a:tc>
                  <a:txBody>
                    <a:bodyPr/>
                    <a:lstStyle/>
                    <a:p>
                      <a:r>
                        <a:rPr lang="en-US" sz="1800" b="1" i="1" dirty="0"/>
                        <a:t>What</a:t>
                      </a:r>
                      <a:r>
                        <a:rPr lang="en-US" sz="1800" dirty="0"/>
                        <a:t> is taught to allow the student to access general education programming</a:t>
                      </a:r>
                    </a:p>
                  </a:txBody>
                  <a:tcPr>
                    <a:solidFill>
                      <a:schemeClr val="bg2"/>
                    </a:solidFill>
                  </a:tcPr>
                </a:tc>
                <a:extLst>
                  <a:ext uri="{0D108BD9-81ED-4DB2-BD59-A6C34878D82A}">
                    <a16:rowId xmlns:a16="http://schemas.microsoft.com/office/drawing/2014/main" val="2266277396"/>
                  </a:ext>
                </a:extLst>
              </a:tr>
              <a:tr h="1168420">
                <a:tc>
                  <a:txBody>
                    <a:bodyPr/>
                    <a:lstStyle/>
                    <a:p>
                      <a:r>
                        <a:rPr lang="en-US" sz="1800" b="1"/>
                        <a:t>Methodology</a:t>
                      </a:r>
                    </a:p>
                  </a:txBody>
                  <a:tcPr/>
                </a:tc>
                <a:tc>
                  <a:txBody>
                    <a:bodyPr/>
                    <a:lstStyle/>
                    <a:p>
                      <a:r>
                        <a:rPr lang="en-US" sz="1800" b="1" i="1"/>
                        <a:t>How</a:t>
                      </a:r>
                      <a:r>
                        <a:rPr lang="en-US" sz="1800"/>
                        <a:t> the instruction is delivered or the practices and approach the teacher uses to teach </a:t>
                      </a:r>
                    </a:p>
                  </a:txBody>
                  <a:tcPr/>
                </a:tc>
                <a:extLst>
                  <a:ext uri="{0D108BD9-81ED-4DB2-BD59-A6C34878D82A}">
                    <a16:rowId xmlns:a16="http://schemas.microsoft.com/office/drawing/2014/main" val="872997520"/>
                  </a:ext>
                </a:extLst>
              </a:tr>
              <a:tr h="912967">
                <a:tc>
                  <a:txBody>
                    <a:bodyPr/>
                    <a:lstStyle/>
                    <a:p>
                      <a:r>
                        <a:rPr lang="en-US" sz="1800" b="1" dirty="0"/>
                        <a:t>Delivery of instruction</a:t>
                      </a:r>
                    </a:p>
                  </a:txBody>
                  <a:tcPr>
                    <a:solidFill>
                      <a:schemeClr val="bg2"/>
                    </a:solidFill>
                  </a:tcPr>
                </a:tc>
                <a:tc>
                  <a:txBody>
                    <a:bodyPr/>
                    <a:lstStyle/>
                    <a:p>
                      <a:r>
                        <a:rPr lang="en-US" sz="1800" b="1" i="1" dirty="0"/>
                        <a:t>Who </a:t>
                      </a:r>
                      <a:r>
                        <a:rPr lang="en-US" sz="1800" b="0" i="0" dirty="0"/>
                        <a:t>delivers the instruction and</a:t>
                      </a:r>
                      <a:r>
                        <a:rPr lang="en-US" sz="1800" b="1" i="1" dirty="0"/>
                        <a:t> where</a:t>
                      </a:r>
                      <a:r>
                        <a:rPr lang="en-US" sz="1800" dirty="0"/>
                        <a:t> and </a:t>
                      </a:r>
                      <a:r>
                        <a:rPr lang="en-US" sz="1800" b="1" i="1" dirty="0"/>
                        <a:t>when</a:t>
                      </a:r>
                      <a:r>
                        <a:rPr lang="en-US" sz="1800" dirty="0"/>
                        <a:t> the instruction is delivered</a:t>
                      </a:r>
                    </a:p>
                  </a:txBody>
                  <a:tcPr>
                    <a:solidFill>
                      <a:schemeClr val="bg2"/>
                    </a:solidFill>
                  </a:tcPr>
                </a:tc>
                <a:extLst>
                  <a:ext uri="{0D108BD9-81ED-4DB2-BD59-A6C34878D82A}">
                    <a16:rowId xmlns:a16="http://schemas.microsoft.com/office/drawing/2014/main" val="1881320406"/>
                  </a:ext>
                </a:extLst>
              </a:tr>
            </a:tbl>
          </a:graphicData>
        </a:graphic>
      </p:graphicFrame>
      <p:sp>
        <p:nvSpPr>
          <p:cNvPr id="2" name="Rectangle 1">
            <a:extLst>
              <a:ext uri="{FF2B5EF4-FFF2-40B4-BE49-F238E27FC236}">
                <a16:creationId xmlns:a16="http://schemas.microsoft.com/office/drawing/2014/main" id="{54EF7624-43F2-90B7-B589-016D47088B9A}"/>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424210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177522"/>
            <a:ext cx="11338560" cy="1107996"/>
          </a:xfrm>
        </p:spPr>
        <p:txBody>
          <a:bodyPr/>
          <a:lstStyle/>
          <a:p>
            <a:r>
              <a:rPr lang="en-US" sz="4000" dirty="0"/>
              <a:t>Connecting</a:t>
            </a:r>
            <a:r>
              <a:rPr lang="en-US" dirty="0"/>
              <a:t> </a:t>
            </a:r>
            <a:r>
              <a:rPr lang="en-US" sz="4000" dirty="0"/>
              <a:t>the Hypothesis to the Instructional Adaptation </a:t>
            </a:r>
            <a:r>
              <a:rPr lang="en-US" dirty="0"/>
              <a:t>of SDI </a:t>
            </a:r>
            <a:r>
              <a:rPr lang="en-US" dirty="0">
                <a:solidFill>
                  <a:schemeClr val="bg1"/>
                </a:solidFill>
              </a:rPr>
              <a:t>3</a:t>
            </a:r>
          </a:p>
        </p:txBody>
      </p:sp>
      <p:sp>
        <p:nvSpPr>
          <p:cNvPr id="5" name="Content Placeholder 4"/>
          <p:cNvSpPr>
            <a:spLocks noGrp="1"/>
          </p:cNvSpPr>
          <p:nvPr>
            <p:ph sz="quarter" idx="18"/>
          </p:nvPr>
        </p:nvSpPr>
        <p:spPr>
          <a:xfrm>
            <a:off x="457201" y="1371600"/>
            <a:ext cx="4707924" cy="4754880"/>
          </a:xfrm>
        </p:spPr>
        <p:txBody>
          <a:bodyPr vert="horz" lIns="0" tIns="0" rIns="0" bIns="0" rtlCol="0" anchor="t">
            <a:noAutofit/>
          </a:bodyPr>
          <a:lstStyle/>
          <a:p>
            <a:pPr marL="0" indent="0">
              <a:buNone/>
            </a:pPr>
            <a:r>
              <a:rPr lang="en-US" sz="2200"/>
              <a:t>Diagnostic data indicate the student has </a:t>
            </a:r>
            <a:r>
              <a:rPr lang="en-US" sz="2200" b="1"/>
              <a:t>difficulty applying decoding strategies to words with short and long vowels</a:t>
            </a:r>
            <a:r>
              <a:rPr lang="en-US" sz="2200"/>
              <a:t>, especially “I” and “e.”</a:t>
            </a:r>
          </a:p>
          <a:p>
            <a:pPr marL="0" indent="0">
              <a:spcBef>
                <a:spcPts val="3000"/>
              </a:spcBef>
              <a:buNone/>
            </a:pPr>
            <a:r>
              <a:rPr lang="en-US" sz="2200" i="1"/>
              <a:t>Hypothesis: </a:t>
            </a:r>
            <a:r>
              <a:rPr lang="en-US" sz="2200" b="1"/>
              <a:t>If </a:t>
            </a:r>
            <a:r>
              <a:rPr lang="en-US" sz="2200"/>
              <a:t>the student is provided additional instructional time in decoding short and long vowels, </a:t>
            </a:r>
            <a:r>
              <a:rPr lang="en-US" sz="2200" b="1"/>
              <a:t>then</a:t>
            </a:r>
            <a:r>
              <a:rPr lang="en-US" sz="2200"/>
              <a:t> the student will improve their decoding and oral reading fluency. </a:t>
            </a:r>
          </a:p>
          <a:p>
            <a:pPr marL="0" indent="0">
              <a:buNone/>
            </a:pPr>
            <a:endParaRPr lang="en-US" sz="2400">
              <a:solidFill>
                <a:srgbClr val="262626"/>
              </a:solidFill>
            </a:endParaRPr>
          </a:p>
          <a:p>
            <a:pPr marL="0" indent="0">
              <a:lnSpc>
                <a:spcPct val="100000"/>
              </a:lnSpc>
              <a:buNone/>
            </a:pPr>
            <a:endParaRPr lang="en-US" sz="2400" b="1"/>
          </a:p>
        </p:txBody>
      </p:sp>
      <p:sp>
        <p:nvSpPr>
          <p:cNvPr id="2" name="Arrow: Right 1" descr="This arrow points to : &quot;content&quot; in the table">
            <a:extLst>
              <a:ext uri="{FF2B5EF4-FFF2-40B4-BE49-F238E27FC236}">
                <a16:creationId xmlns:a16="http://schemas.microsoft.com/office/drawing/2014/main" id="{3470F3F5-7DEB-48AC-8EE8-1ACE4BE91F25}"/>
              </a:ext>
            </a:extLst>
          </p:cNvPr>
          <p:cNvSpPr/>
          <p:nvPr/>
        </p:nvSpPr>
        <p:spPr>
          <a:xfrm>
            <a:off x="5341857" y="4575380"/>
            <a:ext cx="914215" cy="73590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aphicFrame>
        <p:nvGraphicFramePr>
          <p:cNvPr id="9" name="Table 6" descr="Element of SDI: Content. What it means: What is taught to allow the student to access general education programming. Element of SCI: Methodology. What it means: How the instruction is delivered or the practices and approach the teacher uses to teach. Element of SDI: Delivery of instruction. What it means: Who, where, and when the instruction is delivered.">
            <a:extLst>
              <a:ext uri="{FF2B5EF4-FFF2-40B4-BE49-F238E27FC236}">
                <a16:creationId xmlns:a16="http://schemas.microsoft.com/office/drawing/2014/main" id="{EF2461C0-3893-B1A5-6936-039514E9E4FA}"/>
              </a:ext>
            </a:extLst>
          </p:cNvPr>
          <p:cNvGraphicFramePr>
            <a:graphicFrameLocks noGrp="1"/>
          </p:cNvGraphicFramePr>
          <p:nvPr>
            <p:ph sz="quarter" idx="19"/>
          </p:nvPr>
        </p:nvGraphicFramePr>
        <p:xfrm>
          <a:off x="6318504" y="1371600"/>
          <a:ext cx="5213096" cy="4053905"/>
        </p:xfrm>
        <a:graphic>
          <a:graphicData uri="http://schemas.openxmlformats.org/drawingml/2006/table">
            <a:tbl>
              <a:tblPr firstRow="1" bandRow="1"/>
              <a:tblGrid>
                <a:gridCol w="2297492">
                  <a:extLst>
                    <a:ext uri="{9D8B030D-6E8A-4147-A177-3AD203B41FA5}">
                      <a16:colId xmlns:a16="http://schemas.microsoft.com/office/drawing/2014/main" val="3383329997"/>
                    </a:ext>
                  </a:extLst>
                </a:gridCol>
                <a:gridCol w="2915604">
                  <a:extLst>
                    <a:ext uri="{9D8B030D-6E8A-4147-A177-3AD203B41FA5}">
                      <a16:colId xmlns:a16="http://schemas.microsoft.com/office/drawing/2014/main" val="2675614242"/>
                    </a:ext>
                  </a:extLst>
                </a:gridCol>
              </a:tblGrid>
              <a:tr h="978276">
                <a:tc>
                  <a:txBody>
                    <a:bodyPr/>
                    <a:lstStyle/>
                    <a:p>
                      <a:r>
                        <a:rPr lang="en-US" sz="2000" b="1">
                          <a:solidFill>
                            <a:schemeClr val="bg1"/>
                          </a:solidFill>
                        </a:rPr>
                        <a:t>What element(s) of instruction needs </a:t>
                      </a:r>
                      <a:br>
                        <a:rPr lang="en-US" sz="2000" b="1">
                          <a:solidFill>
                            <a:schemeClr val="bg1"/>
                          </a:solidFill>
                        </a:rPr>
                      </a:br>
                      <a:r>
                        <a:rPr lang="en-US" sz="2000" b="1">
                          <a:solidFill>
                            <a:schemeClr val="bg1"/>
                          </a:solidFill>
                        </a:rPr>
                        <a:t>to be adapted? </a:t>
                      </a:r>
                    </a:p>
                  </a:txBody>
                  <a:tcPr>
                    <a:solidFill>
                      <a:schemeClr val="accent1"/>
                    </a:solidFill>
                  </a:tcPr>
                </a:tc>
                <a:tc>
                  <a:txBody>
                    <a:bodyPr/>
                    <a:lstStyle/>
                    <a:p>
                      <a:r>
                        <a:rPr lang="en-US" sz="2000" b="1">
                          <a:solidFill>
                            <a:schemeClr val="bg1"/>
                          </a:solidFill>
                        </a:rPr>
                        <a:t>What the element means</a:t>
                      </a:r>
                    </a:p>
                  </a:txBody>
                  <a:tcPr>
                    <a:solidFill>
                      <a:schemeClr val="accent1"/>
                    </a:solidFill>
                  </a:tcPr>
                </a:tc>
                <a:extLst>
                  <a:ext uri="{0D108BD9-81ED-4DB2-BD59-A6C34878D82A}">
                    <a16:rowId xmlns:a16="http://schemas.microsoft.com/office/drawing/2014/main" val="818867123"/>
                  </a:ext>
                </a:extLst>
              </a:tr>
              <a:tr h="937260">
                <a:tc>
                  <a:txBody>
                    <a:bodyPr/>
                    <a:lstStyle/>
                    <a:p>
                      <a:r>
                        <a:rPr lang="en-US" sz="1800" b="1"/>
                        <a:t>Content</a:t>
                      </a:r>
                    </a:p>
                  </a:txBody>
                  <a:tcPr>
                    <a:solidFill>
                      <a:schemeClr val="bg2"/>
                    </a:solidFill>
                  </a:tcPr>
                </a:tc>
                <a:tc>
                  <a:txBody>
                    <a:bodyPr/>
                    <a:lstStyle/>
                    <a:p>
                      <a:r>
                        <a:rPr lang="en-US" sz="1800" b="1" i="1"/>
                        <a:t>What</a:t>
                      </a:r>
                      <a:r>
                        <a:rPr lang="en-US" sz="1800"/>
                        <a:t> is taught to allow the student to access general education programming</a:t>
                      </a:r>
                    </a:p>
                  </a:txBody>
                  <a:tcPr>
                    <a:solidFill>
                      <a:schemeClr val="bg2"/>
                    </a:solidFill>
                  </a:tcPr>
                </a:tc>
                <a:extLst>
                  <a:ext uri="{0D108BD9-81ED-4DB2-BD59-A6C34878D82A}">
                    <a16:rowId xmlns:a16="http://schemas.microsoft.com/office/drawing/2014/main" val="2266277396"/>
                  </a:ext>
                </a:extLst>
              </a:tr>
              <a:tr h="1156144">
                <a:tc>
                  <a:txBody>
                    <a:bodyPr/>
                    <a:lstStyle/>
                    <a:p>
                      <a:r>
                        <a:rPr lang="en-US" sz="1800" b="1"/>
                        <a:t>Methodology</a:t>
                      </a:r>
                    </a:p>
                  </a:txBody>
                  <a:tcPr/>
                </a:tc>
                <a:tc>
                  <a:txBody>
                    <a:bodyPr/>
                    <a:lstStyle/>
                    <a:p>
                      <a:r>
                        <a:rPr lang="en-US" sz="1800" b="1" i="1"/>
                        <a:t>How</a:t>
                      </a:r>
                      <a:r>
                        <a:rPr lang="en-US" sz="1800"/>
                        <a:t> the instruction is delivered or the practices and approach the teacher uses to teach </a:t>
                      </a:r>
                    </a:p>
                  </a:txBody>
                  <a:tcPr/>
                </a:tc>
                <a:extLst>
                  <a:ext uri="{0D108BD9-81ED-4DB2-BD59-A6C34878D82A}">
                    <a16:rowId xmlns:a16="http://schemas.microsoft.com/office/drawing/2014/main" val="872997520"/>
                  </a:ext>
                </a:extLst>
              </a:tr>
              <a:tr h="922085">
                <a:tc>
                  <a:txBody>
                    <a:bodyPr/>
                    <a:lstStyle/>
                    <a:p>
                      <a:r>
                        <a:rPr lang="en-US" sz="1800" b="1"/>
                        <a:t>Delivery of instruction</a:t>
                      </a:r>
                    </a:p>
                  </a:txBody>
                  <a:tcPr>
                    <a:solidFill>
                      <a:schemeClr val="bg2"/>
                    </a:solidFill>
                  </a:tcPr>
                </a:tc>
                <a:tc>
                  <a:txBody>
                    <a:bodyPr/>
                    <a:lstStyle/>
                    <a:p>
                      <a:r>
                        <a:rPr lang="en-US" sz="1800" b="1" i="1"/>
                        <a:t>Who </a:t>
                      </a:r>
                      <a:r>
                        <a:rPr lang="en-US" sz="1800" b="0" i="0"/>
                        <a:t>delivers the instruction and </a:t>
                      </a:r>
                      <a:r>
                        <a:rPr lang="en-US" sz="1800" b="1" i="1"/>
                        <a:t>where</a:t>
                      </a:r>
                      <a:r>
                        <a:rPr lang="en-US" sz="1800"/>
                        <a:t> and </a:t>
                      </a:r>
                      <a:r>
                        <a:rPr lang="en-US" sz="1800" b="1" i="1"/>
                        <a:t>when</a:t>
                      </a:r>
                      <a:r>
                        <a:rPr lang="en-US" sz="1800"/>
                        <a:t> the instruction is delivered</a:t>
                      </a:r>
                    </a:p>
                  </a:txBody>
                  <a:tcPr>
                    <a:solidFill>
                      <a:schemeClr val="bg2"/>
                    </a:solidFill>
                  </a:tcPr>
                </a:tc>
                <a:extLst>
                  <a:ext uri="{0D108BD9-81ED-4DB2-BD59-A6C34878D82A}">
                    <a16:rowId xmlns:a16="http://schemas.microsoft.com/office/drawing/2014/main" val="1881320406"/>
                  </a:ext>
                </a:extLst>
              </a:tr>
            </a:tbl>
          </a:graphicData>
        </a:graphic>
      </p:graphicFrame>
      <p:sp>
        <p:nvSpPr>
          <p:cNvPr id="6" name="Rectangle 5">
            <a:extLst>
              <a:ext uri="{FF2B5EF4-FFF2-40B4-BE49-F238E27FC236}">
                <a16:creationId xmlns:a16="http://schemas.microsoft.com/office/drawing/2014/main" id="{BCA8DB6C-A6E8-B20F-3A3D-41A26260F01A}"/>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411096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BA713-C8B6-4287-8FF9-D2144E3B4437}"/>
              </a:ext>
            </a:extLst>
          </p:cNvPr>
          <p:cNvSpPr>
            <a:spLocks noGrp="1"/>
          </p:cNvSpPr>
          <p:nvPr>
            <p:ph type="title"/>
          </p:nvPr>
        </p:nvSpPr>
        <p:spPr/>
        <p:txBody>
          <a:bodyPr>
            <a:normAutofit/>
          </a:bodyPr>
          <a:lstStyle/>
          <a:p>
            <a:r>
              <a:rPr lang="en-US" sz="4400"/>
              <a:t>Using</a:t>
            </a:r>
            <a:r>
              <a:rPr lang="en-US"/>
              <a:t> Data to Intensify the Intervention </a:t>
            </a:r>
          </a:p>
        </p:txBody>
      </p:sp>
      <p:sp>
        <p:nvSpPr>
          <p:cNvPr id="5" name="Content Placeholder 4">
            <a:extLst>
              <a:ext uri="{FF2B5EF4-FFF2-40B4-BE49-F238E27FC236}">
                <a16:creationId xmlns:a16="http://schemas.microsoft.com/office/drawing/2014/main" id="{B78377A8-E37B-4B0F-854C-4B100381C2F5}"/>
              </a:ext>
            </a:extLst>
          </p:cNvPr>
          <p:cNvSpPr>
            <a:spLocks noGrp="1"/>
          </p:cNvSpPr>
          <p:nvPr>
            <p:ph sz="half" idx="1"/>
          </p:nvPr>
        </p:nvSpPr>
        <p:spPr>
          <a:xfrm>
            <a:off x="457200" y="1280160"/>
            <a:ext cx="4754747" cy="4846320"/>
          </a:xfrm>
        </p:spPr>
        <p:txBody>
          <a:bodyPr vert="horz" lIns="0" tIns="0" rIns="0" bIns="0" rtlCol="0" anchor="t">
            <a:normAutofit/>
          </a:bodyPr>
          <a:lstStyle/>
          <a:p>
            <a:pPr marL="0" indent="0">
              <a:buNone/>
            </a:pPr>
            <a:r>
              <a:rPr lang="en-US" sz="2200">
                <a:solidFill>
                  <a:schemeClr val="tx1"/>
                </a:solidFill>
              </a:rPr>
              <a:t>Fidelity and observation data indicate that the student is becoming more frustrated and less engaged in the intervention. </a:t>
            </a:r>
          </a:p>
          <a:p>
            <a:pPr marL="0" indent="0">
              <a:spcBef>
                <a:spcPts val="3000"/>
              </a:spcBef>
              <a:buNone/>
            </a:pPr>
            <a:r>
              <a:rPr lang="en-US" sz="2200" i="1">
                <a:solidFill>
                  <a:schemeClr val="tx1"/>
                </a:solidFill>
              </a:rPr>
              <a:t>Hypothesis: </a:t>
            </a:r>
            <a:r>
              <a:rPr lang="en-US" sz="2200" b="1">
                <a:solidFill>
                  <a:schemeClr val="tx1"/>
                </a:solidFill>
              </a:rPr>
              <a:t>If </a:t>
            </a:r>
            <a:r>
              <a:rPr lang="en-US" sz="2200">
                <a:solidFill>
                  <a:schemeClr val="tx1"/>
                </a:solidFill>
              </a:rPr>
              <a:t>the student</a:t>
            </a:r>
            <a:r>
              <a:rPr lang="en-US" sz="2200" b="1">
                <a:solidFill>
                  <a:schemeClr val="tx1"/>
                </a:solidFill>
              </a:rPr>
              <a:t> </a:t>
            </a:r>
            <a:r>
              <a:rPr lang="en-US" sz="2200">
                <a:solidFill>
                  <a:schemeClr val="tx1"/>
                </a:solidFill>
              </a:rPr>
              <a:t>was more engaged and able to control their frustration, </a:t>
            </a:r>
            <a:r>
              <a:rPr lang="en-US" sz="2200" b="1">
                <a:solidFill>
                  <a:schemeClr val="tx1"/>
                </a:solidFill>
              </a:rPr>
              <a:t>then</a:t>
            </a:r>
            <a:r>
              <a:rPr lang="en-US" sz="2200">
                <a:solidFill>
                  <a:schemeClr val="tx1"/>
                </a:solidFill>
              </a:rPr>
              <a:t> the student would benefit more from the academic instruction. </a:t>
            </a:r>
          </a:p>
        </p:txBody>
      </p:sp>
      <p:graphicFrame>
        <p:nvGraphicFramePr>
          <p:cNvPr id="10" name="Table 6" descr="Element of SDI: Content. What it means: What is taught to allow the student to access general education programming. Element of SCI: Methodology. What it means: How the instruction is delivered or the practices and approach the teacher uses to teach. Element of SDI: Delivery of instruction. What it means: Who, where, and when the instruction is delivered.">
            <a:extLst>
              <a:ext uri="{FF2B5EF4-FFF2-40B4-BE49-F238E27FC236}">
                <a16:creationId xmlns:a16="http://schemas.microsoft.com/office/drawing/2014/main" id="{7C8E255E-E145-799E-17B8-2B2A809D139F}"/>
              </a:ext>
            </a:extLst>
          </p:cNvPr>
          <p:cNvGraphicFramePr>
            <a:graphicFrameLocks noGrp="1"/>
          </p:cNvGraphicFramePr>
          <p:nvPr>
            <p:ph sz="half" idx="2"/>
          </p:nvPr>
        </p:nvGraphicFramePr>
        <p:xfrm>
          <a:off x="6273209" y="1373269"/>
          <a:ext cx="5232991" cy="4044551"/>
        </p:xfrm>
        <a:graphic>
          <a:graphicData uri="http://schemas.openxmlformats.org/drawingml/2006/table">
            <a:tbl>
              <a:tblPr firstRow="1" bandRow="1"/>
              <a:tblGrid>
                <a:gridCol w="2324691">
                  <a:extLst>
                    <a:ext uri="{9D8B030D-6E8A-4147-A177-3AD203B41FA5}">
                      <a16:colId xmlns:a16="http://schemas.microsoft.com/office/drawing/2014/main" val="3383329997"/>
                    </a:ext>
                  </a:extLst>
                </a:gridCol>
                <a:gridCol w="2908300">
                  <a:extLst>
                    <a:ext uri="{9D8B030D-6E8A-4147-A177-3AD203B41FA5}">
                      <a16:colId xmlns:a16="http://schemas.microsoft.com/office/drawing/2014/main" val="2675614242"/>
                    </a:ext>
                  </a:extLst>
                </a:gridCol>
              </a:tblGrid>
              <a:tr h="495610">
                <a:tc>
                  <a:txBody>
                    <a:bodyPr/>
                    <a:lstStyle/>
                    <a:p>
                      <a:r>
                        <a:rPr lang="en-US" sz="2000" b="1" dirty="0">
                          <a:solidFill>
                            <a:schemeClr val="bg1"/>
                          </a:solidFill>
                        </a:rPr>
                        <a:t>What element(s) of instruction needs to be adapted? </a:t>
                      </a:r>
                    </a:p>
                  </a:txBody>
                  <a:tcPr>
                    <a:solidFill>
                      <a:schemeClr val="accent1"/>
                    </a:solidFill>
                  </a:tcPr>
                </a:tc>
                <a:tc>
                  <a:txBody>
                    <a:bodyPr/>
                    <a:lstStyle/>
                    <a:p>
                      <a:r>
                        <a:rPr lang="en-US" sz="2000" b="1" dirty="0">
                          <a:solidFill>
                            <a:schemeClr val="bg1"/>
                          </a:solidFill>
                        </a:rPr>
                        <a:t>What the element means</a:t>
                      </a:r>
                    </a:p>
                  </a:txBody>
                  <a:tcPr>
                    <a:solidFill>
                      <a:schemeClr val="accent1"/>
                    </a:solidFill>
                  </a:tcPr>
                </a:tc>
                <a:extLst>
                  <a:ext uri="{0D108BD9-81ED-4DB2-BD59-A6C34878D82A}">
                    <a16:rowId xmlns:a16="http://schemas.microsoft.com/office/drawing/2014/main" val="818867123"/>
                  </a:ext>
                </a:extLst>
              </a:tr>
              <a:tr h="935591">
                <a:tc>
                  <a:txBody>
                    <a:bodyPr/>
                    <a:lstStyle/>
                    <a:p>
                      <a:r>
                        <a:rPr lang="en-US" sz="1800" b="1" dirty="0"/>
                        <a:t>Content</a:t>
                      </a:r>
                    </a:p>
                  </a:txBody>
                  <a:tcPr>
                    <a:solidFill>
                      <a:schemeClr val="bg2"/>
                    </a:solidFill>
                  </a:tcPr>
                </a:tc>
                <a:tc>
                  <a:txBody>
                    <a:bodyPr/>
                    <a:lstStyle/>
                    <a:p>
                      <a:r>
                        <a:rPr lang="en-US" sz="1800" b="1" i="1" dirty="0"/>
                        <a:t>What</a:t>
                      </a:r>
                      <a:r>
                        <a:rPr lang="en-US" sz="1800" dirty="0"/>
                        <a:t> is taught to allow the student to access general education programming</a:t>
                      </a:r>
                    </a:p>
                  </a:txBody>
                  <a:tcPr>
                    <a:solidFill>
                      <a:schemeClr val="bg2"/>
                    </a:solidFill>
                  </a:tcPr>
                </a:tc>
                <a:extLst>
                  <a:ext uri="{0D108BD9-81ED-4DB2-BD59-A6C34878D82A}">
                    <a16:rowId xmlns:a16="http://schemas.microsoft.com/office/drawing/2014/main" val="2266277396"/>
                  </a:ext>
                </a:extLst>
              </a:tr>
              <a:tr h="1043960">
                <a:tc>
                  <a:txBody>
                    <a:bodyPr/>
                    <a:lstStyle/>
                    <a:p>
                      <a:r>
                        <a:rPr lang="en-US" sz="1800" b="1"/>
                        <a:t>Methodology</a:t>
                      </a:r>
                    </a:p>
                  </a:txBody>
                  <a:tcPr/>
                </a:tc>
                <a:tc>
                  <a:txBody>
                    <a:bodyPr/>
                    <a:lstStyle/>
                    <a:p>
                      <a:r>
                        <a:rPr lang="en-US" sz="1800" b="1" i="1"/>
                        <a:t>How</a:t>
                      </a:r>
                      <a:r>
                        <a:rPr lang="en-US" sz="1800"/>
                        <a:t> the instruction is delivered or the practices and approach the teacher uses to teach </a:t>
                      </a:r>
                    </a:p>
                  </a:txBody>
                  <a:tcPr/>
                </a:tc>
                <a:extLst>
                  <a:ext uri="{0D108BD9-81ED-4DB2-BD59-A6C34878D82A}">
                    <a16:rowId xmlns:a16="http://schemas.microsoft.com/office/drawing/2014/main" val="872997520"/>
                  </a:ext>
                </a:extLst>
              </a:tr>
              <a:tr h="912967">
                <a:tc>
                  <a:txBody>
                    <a:bodyPr/>
                    <a:lstStyle/>
                    <a:p>
                      <a:r>
                        <a:rPr lang="en-US" sz="1800" b="1" dirty="0"/>
                        <a:t>Delivery of instruction</a:t>
                      </a:r>
                    </a:p>
                  </a:txBody>
                  <a:tcPr>
                    <a:solidFill>
                      <a:schemeClr val="bg2"/>
                    </a:solidFill>
                  </a:tcPr>
                </a:tc>
                <a:tc>
                  <a:txBody>
                    <a:bodyPr/>
                    <a:lstStyle/>
                    <a:p>
                      <a:r>
                        <a:rPr lang="en-US" sz="1800" b="1" i="1" dirty="0"/>
                        <a:t>Who </a:t>
                      </a:r>
                      <a:r>
                        <a:rPr lang="en-US" sz="1800" b="0" i="0" dirty="0"/>
                        <a:t>delivers the instruction and</a:t>
                      </a:r>
                      <a:r>
                        <a:rPr lang="en-US" sz="1800" b="1" i="1" dirty="0"/>
                        <a:t> where</a:t>
                      </a:r>
                      <a:r>
                        <a:rPr lang="en-US" sz="1800" dirty="0"/>
                        <a:t> and </a:t>
                      </a:r>
                      <a:r>
                        <a:rPr lang="en-US" sz="1800" b="1" i="1" dirty="0"/>
                        <a:t>when</a:t>
                      </a:r>
                      <a:r>
                        <a:rPr lang="en-US" sz="1800" dirty="0"/>
                        <a:t> the instruction is delivered</a:t>
                      </a:r>
                    </a:p>
                  </a:txBody>
                  <a:tcPr>
                    <a:solidFill>
                      <a:schemeClr val="bg2"/>
                    </a:solidFill>
                  </a:tcPr>
                </a:tc>
                <a:extLst>
                  <a:ext uri="{0D108BD9-81ED-4DB2-BD59-A6C34878D82A}">
                    <a16:rowId xmlns:a16="http://schemas.microsoft.com/office/drawing/2014/main" val="1881320406"/>
                  </a:ext>
                </a:extLst>
              </a:tr>
            </a:tbl>
          </a:graphicData>
        </a:graphic>
      </p:graphicFrame>
      <p:sp>
        <p:nvSpPr>
          <p:cNvPr id="8" name="Arrow: Right 7" descr="This arrow points to &quot;content&quot; in the tble">
            <a:extLst>
              <a:ext uri="{FF2B5EF4-FFF2-40B4-BE49-F238E27FC236}">
                <a16:creationId xmlns:a16="http://schemas.microsoft.com/office/drawing/2014/main" id="{2F17CDBC-F222-4F71-B6F1-A3B75C8F1F14}"/>
              </a:ext>
            </a:extLst>
          </p:cNvPr>
          <p:cNvSpPr/>
          <p:nvPr/>
        </p:nvSpPr>
        <p:spPr>
          <a:xfrm>
            <a:off x="5211947" y="2517980"/>
            <a:ext cx="914215" cy="73590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Rectangle 1">
            <a:extLst>
              <a:ext uri="{FF2B5EF4-FFF2-40B4-BE49-F238E27FC236}">
                <a16:creationId xmlns:a16="http://schemas.microsoft.com/office/drawing/2014/main" id="{DDCFE68E-3DFD-38F3-03C0-136E5E524443}"/>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60020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C490208-7436-2616-F3B8-B928BB35ECA3}"/>
              </a:ext>
            </a:extLst>
          </p:cNvPr>
          <p:cNvSpPr>
            <a:spLocks noGrp="1"/>
          </p:cNvSpPr>
          <p:nvPr>
            <p:ph type="title"/>
          </p:nvPr>
        </p:nvSpPr>
        <p:spPr>
          <a:xfrm>
            <a:off x="457200" y="0"/>
            <a:ext cx="11338560" cy="1107996"/>
          </a:xfrm>
        </p:spPr>
        <p:txBody>
          <a:bodyPr/>
          <a:lstStyle/>
          <a:p>
            <a:r>
              <a:rPr lang="en-US" b="1"/>
              <a:t> Essential Elements for Sustainable School Systems  </a:t>
            </a:r>
          </a:p>
        </p:txBody>
      </p:sp>
      <p:pic>
        <p:nvPicPr>
          <p:cNvPr id="18" name="Content Placeholder 4" descr="PROGRESS Center Sustainable Elements graphic. A blue star each point being one of the elements. a Green circle with the key facilitators that support the elements. ">
            <a:extLst>
              <a:ext uri="{FF2B5EF4-FFF2-40B4-BE49-F238E27FC236}">
                <a16:creationId xmlns:a16="http://schemas.microsoft.com/office/drawing/2014/main" id="{774230CE-DD5B-4542-592A-0FF69143CB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91692" y="1533525"/>
            <a:ext cx="4602163" cy="4602163"/>
          </a:xfrm>
          <a:prstGeom prst="rect">
            <a:avLst/>
          </a:prstGeom>
          <a:ln>
            <a:noFill/>
          </a:ln>
        </p:spPr>
      </p:pic>
      <p:sp>
        <p:nvSpPr>
          <p:cNvPr id="19" name="TextBox 18">
            <a:extLst>
              <a:ext uri="{FF2B5EF4-FFF2-40B4-BE49-F238E27FC236}">
                <a16:creationId xmlns:a16="http://schemas.microsoft.com/office/drawing/2014/main" id="{BCE151F0-6F8F-7524-93C0-809281C184D9}"/>
              </a:ext>
              <a:ext uri="{C183D7F6-B498-43B3-948B-1728B52AA6E4}">
                <adec:decorative xmlns:adec="http://schemas.microsoft.com/office/drawing/2017/decorative" val="0"/>
              </a:ext>
            </a:extLst>
          </p:cNvPr>
          <p:cNvSpPr txBox="1"/>
          <p:nvPr/>
        </p:nvSpPr>
        <p:spPr>
          <a:xfrm>
            <a:off x="1069467" y="2818944"/>
            <a:ext cx="5169014" cy="2031325"/>
          </a:xfrm>
          <a:prstGeom prst="rect">
            <a:avLst/>
          </a:prstGeom>
          <a:noFill/>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sz="2800">
                <a:ea typeface="Calibri"/>
                <a:cs typeface="Calibri"/>
              </a:rPr>
              <a:t>The PROGRESS Center has identified </a:t>
            </a:r>
            <a:r>
              <a:rPr lang="en-US" sz="2800" b="1" i="1">
                <a:solidFill>
                  <a:schemeClr val="accent1"/>
                </a:solidFill>
                <a:ea typeface="Calibri"/>
                <a:cs typeface="Calibri"/>
              </a:rPr>
              <a:t>Essential Elements</a:t>
            </a:r>
            <a:r>
              <a:rPr lang="en-US" sz="2800" b="1" i="1">
                <a:solidFill>
                  <a:schemeClr val="tx2"/>
                </a:solidFill>
                <a:ea typeface="Calibri"/>
                <a:cs typeface="Calibri"/>
              </a:rPr>
              <a:t> </a:t>
            </a:r>
            <a:r>
              <a:rPr lang="en-US" sz="2800" b="1">
                <a:solidFill>
                  <a:schemeClr val="accent1"/>
                </a:solidFill>
                <a:ea typeface="Calibri"/>
                <a:cs typeface="Calibri"/>
              </a:rPr>
              <a:t>in schools </a:t>
            </a:r>
            <a:r>
              <a:rPr lang="en-US" sz="2800">
                <a:ea typeface="Calibri"/>
                <a:cs typeface="Calibri"/>
              </a:rPr>
              <a:t>that support high-quality instructional programming for students with disabilities. </a:t>
            </a:r>
          </a:p>
        </p:txBody>
      </p:sp>
      <p:sp>
        <p:nvSpPr>
          <p:cNvPr id="2" name="Slide Number Placeholder 4">
            <a:extLst>
              <a:ext uri="{FF2B5EF4-FFF2-40B4-BE49-F238E27FC236}">
                <a16:creationId xmlns:a16="http://schemas.microsoft.com/office/drawing/2014/main" id="{4924366B-B620-75A7-12D7-4B25F9A1FBAE}"/>
              </a:ext>
              <a:ext uri="{C183D7F6-B498-43B3-948B-1728B52AA6E4}">
                <adec:decorative xmlns:adec="http://schemas.microsoft.com/office/drawing/2017/decorative" val="1"/>
              </a:ext>
            </a:extLst>
          </p:cNvPr>
          <p:cNvSpPr>
            <a:spLocks noGrp="1"/>
          </p:cNvSpPr>
          <p:nvPr>
            <p:ph type="sldNum" sz="quarter" idx="14"/>
          </p:nvPr>
        </p:nvSpPr>
        <p:spPr>
          <a:xfrm>
            <a:off x="11916192" y="6585203"/>
            <a:ext cx="153888" cy="153888"/>
          </a:xfrm>
        </p:spPr>
        <p:txBody>
          <a:bodyPr/>
          <a:lstStyle/>
          <a:p>
            <a:pPr lvl="0"/>
            <a:fld id="{99A20822-4A49-4D36-86E3-300BA48D3F00}" type="slidenum">
              <a:rPr lang="en-US" noProof="0" smtClean="0"/>
              <a:pPr lvl="0"/>
              <a:t>3</a:t>
            </a:fld>
            <a:endParaRPr lang="en-US" noProof="0"/>
          </a:p>
        </p:txBody>
      </p:sp>
      <p:sp>
        <p:nvSpPr>
          <p:cNvPr id="3" name="Rectangle 2">
            <a:extLst>
              <a:ext uri="{FF2B5EF4-FFF2-40B4-BE49-F238E27FC236}">
                <a16:creationId xmlns:a16="http://schemas.microsoft.com/office/drawing/2014/main" id="{20342DAE-CDE3-C1EE-5D7A-DAA7B42D832F}"/>
              </a:ext>
            </a:extLst>
          </p:cNvPr>
          <p:cNvSpPr/>
          <p:nvPr/>
        </p:nvSpPr>
        <p:spPr>
          <a:xfrm>
            <a:off x="4107305" y="6522306"/>
            <a:ext cx="5865370" cy="15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latin typeface="Calibri" panose="020F0502020204030204" pitchFamily="34" charset="0"/>
                <a:cs typeface="Calibri" panose="020F0502020204030204" pitchFamily="34" charset="0"/>
              </a:rPr>
              <a:t>National Center on </a:t>
            </a:r>
            <a:r>
              <a:rPr lang="en-US" sz="1200" b="1" dirty="0">
                <a:solidFill>
                  <a:srgbClr val="C76A5D"/>
                </a:solidFill>
                <a:latin typeface="Calibri" panose="020F0502020204030204" pitchFamily="34" charset="0"/>
                <a:cs typeface="Calibri" panose="020F0502020204030204" pitchFamily="34" charset="0"/>
              </a:rPr>
              <a:t>Intensive Intervention </a:t>
            </a:r>
            <a:r>
              <a:rPr lang="en-US" sz="1200" dirty="0">
                <a:solidFill>
                  <a:schemeClr val="tx1"/>
                </a:solidFill>
                <a:latin typeface="Calibri" panose="020F0502020204030204" pitchFamily="34" charset="0"/>
                <a:cs typeface="Calibri" panose="020F0502020204030204" pitchFamily="34" charset="0"/>
              </a:rPr>
              <a:t>at the American Institutes for Research</a:t>
            </a:r>
          </a:p>
        </p:txBody>
      </p:sp>
    </p:spTree>
    <p:extLst>
      <p:ext uri="{BB962C8B-B14F-4D97-AF65-F5344CB8AC3E}">
        <p14:creationId xmlns:p14="http://schemas.microsoft.com/office/powerpoint/2010/main" val="2904131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Monitoring Response to Adaptation</a:t>
            </a:r>
          </a:p>
        </p:txBody>
      </p:sp>
      <p:sp>
        <p:nvSpPr>
          <p:cNvPr id="2" name="Content Placeholder 1"/>
          <p:cNvSpPr>
            <a:spLocks noGrp="1"/>
          </p:cNvSpPr>
          <p:nvPr>
            <p:ph sz="half" idx="1"/>
          </p:nvPr>
        </p:nvSpPr>
        <p:spPr>
          <a:xfrm>
            <a:off x="457200" y="4581516"/>
            <a:ext cx="5568696" cy="1544963"/>
          </a:xfrm>
        </p:spPr>
        <p:txBody>
          <a:bodyPr vert="horz" lIns="0" tIns="0" rIns="0" bIns="0" rtlCol="0" anchor="t">
            <a:normAutofit/>
          </a:bodyPr>
          <a:lstStyle/>
          <a:p>
            <a:pPr marL="0" indent="0">
              <a:buNone/>
            </a:pPr>
            <a:r>
              <a:rPr lang="en-US" sz="2800">
                <a:solidFill>
                  <a:schemeClr val="tx1"/>
                </a:solidFill>
              </a:rPr>
              <a:t>STEP 5: Monitor the student’s response to the additional SDI</a:t>
            </a:r>
            <a:r>
              <a:rPr lang="en-US">
                <a:solidFill>
                  <a:schemeClr val="tx1"/>
                </a:solidFill>
              </a:rPr>
              <a:t> adaptations </a:t>
            </a:r>
            <a:r>
              <a:rPr lang="en-US" sz="2800">
                <a:solidFill>
                  <a:schemeClr val="tx1"/>
                </a:solidFill>
              </a:rPr>
              <a:t>(at least 6-8 data points)</a:t>
            </a:r>
            <a:endParaRPr lang="en-US">
              <a:solidFill>
                <a:schemeClr val="tx1"/>
              </a:solidFill>
            </a:endParaRPr>
          </a:p>
        </p:txBody>
      </p:sp>
      <p:pic>
        <p:nvPicPr>
          <p:cNvPr id="10" name="Content Placeholder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5220A5C8-6C02-67A6-E21F-380D25AFFF6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29588" y="1279525"/>
            <a:ext cx="3363711" cy="4846638"/>
          </a:xfrm>
        </p:spPr>
      </p:pic>
      <p:sp>
        <p:nvSpPr>
          <p:cNvPr id="4" name="Slide Number Placeholder 3"/>
          <p:cNvSpPr>
            <a:spLocks noGrp="1"/>
          </p:cNvSpPr>
          <p:nvPr>
            <p:ph type="sldNum" sz="quarter" idx="12"/>
          </p:nvPr>
        </p:nvSpPr>
        <p:spPr/>
        <p:txBody>
          <a:bodyPr/>
          <a:lstStyle/>
          <a:p>
            <a:pPr algn="r"/>
            <a:fld id="{F3477EC8-074D-41C4-94AE-E9EA7CEEA348}" type="slidenum">
              <a:rPr lang="en-US" smtClean="0"/>
              <a:pPr algn="r"/>
              <a:t>30</a:t>
            </a:fld>
            <a:endParaRPr lang="en-US"/>
          </a:p>
        </p:txBody>
      </p:sp>
      <p:cxnSp>
        <p:nvCxnSpPr>
          <p:cNvPr id="8" name="Straight Arrow Connector 7" descr="This line points to &quot;nonresponsive&quot; and &quot;responsive&quot; at the bottom of the DBI graphic"/>
          <p:cNvCxnSpPr>
            <a:cxnSpLocks/>
          </p:cNvCxnSpPr>
          <p:nvPr/>
        </p:nvCxnSpPr>
        <p:spPr>
          <a:xfrm>
            <a:off x="6202534" y="5352044"/>
            <a:ext cx="1051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9E6323-530E-3B1A-B1EE-E25C9578A0C0}"/>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120563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984" y="412671"/>
            <a:ext cx="11312765" cy="670438"/>
          </a:xfrm>
        </p:spPr>
        <p:txBody>
          <a:bodyPr>
            <a:noAutofit/>
          </a:bodyPr>
          <a:lstStyle/>
          <a:p>
            <a:r>
              <a:rPr lang="en-US" b="0"/>
              <a:t>Documenting Progress from Adaptations</a:t>
            </a:r>
          </a:p>
        </p:txBody>
      </p:sp>
      <p:graphicFrame>
        <p:nvGraphicFramePr>
          <p:cNvPr id="8" name="Content Placeholder 7" descr="This graph shows how adaptations are used to improve student reading fluency to get closer to the goal line"/>
          <p:cNvGraphicFramePr>
            <a:graphicFrameLocks noGrp="1"/>
          </p:cNvGraphicFramePr>
          <p:nvPr>
            <p:ph sz="quarter" idx="15"/>
            <p:extLst>
              <p:ext uri="{D42A27DB-BD31-4B8C-83A1-F6EECF244321}">
                <p14:modId xmlns:p14="http://schemas.microsoft.com/office/powerpoint/2010/main" val="342329713"/>
              </p:ext>
            </p:extLst>
          </p:nvPr>
        </p:nvGraphicFramePr>
        <p:xfrm>
          <a:off x="1535858" y="1152525"/>
          <a:ext cx="8389191" cy="4976676"/>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descr="This line shows the trend during adaptation 1"/>
          <p:cNvCxnSpPr>
            <a:cxnSpLocks/>
          </p:cNvCxnSpPr>
          <p:nvPr/>
        </p:nvCxnSpPr>
        <p:spPr>
          <a:xfrm flipV="1">
            <a:off x="4463489" y="4326599"/>
            <a:ext cx="1265115" cy="3216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45449" y="2844225"/>
            <a:ext cx="2116952" cy="584775"/>
          </a:xfrm>
          <a:prstGeom prst="rect">
            <a:avLst/>
          </a:prstGeom>
          <a:noFill/>
        </p:spPr>
        <p:txBody>
          <a:bodyPr wrap="square" rtlCol="0">
            <a:spAutoFit/>
          </a:bodyPr>
          <a:lstStyle/>
          <a:p>
            <a:pPr algn="ctr"/>
            <a:r>
              <a:rPr lang="en-US" sz="1600" b="1"/>
              <a:t>Initiation of current IEP</a:t>
            </a:r>
          </a:p>
        </p:txBody>
      </p:sp>
      <p:pic>
        <p:nvPicPr>
          <p:cNvPr id="2" name="Picture 1">
            <a:extLst>
              <a:ext uri="{FF2B5EF4-FFF2-40B4-BE49-F238E27FC236}">
                <a16:creationId xmlns:a16="http://schemas.microsoft.com/office/drawing/2014/main" id="{B0F694B5-7325-45F0-A5CA-2BE38919E2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7982" y="11450815"/>
            <a:ext cx="8155459" cy="4295144"/>
          </a:xfrm>
          <a:prstGeom prst="rect">
            <a:avLst/>
          </a:prstGeom>
        </p:spPr>
      </p:pic>
      <p:sp>
        <p:nvSpPr>
          <p:cNvPr id="6" name="Slide Number Placeholder 5">
            <a:extLst>
              <a:ext uri="{FF2B5EF4-FFF2-40B4-BE49-F238E27FC236}">
                <a16:creationId xmlns:a16="http://schemas.microsoft.com/office/drawing/2014/main" id="{6CC5714B-4278-3557-E8A2-6A9B31D9F9C6}"/>
              </a:ext>
            </a:extLst>
          </p:cNvPr>
          <p:cNvSpPr>
            <a:spLocks noGrp="1"/>
          </p:cNvSpPr>
          <p:nvPr>
            <p:ph type="sldNum" sz="quarter" idx="14"/>
          </p:nvPr>
        </p:nvSpPr>
        <p:spPr/>
        <p:txBody>
          <a:bodyPr/>
          <a:lstStyle/>
          <a:p>
            <a:fld id="{99A20822-4A49-4D36-86E3-300BA48D3F00}" type="slidenum">
              <a:rPr lang="en-US" smtClean="0"/>
              <a:pPr/>
              <a:t>31</a:t>
            </a:fld>
            <a:endParaRPr lang="en-US"/>
          </a:p>
        </p:txBody>
      </p:sp>
      <p:sp>
        <p:nvSpPr>
          <p:cNvPr id="4" name="TextBox 3">
            <a:extLst>
              <a:ext uri="{FF2B5EF4-FFF2-40B4-BE49-F238E27FC236}">
                <a16:creationId xmlns:a16="http://schemas.microsoft.com/office/drawing/2014/main" id="{A449C607-09B1-940F-C130-1EB96759F2F9}"/>
              </a:ext>
            </a:extLst>
          </p:cNvPr>
          <p:cNvSpPr txBox="1"/>
          <p:nvPr/>
        </p:nvSpPr>
        <p:spPr>
          <a:xfrm>
            <a:off x="5041072" y="2810374"/>
            <a:ext cx="1761171" cy="707886"/>
          </a:xfrm>
          <a:prstGeom prst="rect">
            <a:avLst/>
          </a:prstGeom>
          <a:solidFill>
            <a:schemeClr val="bg1"/>
          </a:solidFill>
          <a:ln w="57150">
            <a:solidFill>
              <a:schemeClr val="tx1"/>
            </a:solidFill>
          </a:ln>
        </p:spPr>
        <p:txBody>
          <a:bodyPr wrap="square" rtlCol="0">
            <a:spAutoFit/>
          </a:bodyPr>
          <a:lstStyle/>
          <a:p>
            <a:pPr algn="ctr"/>
            <a:r>
              <a:rPr lang="en-US" sz="2000"/>
              <a:t>SDI Adaptation 1 Phase Line</a:t>
            </a:r>
          </a:p>
        </p:txBody>
      </p:sp>
      <p:cxnSp>
        <p:nvCxnSpPr>
          <p:cNvPr id="5" name="Straight Arrow Connector 4" descr="This arrow points to the SDI Adaptation 1 Phase Line">
            <a:extLst>
              <a:ext uri="{FF2B5EF4-FFF2-40B4-BE49-F238E27FC236}">
                <a16:creationId xmlns:a16="http://schemas.microsoft.com/office/drawing/2014/main" id="{F1D00ADB-11E6-BBBE-7CD2-14FC64360B03}"/>
              </a:ext>
            </a:extLst>
          </p:cNvPr>
          <p:cNvCxnSpPr/>
          <p:nvPr/>
        </p:nvCxnSpPr>
        <p:spPr>
          <a:xfrm flipH="1">
            <a:off x="4338509" y="3247722"/>
            <a:ext cx="695559" cy="2209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2A56E8E-034C-350C-038A-CBDD99DDCCD0}"/>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16137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4"/>
          </p:nvPr>
        </p:nvSpPr>
        <p:spPr/>
        <p:txBody>
          <a:bodyPr/>
          <a:lstStyle/>
          <a:p>
            <a:pPr algn="r"/>
            <a:fld id="{F3477EC8-074D-41C4-94AE-E9EA7CEEA348}" type="slidenum">
              <a:rPr lang="en-US" smtClean="0"/>
              <a:pPr algn="r"/>
              <a:t>32</a:t>
            </a:fld>
            <a:endParaRPr lang="en-US"/>
          </a:p>
        </p:txBody>
      </p:sp>
      <p:sp>
        <p:nvSpPr>
          <p:cNvPr id="2" name="Title 1"/>
          <p:cNvSpPr>
            <a:spLocks noGrp="1"/>
          </p:cNvSpPr>
          <p:nvPr>
            <p:ph type="title"/>
          </p:nvPr>
        </p:nvSpPr>
        <p:spPr>
          <a:xfrm>
            <a:off x="252920" y="1739925"/>
            <a:ext cx="6285438" cy="1280160"/>
          </a:xfrm>
          <a:solidFill>
            <a:schemeClr val="bg1"/>
          </a:solidFill>
        </p:spPr>
        <p:txBody>
          <a:bodyPr>
            <a:noAutofit/>
          </a:bodyPr>
          <a:lstStyle/>
          <a:p>
            <a:pPr marL="233363"/>
            <a:r>
              <a:rPr lang="en-US"/>
              <a:t>DBI is an ongoing process based on student responsiveness to the SDI</a:t>
            </a:r>
            <a:r>
              <a:rPr lang="en-US" b="0"/>
              <a:t>. </a:t>
            </a:r>
          </a:p>
        </p:txBody>
      </p:sp>
      <p:sp>
        <p:nvSpPr>
          <p:cNvPr id="9" name="Right Arrow 8" descr="An arrow points to Intervention adaptation - based on observed needs.  Kelsey's teacher will make qualitative changes to the intervention based on the results of informal diagnostic assessment."/>
          <p:cNvSpPr/>
          <p:nvPr/>
        </p:nvSpPr>
        <p:spPr>
          <a:xfrm>
            <a:off x="5495734" y="4943447"/>
            <a:ext cx="1246909" cy="72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Content Placeholder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7D8EB87-78F1-4A21-B13C-DF820A6BE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1999" y="835314"/>
            <a:ext cx="3856015" cy="5108286"/>
          </a:xfrm>
          <a:prstGeom prst="rect">
            <a:avLst/>
          </a:prstGeom>
        </p:spPr>
      </p:pic>
      <p:sp>
        <p:nvSpPr>
          <p:cNvPr id="4" name="Rectangle 3">
            <a:extLst>
              <a:ext uri="{FF2B5EF4-FFF2-40B4-BE49-F238E27FC236}">
                <a16:creationId xmlns:a16="http://schemas.microsoft.com/office/drawing/2014/main" id="{356AB340-6681-E6A7-32F5-53BD3F1F0EB4}"/>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105714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984" y="412671"/>
            <a:ext cx="11312765" cy="670438"/>
          </a:xfrm>
        </p:spPr>
        <p:txBody>
          <a:bodyPr>
            <a:noAutofit/>
          </a:bodyPr>
          <a:lstStyle/>
          <a:p>
            <a:r>
              <a:rPr lang="en-US" b="0"/>
              <a:t>The Ongoing Process of SDI</a:t>
            </a:r>
          </a:p>
        </p:txBody>
      </p:sp>
      <p:graphicFrame>
        <p:nvGraphicFramePr>
          <p:cNvPr id="8" name="Content Placeholder 7" descr="This graph shows how adaptations are used to improve student reading fluency to get closer to the goal line"/>
          <p:cNvGraphicFramePr>
            <a:graphicFrameLocks noGrp="1"/>
          </p:cNvGraphicFramePr>
          <p:nvPr>
            <p:ph sz="quarter" idx="15"/>
            <p:extLst>
              <p:ext uri="{D42A27DB-BD31-4B8C-83A1-F6EECF244321}">
                <p14:modId xmlns:p14="http://schemas.microsoft.com/office/powerpoint/2010/main" val="4083685467"/>
              </p:ext>
            </p:extLst>
          </p:nvPr>
        </p:nvGraphicFramePr>
        <p:xfrm>
          <a:off x="1535858" y="1152525"/>
          <a:ext cx="8389191" cy="4976676"/>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descr="This line shows the trend during adaptation 1"/>
          <p:cNvCxnSpPr>
            <a:cxnSpLocks/>
          </p:cNvCxnSpPr>
          <p:nvPr/>
        </p:nvCxnSpPr>
        <p:spPr>
          <a:xfrm flipV="1">
            <a:off x="4463489" y="4326599"/>
            <a:ext cx="1265115" cy="3216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descr="This line shows the trend for adaptation 3, which shows the student's scores moving closer to the goal line, but not reaching the goal line."/>
          <p:cNvCxnSpPr>
            <a:cxnSpLocks/>
          </p:cNvCxnSpPr>
          <p:nvPr/>
        </p:nvCxnSpPr>
        <p:spPr>
          <a:xfrm flipV="1">
            <a:off x="7611570" y="3803809"/>
            <a:ext cx="1178124" cy="3040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45449" y="2844225"/>
            <a:ext cx="2116952" cy="584775"/>
          </a:xfrm>
          <a:prstGeom prst="rect">
            <a:avLst/>
          </a:prstGeom>
          <a:noFill/>
        </p:spPr>
        <p:txBody>
          <a:bodyPr wrap="square" rtlCol="0">
            <a:spAutoFit/>
          </a:bodyPr>
          <a:lstStyle/>
          <a:p>
            <a:pPr algn="ctr"/>
            <a:r>
              <a:rPr lang="en-US" sz="1600" b="1"/>
              <a:t>Initiation of current IEP</a:t>
            </a:r>
          </a:p>
        </p:txBody>
      </p:sp>
      <p:sp>
        <p:nvSpPr>
          <p:cNvPr id="44" name="TextBox 43"/>
          <p:cNvSpPr txBox="1"/>
          <p:nvPr/>
        </p:nvSpPr>
        <p:spPr>
          <a:xfrm>
            <a:off x="4463489" y="2780190"/>
            <a:ext cx="1424443" cy="338554"/>
          </a:xfrm>
          <a:prstGeom prst="rect">
            <a:avLst/>
          </a:prstGeom>
          <a:noFill/>
        </p:spPr>
        <p:txBody>
          <a:bodyPr wrap="square" rtlCol="0">
            <a:spAutoFit/>
          </a:bodyPr>
          <a:lstStyle/>
          <a:p>
            <a:r>
              <a:rPr lang="en-US" sz="1600" b="1"/>
              <a:t>Adaptation 1</a:t>
            </a:r>
          </a:p>
        </p:txBody>
      </p:sp>
      <p:sp>
        <p:nvSpPr>
          <p:cNvPr id="46" name="TextBox 45"/>
          <p:cNvSpPr txBox="1"/>
          <p:nvPr/>
        </p:nvSpPr>
        <p:spPr>
          <a:xfrm>
            <a:off x="6039481" y="2569391"/>
            <a:ext cx="1497335" cy="338554"/>
          </a:xfrm>
          <a:prstGeom prst="rect">
            <a:avLst/>
          </a:prstGeom>
          <a:noFill/>
        </p:spPr>
        <p:txBody>
          <a:bodyPr wrap="square" rtlCol="0">
            <a:spAutoFit/>
          </a:bodyPr>
          <a:lstStyle/>
          <a:p>
            <a:r>
              <a:rPr lang="en-US" sz="1600" b="1"/>
              <a:t>Adaptation 2</a:t>
            </a:r>
          </a:p>
        </p:txBody>
      </p:sp>
      <p:sp>
        <p:nvSpPr>
          <p:cNvPr id="47" name="TextBox 46">
            <a:extLst>
              <a:ext uri="{FF2B5EF4-FFF2-40B4-BE49-F238E27FC236}">
                <a16:creationId xmlns:a16="http://schemas.microsoft.com/office/drawing/2014/main" id="{797794D5-A342-42A2-ABA5-767A96F63086}"/>
              </a:ext>
            </a:extLst>
          </p:cNvPr>
          <p:cNvSpPr txBox="1"/>
          <p:nvPr/>
        </p:nvSpPr>
        <p:spPr>
          <a:xfrm>
            <a:off x="7611570" y="2223880"/>
            <a:ext cx="1311259" cy="338554"/>
          </a:xfrm>
          <a:prstGeom prst="rect">
            <a:avLst/>
          </a:prstGeom>
          <a:noFill/>
        </p:spPr>
        <p:txBody>
          <a:bodyPr wrap="square" rtlCol="0">
            <a:spAutoFit/>
          </a:bodyPr>
          <a:lstStyle/>
          <a:p>
            <a:r>
              <a:rPr lang="en-US" sz="1600" b="1"/>
              <a:t>Adaptation 3</a:t>
            </a:r>
          </a:p>
        </p:txBody>
      </p:sp>
      <p:pic>
        <p:nvPicPr>
          <p:cNvPr id="2" name="Picture 1">
            <a:extLst>
              <a:ext uri="{FF2B5EF4-FFF2-40B4-BE49-F238E27FC236}">
                <a16:creationId xmlns:a16="http://schemas.microsoft.com/office/drawing/2014/main" id="{B0F694B5-7325-45F0-A5CA-2BE38919E2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7982" y="11450815"/>
            <a:ext cx="8155459" cy="4295144"/>
          </a:xfrm>
          <a:prstGeom prst="rect">
            <a:avLst/>
          </a:prstGeom>
        </p:spPr>
      </p:pic>
      <p:cxnSp>
        <p:nvCxnSpPr>
          <p:cNvPr id="50" name="Straight Connector 49" descr="This line shows the trend for adaptation 2">
            <a:extLst>
              <a:ext uri="{FF2B5EF4-FFF2-40B4-BE49-F238E27FC236}">
                <a16:creationId xmlns:a16="http://schemas.microsoft.com/office/drawing/2014/main" id="{7998F1BA-2738-D104-ABAA-BF26D25E5F14}"/>
              </a:ext>
            </a:extLst>
          </p:cNvPr>
          <p:cNvCxnSpPr>
            <a:cxnSpLocks/>
          </p:cNvCxnSpPr>
          <p:nvPr/>
        </p:nvCxnSpPr>
        <p:spPr>
          <a:xfrm flipV="1">
            <a:off x="5932165" y="4121919"/>
            <a:ext cx="1497335" cy="1987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CC5714B-4278-3557-E8A2-6A9B31D9F9C6}"/>
              </a:ext>
            </a:extLst>
          </p:cNvPr>
          <p:cNvSpPr>
            <a:spLocks noGrp="1"/>
          </p:cNvSpPr>
          <p:nvPr>
            <p:ph type="sldNum" sz="quarter" idx="14"/>
          </p:nvPr>
        </p:nvSpPr>
        <p:spPr/>
        <p:txBody>
          <a:bodyPr/>
          <a:lstStyle/>
          <a:p>
            <a:fld id="{99A20822-4A49-4D36-86E3-300BA48D3F00}" type="slidenum">
              <a:rPr lang="en-US" smtClean="0"/>
              <a:pPr/>
              <a:t>33</a:t>
            </a:fld>
            <a:endParaRPr lang="en-US"/>
          </a:p>
        </p:txBody>
      </p:sp>
      <p:sp>
        <p:nvSpPr>
          <p:cNvPr id="4" name="Rectangle 3">
            <a:extLst>
              <a:ext uri="{FF2B5EF4-FFF2-40B4-BE49-F238E27FC236}">
                <a16:creationId xmlns:a16="http://schemas.microsoft.com/office/drawing/2014/main" id="{CCCC1E64-F8BF-9F19-5B0B-4EFFEC3EC22B}"/>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9860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3E8934-2CFA-1161-211E-051BDC698BD9}"/>
              </a:ext>
            </a:extLst>
          </p:cNvPr>
          <p:cNvSpPr>
            <a:spLocks noGrp="1"/>
          </p:cNvSpPr>
          <p:nvPr>
            <p:ph type="ctrTitle"/>
          </p:nvPr>
        </p:nvSpPr>
        <p:spPr>
          <a:xfrm>
            <a:off x="468761" y="964703"/>
            <a:ext cx="5373467" cy="2005977"/>
          </a:xfrm>
        </p:spPr>
        <p:txBody>
          <a:bodyPr>
            <a:normAutofit/>
          </a:bodyPr>
          <a:lstStyle/>
          <a:p>
            <a:br>
              <a:rPr lang="en-US" dirty="0"/>
            </a:br>
            <a:r>
              <a:rPr lang="en-US" dirty="0"/>
              <a:t>Building Capacity  to Use DBI for SDI  </a:t>
            </a:r>
          </a:p>
        </p:txBody>
      </p:sp>
      <p:pic>
        <p:nvPicPr>
          <p:cNvPr id="11" name="Picture Placeholder 10" descr="Image of two colleagues in discussion">
            <a:extLst>
              <a:ext uri="{FF2B5EF4-FFF2-40B4-BE49-F238E27FC236}">
                <a16:creationId xmlns:a16="http://schemas.microsoft.com/office/drawing/2014/main" id="{9AC75EE4-0CE4-1B7A-0E2A-CDF8969C89A3}"/>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2750" r="12750"/>
          <a:stretch>
            <a:fillRect/>
          </a:stretch>
        </p:blipFill>
        <p:spPr/>
      </p:pic>
      <p:sp>
        <p:nvSpPr>
          <p:cNvPr id="5" name="Slide Number Placeholder 4">
            <a:extLst>
              <a:ext uri="{FF2B5EF4-FFF2-40B4-BE49-F238E27FC236}">
                <a16:creationId xmlns:a16="http://schemas.microsoft.com/office/drawing/2014/main" id="{4634471F-1D26-DB8D-FE54-5D402BC6C9E3}"/>
              </a:ext>
            </a:extLst>
          </p:cNvPr>
          <p:cNvSpPr>
            <a:spLocks noGrp="1"/>
          </p:cNvSpPr>
          <p:nvPr>
            <p:ph type="sldNum" sz="quarter" idx="11"/>
          </p:nvPr>
        </p:nvSpPr>
        <p:spPr/>
        <p:txBody>
          <a:bodyPr/>
          <a:lstStyle/>
          <a:p>
            <a:fld id="{99A20822-4A49-4D36-86E3-300BA48D3F00}" type="slidenum">
              <a:rPr lang="en-US" smtClean="0"/>
              <a:pPr/>
              <a:t>34</a:t>
            </a:fld>
            <a:endParaRPr lang="en-US"/>
          </a:p>
        </p:txBody>
      </p:sp>
      <p:pic>
        <p:nvPicPr>
          <p:cNvPr id="9" name="Picture 8" descr="National Center on Intensive Intervention">
            <a:extLst>
              <a:ext uri="{FF2B5EF4-FFF2-40B4-BE49-F238E27FC236}">
                <a16:creationId xmlns:a16="http://schemas.microsoft.com/office/drawing/2014/main" id="{9896E9CA-CC27-FCD9-DA22-EFB3C33EA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598" y="5601920"/>
            <a:ext cx="4040120" cy="822325"/>
          </a:xfrm>
          <a:prstGeom prst="rect">
            <a:avLst/>
          </a:prstGeom>
        </p:spPr>
      </p:pic>
    </p:spTree>
    <p:extLst>
      <p:ext uri="{BB962C8B-B14F-4D97-AF65-F5344CB8AC3E}">
        <p14:creationId xmlns:p14="http://schemas.microsoft.com/office/powerpoint/2010/main" val="4257160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025-9B1F-625E-1401-EA15C3130F22}"/>
              </a:ext>
            </a:extLst>
          </p:cNvPr>
          <p:cNvSpPr>
            <a:spLocks noGrp="1"/>
          </p:cNvSpPr>
          <p:nvPr>
            <p:ph type="title"/>
          </p:nvPr>
        </p:nvSpPr>
        <p:spPr/>
        <p:txBody>
          <a:bodyPr/>
          <a:lstStyle/>
          <a:p>
            <a:r>
              <a:rPr lang="en-US"/>
              <a:t>Example Objectives: DBI for SDI Series </a:t>
            </a:r>
          </a:p>
        </p:txBody>
      </p:sp>
      <p:sp>
        <p:nvSpPr>
          <p:cNvPr id="3" name="Content Placeholder 2">
            <a:extLst>
              <a:ext uri="{FF2B5EF4-FFF2-40B4-BE49-F238E27FC236}">
                <a16:creationId xmlns:a16="http://schemas.microsoft.com/office/drawing/2014/main" id="{D6F854EE-81F7-E8D6-7A38-4CF9FD94ED81}"/>
              </a:ext>
            </a:extLst>
          </p:cNvPr>
          <p:cNvSpPr>
            <a:spLocks noGrp="1"/>
          </p:cNvSpPr>
          <p:nvPr>
            <p:ph sz="quarter" idx="15"/>
          </p:nvPr>
        </p:nvSpPr>
        <p:spPr/>
        <p:txBody>
          <a:bodyPr vert="horz" lIns="0" tIns="0" rIns="0" bIns="0" rtlCol="0" anchor="t">
            <a:normAutofit/>
          </a:bodyPr>
          <a:lstStyle/>
          <a:p>
            <a:pPr marL="0" indent="0" fontAlgn="base">
              <a:buNone/>
            </a:pPr>
            <a:r>
              <a:rPr lang="en-US" dirty="0">
                <a:solidFill>
                  <a:schemeClr val="tx1">
                    <a:lumMod val="50000"/>
                  </a:schemeClr>
                </a:solidFill>
              </a:rPr>
              <a:t>At the end of the series, staff will be able to:  </a:t>
            </a:r>
          </a:p>
          <a:p>
            <a:pPr fontAlgn="base"/>
            <a:r>
              <a:rPr lang="en-US" dirty="0">
                <a:solidFill>
                  <a:schemeClr val="tx1">
                    <a:lumMod val="50000"/>
                  </a:schemeClr>
                </a:solidFill>
              </a:rPr>
              <a:t>Understand the role of SDI and supplementary aids and services.   </a:t>
            </a:r>
          </a:p>
          <a:p>
            <a:pPr fontAlgn="base"/>
            <a:r>
              <a:rPr lang="en-US" dirty="0">
                <a:solidFill>
                  <a:schemeClr val="tx1">
                    <a:lumMod val="50000"/>
                  </a:schemeClr>
                </a:solidFill>
              </a:rPr>
              <a:t>Define the five steps in the DBI process.  </a:t>
            </a:r>
          </a:p>
          <a:p>
            <a:pPr fontAlgn="base"/>
            <a:r>
              <a:rPr lang="en-US" dirty="0">
                <a:solidFill>
                  <a:schemeClr val="tx1">
                    <a:lumMod val="50000"/>
                  </a:schemeClr>
                </a:solidFill>
              </a:rPr>
              <a:t>Explain how DBI can be used to provide intensive intervention for students with severe and persistent academic and behavioral difficulties.   </a:t>
            </a:r>
          </a:p>
          <a:p>
            <a:pPr fontAlgn="base"/>
            <a:r>
              <a:rPr lang="en-US" dirty="0">
                <a:solidFill>
                  <a:schemeClr val="tx1">
                    <a:lumMod val="50000"/>
                  </a:schemeClr>
                </a:solidFill>
              </a:rPr>
              <a:t>Build capacity to use the Taxonomy of Intervention Intensity to select, evaluate, and intensify instruction.   </a:t>
            </a:r>
          </a:p>
          <a:p>
            <a:endParaRPr lang="en-US" dirty="0"/>
          </a:p>
        </p:txBody>
      </p:sp>
      <p:sp>
        <p:nvSpPr>
          <p:cNvPr id="4" name="Text Placeholder 3">
            <a:extLst>
              <a:ext uri="{FF2B5EF4-FFF2-40B4-BE49-F238E27FC236}">
                <a16:creationId xmlns:a16="http://schemas.microsoft.com/office/drawing/2014/main" id="{E6745D0B-BC84-CC7E-2743-C22954B678D8}"/>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FFFC8337-C2D0-16BA-9333-A67C6E95F889}"/>
              </a:ext>
            </a:extLst>
          </p:cNvPr>
          <p:cNvSpPr>
            <a:spLocks noGrp="1"/>
          </p:cNvSpPr>
          <p:nvPr>
            <p:ph type="sldNum" sz="quarter" idx="14"/>
          </p:nvPr>
        </p:nvSpPr>
        <p:spPr/>
        <p:txBody>
          <a:bodyPr/>
          <a:lstStyle/>
          <a:p>
            <a:fld id="{99A20822-4A49-4D36-86E3-300BA48D3F00}" type="slidenum">
              <a:rPr lang="en-US" smtClean="0"/>
              <a:pPr/>
              <a:t>35</a:t>
            </a:fld>
            <a:endParaRPr lang="en-US"/>
          </a:p>
        </p:txBody>
      </p:sp>
    </p:spTree>
    <p:extLst>
      <p:ext uri="{BB962C8B-B14F-4D97-AF65-F5344CB8AC3E}">
        <p14:creationId xmlns:p14="http://schemas.microsoft.com/office/powerpoint/2010/main" val="425520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9AB7-4128-85F7-867B-C6D9F7680518}"/>
              </a:ext>
            </a:extLst>
          </p:cNvPr>
          <p:cNvSpPr>
            <a:spLocks noGrp="1"/>
          </p:cNvSpPr>
          <p:nvPr>
            <p:ph type="title"/>
          </p:nvPr>
        </p:nvSpPr>
        <p:spPr>
          <a:xfrm>
            <a:off x="457200" y="0"/>
            <a:ext cx="11338560" cy="1107996"/>
          </a:xfrm>
        </p:spPr>
        <p:txBody>
          <a:bodyPr anchor="b">
            <a:normAutofit/>
          </a:bodyPr>
          <a:lstStyle/>
          <a:p>
            <a:r>
              <a:rPr lang="en-US" dirty="0"/>
              <a:t>Current Implementation Practices</a:t>
            </a:r>
          </a:p>
        </p:txBody>
      </p:sp>
      <p:sp>
        <p:nvSpPr>
          <p:cNvPr id="11" name="Text Placeholder 3">
            <a:extLst>
              <a:ext uri="{FF2B5EF4-FFF2-40B4-BE49-F238E27FC236}">
                <a16:creationId xmlns:a16="http://schemas.microsoft.com/office/drawing/2014/main" id="{2EED4A1F-53C4-51E0-442F-197293F14E15}"/>
              </a:ext>
            </a:extLst>
          </p:cNvPr>
          <p:cNvSpPr>
            <a:spLocks noGrp="1"/>
          </p:cNvSpPr>
          <p:nvPr>
            <p:ph type="body" sz="quarter" idx="13"/>
          </p:nvPr>
        </p:nvSpPr>
        <p:spPr>
          <a:xfrm>
            <a:off x="457200" y="5751576"/>
            <a:ext cx="11274552" cy="192024"/>
          </a:xfrm>
        </p:spPr>
        <p:txBody>
          <a:bodyPr/>
          <a:lstStyle/>
          <a:p>
            <a:endParaRPr lang="en-US"/>
          </a:p>
        </p:txBody>
      </p:sp>
      <p:sp>
        <p:nvSpPr>
          <p:cNvPr id="5" name="Slide Number Placeholder 4">
            <a:extLst>
              <a:ext uri="{FF2B5EF4-FFF2-40B4-BE49-F238E27FC236}">
                <a16:creationId xmlns:a16="http://schemas.microsoft.com/office/drawing/2014/main" id="{850FA3B9-2A31-C36C-7D6A-87FFA4D3A418}"/>
              </a:ext>
            </a:extLst>
          </p:cNvPr>
          <p:cNvSpPr>
            <a:spLocks noGrp="1"/>
          </p:cNvSpPr>
          <p:nvPr>
            <p:ph type="sldNum" sz="quarter" idx="14"/>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36</a:t>
            </a:fld>
            <a:endParaRPr lang="en-US"/>
          </a:p>
        </p:txBody>
      </p:sp>
      <p:graphicFrame>
        <p:nvGraphicFramePr>
          <p:cNvPr id="9" name="Content Placeholder 2">
            <a:extLst>
              <a:ext uri="{FF2B5EF4-FFF2-40B4-BE49-F238E27FC236}">
                <a16:creationId xmlns:a16="http://schemas.microsoft.com/office/drawing/2014/main" id="{5A10A462-E73F-3A8C-3E6F-669E83BA2641}"/>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431427071"/>
              </p:ext>
            </p:extLst>
          </p:nvPr>
        </p:nvGraphicFramePr>
        <p:xfrm>
          <a:off x="457200" y="1371600"/>
          <a:ext cx="1127455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885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6DE6-B521-5ECC-E35B-EFD020295E47}"/>
              </a:ext>
            </a:extLst>
          </p:cNvPr>
          <p:cNvSpPr>
            <a:spLocks noGrp="1"/>
          </p:cNvSpPr>
          <p:nvPr>
            <p:ph type="title"/>
          </p:nvPr>
        </p:nvSpPr>
        <p:spPr>
          <a:xfrm>
            <a:off x="457200" y="0"/>
            <a:ext cx="11338560" cy="1107996"/>
          </a:xfrm>
        </p:spPr>
        <p:txBody>
          <a:bodyPr anchor="b">
            <a:normAutofit/>
          </a:bodyPr>
          <a:lstStyle/>
          <a:p>
            <a:r>
              <a:rPr lang="en-US"/>
              <a:t>Most Successful Scope and Sequence </a:t>
            </a:r>
          </a:p>
        </p:txBody>
      </p:sp>
      <p:sp>
        <p:nvSpPr>
          <p:cNvPr id="11" name="Text Placeholder 3">
            <a:extLst>
              <a:ext uri="{FF2B5EF4-FFF2-40B4-BE49-F238E27FC236}">
                <a16:creationId xmlns:a16="http://schemas.microsoft.com/office/drawing/2014/main" id="{74E25CF3-DB85-F552-70AF-ED0183A68A1A}"/>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C1F1A017-CB81-B89A-90F7-DF2BF81F57E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37</a:t>
            </a:fld>
            <a:endParaRPr lang="en-US"/>
          </a:p>
        </p:txBody>
      </p:sp>
      <p:graphicFrame>
        <p:nvGraphicFramePr>
          <p:cNvPr id="6" name="Content Placeholder 5">
            <a:extLst>
              <a:ext uri="{FF2B5EF4-FFF2-40B4-BE49-F238E27FC236}">
                <a16:creationId xmlns:a16="http://schemas.microsoft.com/office/drawing/2014/main" id="{AFD53414-DE62-D749-3DA6-4D1A11A41D04}"/>
              </a:ext>
            </a:extLst>
          </p:cNvPr>
          <p:cNvGraphicFramePr>
            <a:graphicFrameLocks noGrp="1"/>
          </p:cNvGraphicFramePr>
          <p:nvPr>
            <p:ph sz="quarter" idx="14"/>
            <p:extLst>
              <p:ext uri="{D42A27DB-BD31-4B8C-83A1-F6EECF244321}">
                <p14:modId xmlns:p14="http://schemas.microsoft.com/office/powerpoint/2010/main" val="804530757"/>
              </p:ext>
            </p:extLst>
          </p:nvPr>
        </p:nvGraphicFramePr>
        <p:xfrm>
          <a:off x="949569" y="1230923"/>
          <a:ext cx="10499338" cy="4953341"/>
        </p:xfrm>
        <a:graphic>
          <a:graphicData uri="http://schemas.openxmlformats.org/drawingml/2006/table">
            <a:tbl>
              <a:tblPr firstRow="1" bandRow="1">
                <a:tableStyleId>{470918CE-3593-4766-BCB9-121BF4E22A45}</a:tableStyleId>
              </a:tblPr>
              <a:tblGrid>
                <a:gridCol w="2202014">
                  <a:extLst>
                    <a:ext uri="{9D8B030D-6E8A-4147-A177-3AD203B41FA5}">
                      <a16:colId xmlns:a16="http://schemas.microsoft.com/office/drawing/2014/main" val="700204434"/>
                    </a:ext>
                  </a:extLst>
                </a:gridCol>
                <a:gridCol w="8297324">
                  <a:extLst>
                    <a:ext uri="{9D8B030D-6E8A-4147-A177-3AD203B41FA5}">
                      <a16:colId xmlns:a16="http://schemas.microsoft.com/office/drawing/2014/main" val="1882202336"/>
                    </a:ext>
                  </a:extLst>
                </a:gridCol>
              </a:tblGrid>
              <a:tr h="654101">
                <a:tc>
                  <a:txBody>
                    <a:bodyPr/>
                    <a:lstStyle/>
                    <a:p>
                      <a:pPr algn="l" rtl="0" fontAlgn="base">
                        <a:lnSpc>
                          <a:spcPts val="1350"/>
                        </a:lnSpc>
                        <a:buNone/>
                      </a:pPr>
                      <a:r>
                        <a:rPr lang="en-US" sz="1700" b="1">
                          <a:solidFill>
                            <a:srgbClr val="FFFFFF"/>
                          </a:solidFill>
                          <a:effectLst/>
                        </a:rPr>
                        <a:t>Session </a:t>
                      </a:r>
                      <a:endParaRPr lang="en-US" sz="2500" b="1">
                        <a:solidFill>
                          <a:srgbClr val="FFFFFF"/>
                        </a:solidFill>
                        <a:effectLst/>
                      </a:endParaRPr>
                    </a:p>
                    <a:p>
                      <a:pPr algn="l" rtl="0" fontAlgn="base">
                        <a:lnSpc>
                          <a:spcPts val="1350"/>
                        </a:lnSpc>
                        <a:buNone/>
                      </a:pPr>
                      <a:endParaRPr lang="en-US" sz="2500" b="1" i="0">
                        <a:solidFill>
                          <a:srgbClr val="FFFFFF"/>
                        </a:solidFill>
                        <a:effectLst/>
                        <a:latin typeface="Calibri"/>
                      </a:endParaRPr>
                    </a:p>
                  </a:txBody>
                  <a:tcPr marL="146616" marR="146616" marT="73308" marB="73308"/>
                </a:tc>
                <a:tc>
                  <a:txBody>
                    <a:bodyPr/>
                    <a:lstStyle/>
                    <a:p>
                      <a:pPr algn="l" rtl="0" fontAlgn="base">
                        <a:lnSpc>
                          <a:spcPts val="1350"/>
                        </a:lnSpc>
                        <a:buNone/>
                      </a:pPr>
                      <a:r>
                        <a:rPr lang="en-US" sz="1700" b="1" dirty="0">
                          <a:solidFill>
                            <a:srgbClr val="FFFFFF"/>
                          </a:solidFill>
                          <a:effectLst/>
                        </a:rPr>
                        <a:t>Title </a:t>
                      </a:r>
                      <a:endParaRPr lang="en-US" sz="2500" b="1" i="0" dirty="0">
                        <a:solidFill>
                          <a:srgbClr val="FFFFFF"/>
                        </a:solidFill>
                        <a:effectLst/>
                        <a:latin typeface="Calibri"/>
                      </a:endParaRPr>
                    </a:p>
                  </a:txBody>
                  <a:tcPr marL="146616" marR="146616" marT="73308" marB="73308"/>
                </a:tc>
                <a:extLst>
                  <a:ext uri="{0D108BD9-81ED-4DB2-BD59-A6C34878D82A}">
                    <a16:rowId xmlns:a16="http://schemas.microsoft.com/office/drawing/2014/main" val="1219178883"/>
                  </a:ext>
                </a:extLst>
              </a:tr>
              <a:tr h="876113">
                <a:tc>
                  <a:txBody>
                    <a:bodyPr/>
                    <a:lstStyle/>
                    <a:p>
                      <a:pPr algn="l" rtl="0" fontAlgn="base">
                        <a:lnSpc>
                          <a:spcPts val="1350"/>
                        </a:lnSpc>
                        <a:buNone/>
                      </a:pPr>
                      <a:r>
                        <a:rPr lang="en-US" sz="1700" b="1">
                          <a:effectLst/>
                        </a:rPr>
                        <a:t>Session 1 </a:t>
                      </a:r>
                      <a:endParaRPr lang="en-US" sz="2500" b="1" i="0">
                        <a:effectLst/>
                        <a:latin typeface="Calibri"/>
                      </a:endParaRPr>
                    </a:p>
                  </a:txBody>
                  <a:tcPr marL="146616" marR="146616" marT="73308" marB="73308"/>
                </a:tc>
                <a:tc>
                  <a:txBody>
                    <a:bodyPr/>
                    <a:lstStyle/>
                    <a:p>
                      <a:pPr algn="l" rtl="0" fontAlgn="base">
                        <a:lnSpc>
                          <a:spcPct val="100000"/>
                        </a:lnSpc>
                        <a:buNone/>
                      </a:pPr>
                      <a:r>
                        <a:rPr lang="en-US" sz="1800" b="1" dirty="0">
                          <a:solidFill>
                            <a:schemeClr val="tx1"/>
                          </a:solidFill>
                          <a:effectLst/>
                        </a:rPr>
                        <a:t>Leveraging Data Based Individualization (DBI) to Design and Deliver Special Designed Instruction (SDI)</a:t>
                      </a:r>
                      <a:r>
                        <a:rPr lang="en-US" sz="1800" b="0" dirty="0">
                          <a:solidFill>
                            <a:schemeClr val="tx1"/>
                          </a:solidFill>
                          <a:effectLst/>
                        </a:rPr>
                        <a:t> </a:t>
                      </a:r>
                    </a:p>
                    <a:p>
                      <a:pPr algn="l" rtl="0" fontAlgn="base">
                        <a:lnSpc>
                          <a:spcPct val="100000"/>
                        </a:lnSpc>
                        <a:buNone/>
                      </a:pPr>
                      <a:endParaRPr lang="en-US" sz="1800" b="0" i="0" dirty="0">
                        <a:solidFill>
                          <a:schemeClr val="tx1"/>
                        </a:solidFill>
                        <a:effectLst/>
                        <a:latin typeface="Calibri"/>
                      </a:endParaRPr>
                    </a:p>
                  </a:txBody>
                  <a:tcPr marL="146616" marR="146616" marT="73308" marB="73308"/>
                </a:tc>
                <a:extLst>
                  <a:ext uri="{0D108BD9-81ED-4DB2-BD59-A6C34878D82A}">
                    <a16:rowId xmlns:a16="http://schemas.microsoft.com/office/drawing/2014/main" val="689816433"/>
                  </a:ext>
                </a:extLst>
              </a:tr>
              <a:tr h="654101">
                <a:tc>
                  <a:txBody>
                    <a:bodyPr/>
                    <a:lstStyle/>
                    <a:p>
                      <a:pPr algn="l" rtl="0" fontAlgn="base">
                        <a:lnSpc>
                          <a:spcPts val="1350"/>
                        </a:lnSpc>
                        <a:buNone/>
                      </a:pPr>
                      <a:r>
                        <a:rPr lang="en-US" sz="1700" b="1">
                          <a:effectLst/>
                        </a:rPr>
                        <a:t>Session 2 </a:t>
                      </a:r>
                      <a:endParaRPr lang="en-US" sz="2500" b="1" i="0">
                        <a:effectLst/>
                        <a:latin typeface="Calibri"/>
                      </a:endParaRPr>
                    </a:p>
                  </a:txBody>
                  <a:tcPr marL="146616" marR="146616" marT="73308" marB="73308"/>
                </a:tc>
                <a:tc>
                  <a:txBody>
                    <a:bodyPr/>
                    <a:lstStyle/>
                    <a:p>
                      <a:pPr algn="l" rtl="0" fontAlgn="base">
                        <a:lnSpc>
                          <a:spcPct val="100000"/>
                        </a:lnSpc>
                        <a:buNone/>
                      </a:pPr>
                      <a:r>
                        <a:rPr lang="en-US" sz="1800" b="1">
                          <a:solidFill>
                            <a:schemeClr val="tx1"/>
                          </a:solidFill>
                          <a:effectLst/>
                        </a:rPr>
                        <a:t>Building an Effective Progress Monitoring System</a:t>
                      </a:r>
                      <a:r>
                        <a:rPr lang="en-US" sz="1800" b="0">
                          <a:solidFill>
                            <a:schemeClr val="tx1"/>
                          </a:solidFill>
                          <a:effectLst/>
                        </a:rPr>
                        <a:t> </a:t>
                      </a:r>
                    </a:p>
                    <a:p>
                      <a:pPr algn="l" rtl="0" fontAlgn="base">
                        <a:lnSpc>
                          <a:spcPct val="100000"/>
                        </a:lnSpc>
                        <a:buNone/>
                      </a:pPr>
                      <a:endParaRPr lang="en-US" sz="1800" b="0" i="0">
                        <a:solidFill>
                          <a:schemeClr val="tx1"/>
                        </a:solidFill>
                        <a:effectLst/>
                        <a:latin typeface="Calibri"/>
                      </a:endParaRPr>
                    </a:p>
                  </a:txBody>
                  <a:tcPr marL="146616" marR="146616" marT="73308" marB="73308"/>
                </a:tc>
                <a:extLst>
                  <a:ext uri="{0D108BD9-81ED-4DB2-BD59-A6C34878D82A}">
                    <a16:rowId xmlns:a16="http://schemas.microsoft.com/office/drawing/2014/main" val="3141474633"/>
                  </a:ext>
                </a:extLst>
              </a:tr>
              <a:tr h="876113">
                <a:tc>
                  <a:txBody>
                    <a:bodyPr/>
                    <a:lstStyle/>
                    <a:p>
                      <a:pPr algn="l" rtl="0" fontAlgn="base">
                        <a:lnSpc>
                          <a:spcPts val="1350"/>
                        </a:lnSpc>
                        <a:buNone/>
                      </a:pPr>
                      <a:r>
                        <a:rPr lang="en-US" sz="1700" b="1">
                          <a:effectLst/>
                        </a:rPr>
                        <a:t>Session 3 </a:t>
                      </a:r>
                      <a:endParaRPr lang="en-US" sz="2500" b="1" i="0">
                        <a:effectLst/>
                        <a:latin typeface="Calibri"/>
                      </a:endParaRPr>
                    </a:p>
                  </a:txBody>
                  <a:tcPr marL="146616" marR="146616" marT="73308" marB="73308"/>
                </a:tc>
                <a:tc>
                  <a:txBody>
                    <a:bodyPr/>
                    <a:lstStyle/>
                    <a:p>
                      <a:pPr algn="l" rtl="0" fontAlgn="base">
                        <a:lnSpc>
                          <a:spcPct val="100000"/>
                        </a:lnSpc>
                        <a:buNone/>
                      </a:pPr>
                      <a:r>
                        <a:rPr lang="en-US" sz="1800" b="1" dirty="0">
                          <a:solidFill>
                            <a:schemeClr val="tx1"/>
                          </a:solidFill>
                          <a:effectLst/>
                        </a:rPr>
                        <a:t>Utilizing DBI to Intensify Instruction: Fidelity of Implementation and Developing a Hypothesis to Intensify Instruction</a:t>
                      </a:r>
                      <a:r>
                        <a:rPr lang="en-US" sz="1800" b="0" dirty="0">
                          <a:solidFill>
                            <a:schemeClr val="tx1"/>
                          </a:solidFill>
                          <a:effectLst/>
                        </a:rPr>
                        <a:t> </a:t>
                      </a:r>
                    </a:p>
                    <a:p>
                      <a:pPr algn="l" rtl="0" fontAlgn="base">
                        <a:lnSpc>
                          <a:spcPct val="100000"/>
                        </a:lnSpc>
                        <a:buNone/>
                      </a:pPr>
                      <a:endParaRPr lang="en-US" sz="1800" b="0" i="0" dirty="0">
                        <a:solidFill>
                          <a:schemeClr val="tx1"/>
                        </a:solidFill>
                        <a:effectLst/>
                        <a:latin typeface="Calibri"/>
                      </a:endParaRPr>
                    </a:p>
                  </a:txBody>
                  <a:tcPr marL="146616" marR="146616" marT="73308" marB="73308"/>
                </a:tc>
                <a:extLst>
                  <a:ext uri="{0D108BD9-81ED-4DB2-BD59-A6C34878D82A}">
                    <a16:rowId xmlns:a16="http://schemas.microsoft.com/office/drawing/2014/main" val="2208248393"/>
                  </a:ext>
                </a:extLst>
              </a:tr>
              <a:tr h="876113">
                <a:tc>
                  <a:txBody>
                    <a:bodyPr/>
                    <a:lstStyle/>
                    <a:p>
                      <a:pPr algn="l" rtl="0" fontAlgn="base">
                        <a:lnSpc>
                          <a:spcPts val="1350"/>
                        </a:lnSpc>
                        <a:buNone/>
                      </a:pPr>
                      <a:r>
                        <a:rPr lang="en-US" sz="1700" b="1">
                          <a:effectLst/>
                        </a:rPr>
                        <a:t>Session 4 </a:t>
                      </a:r>
                      <a:endParaRPr lang="en-US" sz="2500" b="1" i="0">
                        <a:effectLst/>
                        <a:latin typeface="Calibri"/>
                      </a:endParaRPr>
                    </a:p>
                  </a:txBody>
                  <a:tcPr marL="146616" marR="146616" marT="73308" marB="73308"/>
                </a:tc>
                <a:tc>
                  <a:txBody>
                    <a:bodyPr/>
                    <a:lstStyle/>
                    <a:p>
                      <a:pPr algn="l" rtl="0" fontAlgn="base">
                        <a:lnSpc>
                          <a:spcPct val="100000"/>
                        </a:lnSpc>
                        <a:buNone/>
                      </a:pPr>
                      <a:r>
                        <a:rPr lang="en-US" sz="1800" b="1" dirty="0">
                          <a:solidFill>
                            <a:schemeClr val="tx1"/>
                          </a:solidFill>
                          <a:effectLst/>
                        </a:rPr>
                        <a:t>Responding to Non-Responders Using Progress Monitoring Data and the Taxonomy of Intervention Intensity</a:t>
                      </a:r>
                      <a:r>
                        <a:rPr lang="en-US" sz="1800" b="0" dirty="0">
                          <a:solidFill>
                            <a:schemeClr val="tx1"/>
                          </a:solidFill>
                          <a:effectLst/>
                        </a:rPr>
                        <a:t> </a:t>
                      </a:r>
                    </a:p>
                    <a:p>
                      <a:pPr algn="l" rtl="0" fontAlgn="base">
                        <a:lnSpc>
                          <a:spcPct val="100000"/>
                        </a:lnSpc>
                        <a:buNone/>
                      </a:pPr>
                      <a:endParaRPr lang="en-US" sz="1800" b="0" i="0" dirty="0">
                        <a:solidFill>
                          <a:schemeClr val="tx1"/>
                        </a:solidFill>
                        <a:effectLst/>
                        <a:latin typeface="Calibri"/>
                      </a:endParaRPr>
                    </a:p>
                  </a:txBody>
                  <a:tcPr marL="146616" marR="146616" marT="73308" marB="73308"/>
                </a:tc>
                <a:extLst>
                  <a:ext uri="{0D108BD9-81ED-4DB2-BD59-A6C34878D82A}">
                    <a16:rowId xmlns:a16="http://schemas.microsoft.com/office/drawing/2014/main" val="3043404808"/>
                  </a:ext>
                </a:extLst>
              </a:tr>
              <a:tr h="498104">
                <a:tc>
                  <a:txBody>
                    <a:bodyPr/>
                    <a:lstStyle/>
                    <a:p>
                      <a:pPr algn="l" rtl="0" fontAlgn="base">
                        <a:lnSpc>
                          <a:spcPts val="1350"/>
                        </a:lnSpc>
                        <a:buNone/>
                      </a:pPr>
                      <a:r>
                        <a:rPr lang="en-US" sz="1700" b="1">
                          <a:effectLst/>
                        </a:rPr>
                        <a:t>Session 5 </a:t>
                      </a:r>
                      <a:endParaRPr lang="en-US" sz="2500" b="1" i="0">
                        <a:effectLst/>
                        <a:latin typeface="Calibri"/>
                      </a:endParaRPr>
                    </a:p>
                  </a:txBody>
                  <a:tcPr marL="146616" marR="146616" marT="73308" marB="73308"/>
                </a:tc>
                <a:tc>
                  <a:txBody>
                    <a:bodyPr/>
                    <a:lstStyle/>
                    <a:p>
                      <a:pPr algn="l" rtl="0" fontAlgn="base">
                        <a:lnSpc>
                          <a:spcPct val="100000"/>
                        </a:lnSpc>
                        <a:buNone/>
                      </a:pPr>
                      <a:r>
                        <a:rPr lang="en-US" sz="1800" b="1" dirty="0">
                          <a:solidFill>
                            <a:schemeClr val="tx1"/>
                          </a:solidFill>
                          <a:effectLst/>
                        </a:rPr>
                        <a:t>Utilizing the Teaming Process to Maximize Instruction </a:t>
                      </a:r>
                      <a:r>
                        <a:rPr lang="en-US" sz="1800" b="0" dirty="0">
                          <a:solidFill>
                            <a:schemeClr val="tx1"/>
                          </a:solidFill>
                          <a:effectLst/>
                        </a:rPr>
                        <a:t> </a:t>
                      </a:r>
                    </a:p>
                    <a:p>
                      <a:pPr algn="l" rtl="0" fontAlgn="base">
                        <a:lnSpc>
                          <a:spcPct val="100000"/>
                        </a:lnSpc>
                        <a:buNone/>
                      </a:pPr>
                      <a:endParaRPr lang="en-US" sz="1800" b="0" i="0" dirty="0">
                        <a:solidFill>
                          <a:schemeClr val="tx1"/>
                        </a:solidFill>
                        <a:effectLst/>
                        <a:latin typeface="Calibri"/>
                      </a:endParaRPr>
                    </a:p>
                  </a:txBody>
                  <a:tcPr marL="146616" marR="146616" marT="73308" marB="73308"/>
                </a:tc>
                <a:extLst>
                  <a:ext uri="{0D108BD9-81ED-4DB2-BD59-A6C34878D82A}">
                    <a16:rowId xmlns:a16="http://schemas.microsoft.com/office/drawing/2014/main" val="1937100367"/>
                  </a:ext>
                </a:extLst>
              </a:tr>
            </a:tbl>
          </a:graphicData>
        </a:graphic>
      </p:graphicFrame>
    </p:spTree>
    <p:extLst>
      <p:ext uri="{BB962C8B-B14F-4D97-AF65-F5344CB8AC3E}">
        <p14:creationId xmlns:p14="http://schemas.microsoft.com/office/powerpoint/2010/main" val="3677513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E48D-BC92-DED9-1B67-AF958AFE1C60}"/>
              </a:ext>
            </a:extLst>
          </p:cNvPr>
          <p:cNvSpPr>
            <a:spLocks noGrp="1"/>
          </p:cNvSpPr>
          <p:nvPr>
            <p:ph type="title"/>
          </p:nvPr>
        </p:nvSpPr>
        <p:spPr/>
        <p:txBody>
          <a:bodyPr/>
          <a:lstStyle/>
          <a:p>
            <a:r>
              <a:rPr lang="en-US" dirty="0"/>
              <a:t>Educators’ Response to the DBI for SDI Series</a:t>
            </a:r>
          </a:p>
        </p:txBody>
      </p:sp>
      <p:sp>
        <p:nvSpPr>
          <p:cNvPr id="5" name="Slide Number Placeholder 4">
            <a:extLst>
              <a:ext uri="{FF2B5EF4-FFF2-40B4-BE49-F238E27FC236}">
                <a16:creationId xmlns:a16="http://schemas.microsoft.com/office/drawing/2014/main" id="{6C8941F1-BD68-AD34-7614-889AE5211C08}"/>
              </a:ext>
            </a:extLst>
          </p:cNvPr>
          <p:cNvSpPr>
            <a:spLocks noGrp="1"/>
          </p:cNvSpPr>
          <p:nvPr>
            <p:ph type="sldNum" sz="quarter" idx="12"/>
          </p:nvPr>
        </p:nvSpPr>
        <p:spPr/>
        <p:txBody>
          <a:bodyPr/>
          <a:lstStyle/>
          <a:p>
            <a:fld id="{99A20822-4A49-4D36-86E3-300BA48D3F00}" type="slidenum">
              <a:rPr lang="en-US" smtClean="0"/>
              <a:t>38</a:t>
            </a:fld>
            <a:endParaRPr lang="en-US"/>
          </a:p>
        </p:txBody>
      </p:sp>
      <p:sp>
        <p:nvSpPr>
          <p:cNvPr id="6" name="Speech Bubble: Oval 5">
            <a:extLst>
              <a:ext uri="{FF2B5EF4-FFF2-40B4-BE49-F238E27FC236}">
                <a16:creationId xmlns:a16="http://schemas.microsoft.com/office/drawing/2014/main" id="{D7906CC8-C1FD-D531-1BC3-D518EBD4A4AF}"/>
              </a:ext>
            </a:extLst>
          </p:cNvPr>
          <p:cNvSpPr/>
          <p:nvPr/>
        </p:nvSpPr>
        <p:spPr>
          <a:xfrm>
            <a:off x="457200" y="1360148"/>
            <a:ext cx="3349426" cy="1855177"/>
          </a:xfrm>
          <a:prstGeom prst="wedgeEllipseCallou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lumMod val="50000"/>
                  </a:schemeClr>
                </a:solidFill>
              </a:rPr>
              <a:t>Useful for making practical decisions that are impactful for SDI. – AL Educator </a:t>
            </a:r>
          </a:p>
        </p:txBody>
      </p:sp>
      <p:sp>
        <p:nvSpPr>
          <p:cNvPr id="7" name="Speech Bubble: Rectangle with Corners Rounded 6">
            <a:extLst>
              <a:ext uri="{FF2B5EF4-FFF2-40B4-BE49-F238E27FC236}">
                <a16:creationId xmlns:a16="http://schemas.microsoft.com/office/drawing/2014/main" id="{E96510C7-0285-6628-B0B4-A0C953CBF543}"/>
              </a:ext>
            </a:extLst>
          </p:cNvPr>
          <p:cNvSpPr/>
          <p:nvPr/>
        </p:nvSpPr>
        <p:spPr>
          <a:xfrm>
            <a:off x="7906730" y="1641502"/>
            <a:ext cx="2913409" cy="1573823"/>
          </a:xfrm>
          <a:prstGeom prst="wedgeRoundRect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It applied to current issues with our MTSS</a:t>
            </a:r>
            <a:r>
              <a:rPr lang="en-US" dirty="0">
                <a:solidFill>
                  <a:schemeClr val="tx1">
                    <a:lumMod val="50000"/>
                  </a:schemeClr>
                </a:solidFill>
              </a:rPr>
              <a:t>.-</a:t>
            </a:r>
          </a:p>
          <a:p>
            <a:pPr algn="ctr"/>
            <a:r>
              <a:rPr lang="en-US" dirty="0">
                <a:solidFill>
                  <a:schemeClr val="tx1">
                    <a:lumMod val="50000"/>
                  </a:schemeClr>
                </a:solidFill>
              </a:rPr>
              <a:t> AL Educator</a:t>
            </a:r>
          </a:p>
        </p:txBody>
      </p:sp>
      <p:sp>
        <p:nvSpPr>
          <p:cNvPr id="8" name="Explosion: 8 Points 7">
            <a:extLst>
              <a:ext uri="{FF2B5EF4-FFF2-40B4-BE49-F238E27FC236}">
                <a16:creationId xmlns:a16="http://schemas.microsoft.com/office/drawing/2014/main" id="{68CFF823-8255-DC0F-11EC-4EDDF8753CD5}"/>
              </a:ext>
            </a:extLst>
          </p:cNvPr>
          <p:cNvSpPr/>
          <p:nvPr/>
        </p:nvSpPr>
        <p:spPr>
          <a:xfrm>
            <a:off x="4557304" y="2495927"/>
            <a:ext cx="3349426" cy="2505808"/>
          </a:xfrm>
          <a:prstGeom prst="irregularSeal1">
            <a:avLst/>
          </a:prstGeom>
          <a:solidFill>
            <a:srgbClr val="90B7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2"/>
                </a:solidFill>
              </a:rPr>
              <a:t>This helped build my confidence- </a:t>
            </a:r>
          </a:p>
          <a:p>
            <a:pPr algn="ctr"/>
            <a:r>
              <a:rPr lang="en-US" sz="1600" dirty="0">
                <a:solidFill>
                  <a:schemeClr val="tx2"/>
                </a:solidFill>
              </a:rPr>
              <a:t>WY Educator</a:t>
            </a:r>
          </a:p>
        </p:txBody>
      </p:sp>
      <p:sp>
        <p:nvSpPr>
          <p:cNvPr id="9" name="Speech Bubble: Rectangle with Corners Rounded 8">
            <a:extLst>
              <a:ext uri="{FF2B5EF4-FFF2-40B4-BE49-F238E27FC236}">
                <a16:creationId xmlns:a16="http://schemas.microsoft.com/office/drawing/2014/main" id="{2C05B0AE-43BB-FCD7-34A9-4B7CA329A91B}"/>
              </a:ext>
            </a:extLst>
          </p:cNvPr>
          <p:cNvSpPr/>
          <p:nvPr/>
        </p:nvSpPr>
        <p:spPr>
          <a:xfrm>
            <a:off x="1473789" y="4163928"/>
            <a:ext cx="2638079" cy="1573826"/>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2"/>
                </a:solidFill>
                <a:ea typeface="Calibri"/>
                <a:cs typeface="Calibri"/>
              </a:rPr>
              <a:t>My progress monitoring is more effective now. </a:t>
            </a:r>
          </a:p>
          <a:p>
            <a:pPr algn="ctr"/>
            <a:r>
              <a:rPr lang="en-US" dirty="0">
                <a:solidFill>
                  <a:schemeClr val="tx2"/>
                </a:solidFill>
                <a:ea typeface="Calibri"/>
                <a:cs typeface="Calibri"/>
              </a:rPr>
              <a:t>-NYC Educator</a:t>
            </a:r>
          </a:p>
        </p:txBody>
      </p:sp>
      <p:sp>
        <p:nvSpPr>
          <p:cNvPr id="10" name="Speech Bubble: Oval 9">
            <a:extLst>
              <a:ext uri="{FF2B5EF4-FFF2-40B4-BE49-F238E27FC236}">
                <a16:creationId xmlns:a16="http://schemas.microsoft.com/office/drawing/2014/main" id="{3D7AB40C-C338-00E4-34FD-CA813B08867C}"/>
              </a:ext>
            </a:extLst>
          </p:cNvPr>
          <p:cNvSpPr/>
          <p:nvPr/>
        </p:nvSpPr>
        <p:spPr>
          <a:xfrm>
            <a:off x="8080134" y="4025064"/>
            <a:ext cx="3349426" cy="1851554"/>
          </a:xfrm>
          <a:prstGeom prst="wedgeEllipseCallou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It’s doable and aligns to my current work!  </a:t>
            </a:r>
          </a:p>
          <a:p>
            <a:pPr algn="ctr"/>
            <a:r>
              <a:rPr lang="en-US" sz="2000" dirty="0">
                <a:solidFill>
                  <a:schemeClr val="tx1">
                    <a:lumMod val="50000"/>
                  </a:schemeClr>
                </a:solidFill>
              </a:rPr>
              <a:t>-NCY Educator</a:t>
            </a:r>
          </a:p>
        </p:txBody>
      </p:sp>
    </p:spTree>
    <p:extLst>
      <p:ext uri="{BB962C8B-B14F-4D97-AF65-F5344CB8AC3E}">
        <p14:creationId xmlns:p14="http://schemas.microsoft.com/office/powerpoint/2010/main" val="2495155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1480-530F-8C1A-DAC8-C4C2484B3A30}"/>
              </a:ext>
            </a:extLst>
          </p:cNvPr>
          <p:cNvSpPr>
            <a:spLocks noGrp="1"/>
          </p:cNvSpPr>
          <p:nvPr>
            <p:ph type="title"/>
          </p:nvPr>
        </p:nvSpPr>
        <p:spPr>
          <a:xfrm>
            <a:off x="457200" y="0"/>
            <a:ext cx="11338560" cy="1107996"/>
          </a:xfrm>
        </p:spPr>
        <p:txBody>
          <a:bodyPr anchor="b">
            <a:normAutofit/>
          </a:bodyPr>
          <a:lstStyle/>
          <a:p>
            <a:r>
              <a:rPr lang="en-US" dirty="0"/>
              <a:t>Growing Confidence with Educators-Alabama </a:t>
            </a:r>
          </a:p>
        </p:txBody>
      </p:sp>
      <p:sp>
        <p:nvSpPr>
          <p:cNvPr id="3" name="Content Placeholder 2">
            <a:extLst>
              <a:ext uri="{FF2B5EF4-FFF2-40B4-BE49-F238E27FC236}">
                <a16:creationId xmlns:a16="http://schemas.microsoft.com/office/drawing/2014/main" id="{798B2AA0-3043-297E-92DF-7755AA3AB1D1}"/>
              </a:ext>
            </a:extLst>
          </p:cNvPr>
          <p:cNvSpPr>
            <a:spLocks noGrp="1"/>
          </p:cNvSpPr>
          <p:nvPr>
            <p:ph type="body" sz="quarter" idx="16"/>
          </p:nvPr>
        </p:nvSpPr>
        <p:spPr>
          <a:xfrm>
            <a:off x="457200" y="6135688"/>
            <a:ext cx="11337925" cy="192087"/>
          </a:xfrm>
        </p:spPr>
        <p:txBody>
          <a:bodyPr anchor="b">
            <a:normAutofit/>
          </a:bodyPr>
          <a:lstStyle/>
          <a:p>
            <a:r>
              <a:rPr lang="en-US"/>
              <a:t>Alabama State Department of Education </a:t>
            </a:r>
          </a:p>
        </p:txBody>
      </p:sp>
      <p:sp>
        <p:nvSpPr>
          <p:cNvPr id="4" name="Slide Number Placeholder 3">
            <a:extLst>
              <a:ext uri="{FF2B5EF4-FFF2-40B4-BE49-F238E27FC236}">
                <a16:creationId xmlns:a16="http://schemas.microsoft.com/office/drawing/2014/main" id="{3D5CDAD2-3BD6-F32E-CD3E-A5CEBC5C3BD2}"/>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48F63A3B-78C7-47BE-AE5E-E10140E04643}" type="slidenum">
              <a:rPr lang="en-US" smtClean="0"/>
              <a:pPr>
                <a:spcAft>
                  <a:spcPts val="600"/>
                </a:spcAft>
              </a:pPr>
              <a:t>39</a:t>
            </a:fld>
            <a:endParaRPr lang="en-US"/>
          </a:p>
        </p:txBody>
      </p:sp>
      <p:pic>
        <p:nvPicPr>
          <p:cNvPr id="7" name="Picture 6" descr="A graph of a graph with text">
            <a:extLst>
              <a:ext uri="{FF2B5EF4-FFF2-40B4-BE49-F238E27FC236}">
                <a16:creationId xmlns:a16="http://schemas.microsoft.com/office/drawing/2014/main" id="{417EF3AC-08B1-C87C-E4A1-2A2B24302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07996"/>
            <a:ext cx="7481993" cy="3781953"/>
          </a:xfrm>
          <a:prstGeom prst="rect">
            <a:avLst/>
          </a:prstGeom>
        </p:spPr>
      </p:pic>
      <p:pic>
        <p:nvPicPr>
          <p:cNvPr id="10" name="Picture 9" descr="A graph with text and numbers">
            <a:extLst>
              <a:ext uri="{FF2B5EF4-FFF2-40B4-BE49-F238E27FC236}">
                <a16:creationId xmlns:a16="http://schemas.microsoft.com/office/drawing/2014/main" id="{6ABCD3B5-85FE-957D-EB01-3E0D57FCF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883" y="2646917"/>
            <a:ext cx="8550917" cy="3680858"/>
          </a:xfrm>
          <a:prstGeom prst="rect">
            <a:avLst/>
          </a:prstGeom>
        </p:spPr>
      </p:pic>
    </p:spTree>
    <p:extLst>
      <p:ext uri="{BB962C8B-B14F-4D97-AF65-F5344CB8AC3E}">
        <p14:creationId xmlns:p14="http://schemas.microsoft.com/office/powerpoint/2010/main" val="8010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5E4D-7A91-55DC-88DF-06D86570EC83}"/>
              </a:ext>
            </a:extLst>
          </p:cNvPr>
          <p:cNvSpPr>
            <a:spLocks noGrp="1"/>
          </p:cNvSpPr>
          <p:nvPr>
            <p:ph type="title"/>
          </p:nvPr>
        </p:nvSpPr>
        <p:spPr>
          <a:xfrm>
            <a:off x="594909" y="313439"/>
            <a:ext cx="11202826" cy="968294"/>
          </a:xfrm>
        </p:spPr>
        <p:txBody>
          <a:bodyPr/>
          <a:lstStyle/>
          <a:p>
            <a:r>
              <a:rPr lang="en-US"/>
              <a:t>The Development of SDI Starts with PLAAFP</a:t>
            </a:r>
          </a:p>
        </p:txBody>
      </p:sp>
      <p:graphicFrame>
        <p:nvGraphicFramePr>
          <p:cNvPr id="6" name="Content Placeholder 2" descr="This diagram shows a large arrow behind text that starts with 'PLAAFP' points to 'annual goals', which points to 'measuring progress toward annual goals', which points to 'statement of special education and aids and services', which points to 'participation outside regular education and in state and districtwide assessments' which points to 'data, frequency, duration, and location of services'. ">
            <a:extLst>
              <a:ext uri="{FF2B5EF4-FFF2-40B4-BE49-F238E27FC236}">
                <a16:creationId xmlns:a16="http://schemas.microsoft.com/office/drawing/2014/main" id="{F0117A61-8B27-E92A-0939-ED983938EE84}"/>
              </a:ext>
            </a:extLst>
          </p:cNvPr>
          <p:cNvGraphicFramePr>
            <a:graphicFrameLocks noGrp="1"/>
          </p:cNvGraphicFramePr>
          <p:nvPr>
            <p:ph sz="quarter" idx="15"/>
            <p:extLst>
              <p:ext uri="{D42A27DB-BD31-4B8C-83A1-F6EECF244321}">
                <p14:modId xmlns:p14="http://schemas.microsoft.com/office/powerpoint/2010/main" val="1864849083"/>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descr="This rectangle highlights the three boxes that say &quot;statement of special education and aids and services&quot;, &quot;participation outside regular education and in state and districtwide assessments&quot;, and &quot;date, frequency, duration and location of services&quot;">
            <a:extLst>
              <a:ext uri="{FF2B5EF4-FFF2-40B4-BE49-F238E27FC236}">
                <a16:creationId xmlns:a16="http://schemas.microsoft.com/office/drawing/2014/main" id="{050EACBA-514C-8EAE-9A03-A64873CF7AD4}"/>
              </a:ext>
            </a:extLst>
          </p:cNvPr>
          <p:cNvSpPr/>
          <p:nvPr/>
        </p:nvSpPr>
        <p:spPr>
          <a:xfrm>
            <a:off x="6169656" y="2601407"/>
            <a:ext cx="5823480" cy="22028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Slide Number Placeholder 4">
            <a:extLst>
              <a:ext uri="{FF2B5EF4-FFF2-40B4-BE49-F238E27FC236}">
                <a16:creationId xmlns:a16="http://schemas.microsoft.com/office/drawing/2014/main" id="{95C12192-4C38-74BB-A0FC-ACC58783CAAC}"/>
              </a:ext>
            </a:extLst>
          </p:cNvPr>
          <p:cNvSpPr>
            <a:spLocks noGrp="1"/>
          </p:cNvSpPr>
          <p:nvPr>
            <p:ph type="sldNum" sz="quarter" idx="14"/>
          </p:nvPr>
        </p:nvSpPr>
        <p:spPr/>
        <p:txBody>
          <a:bodyPr/>
          <a:lstStyle/>
          <a:p>
            <a:fld id="{99A20822-4A49-4D36-86E3-300BA48D3F00}" type="slidenum">
              <a:rPr lang="en-US" smtClean="0"/>
              <a:pPr/>
              <a:t>4</a:t>
            </a:fld>
            <a:endParaRPr lang="en-US"/>
          </a:p>
        </p:txBody>
      </p:sp>
      <p:sp>
        <p:nvSpPr>
          <p:cNvPr id="7" name="Rectangle 6">
            <a:extLst>
              <a:ext uri="{FF2B5EF4-FFF2-40B4-BE49-F238E27FC236}">
                <a16:creationId xmlns:a16="http://schemas.microsoft.com/office/drawing/2014/main" id="{51997C93-2099-D22E-5C8E-A465BEC0E0D3}"/>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23203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25D7-B705-CF5D-443A-1063D323F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2736F-4A99-B4B7-B373-A583AEEB5A16}"/>
              </a:ext>
            </a:extLst>
          </p:cNvPr>
          <p:cNvSpPr>
            <a:spLocks noGrp="1"/>
          </p:cNvSpPr>
          <p:nvPr>
            <p:ph type="title"/>
          </p:nvPr>
        </p:nvSpPr>
        <p:spPr/>
        <p:txBody>
          <a:bodyPr/>
          <a:lstStyle/>
          <a:p>
            <a:r>
              <a:rPr lang="en-US"/>
              <a:t>Who is engaged in the work? Wyoming</a:t>
            </a:r>
          </a:p>
        </p:txBody>
      </p:sp>
      <p:sp>
        <p:nvSpPr>
          <p:cNvPr id="4" name="Slide Number Placeholder 3">
            <a:extLst>
              <a:ext uri="{FF2B5EF4-FFF2-40B4-BE49-F238E27FC236}">
                <a16:creationId xmlns:a16="http://schemas.microsoft.com/office/drawing/2014/main" id="{3CA9E2A5-DC5F-662C-FBCC-81CD04DAB306}"/>
              </a:ext>
            </a:extLst>
          </p:cNvPr>
          <p:cNvSpPr>
            <a:spLocks noGrp="1"/>
          </p:cNvSpPr>
          <p:nvPr>
            <p:ph type="sldNum" sz="quarter" idx="12"/>
          </p:nvPr>
        </p:nvSpPr>
        <p:spPr/>
        <p:txBody>
          <a:bodyPr/>
          <a:lstStyle/>
          <a:p>
            <a:fld id="{48F63A3B-78C7-47BE-AE5E-E10140E04643}" type="slidenum">
              <a:rPr lang="en-US" smtClean="0"/>
              <a:t>40</a:t>
            </a:fld>
            <a:endParaRPr lang="en-US"/>
          </a:p>
        </p:txBody>
      </p:sp>
      <p:pic>
        <p:nvPicPr>
          <p:cNvPr id="8" name="Picture 7" descr="A group of graphs and charts">
            <a:extLst>
              <a:ext uri="{FF2B5EF4-FFF2-40B4-BE49-F238E27FC236}">
                <a16:creationId xmlns:a16="http://schemas.microsoft.com/office/drawing/2014/main" id="{3D908C7E-C1B2-EAC5-DC62-F107E99E9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6" y="1107996"/>
            <a:ext cx="7923007" cy="5122173"/>
          </a:xfrm>
          <a:prstGeom prst="rect">
            <a:avLst/>
          </a:prstGeom>
        </p:spPr>
      </p:pic>
    </p:spTree>
    <p:extLst>
      <p:ext uri="{BB962C8B-B14F-4D97-AF65-F5344CB8AC3E}">
        <p14:creationId xmlns:p14="http://schemas.microsoft.com/office/powerpoint/2010/main" val="206433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E75D705A-D9D1-C53B-82AE-1D59E352336C}"/>
              </a:ext>
            </a:extLst>
          </p:cNvPr>
          <p:cNvSpPr>
            <a:spLocks noGrp="1"/>
          </p:cNvSpPr>
          <p:nvPr>
            <p:ph type="title"/>
          </p:nvPr>
        </p:nvSpPr>
        <p:spPr>
          <a:xfrm>
            <a:off x="720597" y="0"/>
            <a:ext cx="9550454" cy="1107996"/>
          </a:xfrm>
        </p:spPr>
        <p:txBody>
          <a:bodyPr/>
          <a:lstStyle/>
          <a:p>
            <a:r>
              <a:rPr lang="en-US" dirty="0"/>
              <a:t>Learn More About DBI Implementation</a:t>
            </a:r>
          </a:p>
        </p:txBody>
      </p:sp>
      <p:pic>
        <p:nvPicPr>
          <p:cNvPr id="37" name="Content Placeholder 36" descr="This screenshot shows a video on the NCII website titled: Building Capacity and Improving Student Outcomes with DBI">
            <a:extLst>
              <a:ext uri="{FF2B5EF4-FFF2-40B4-BE49-F238E27FC236}">
                <a16:creationId xmlns:a16="http://schemas.microsoft.com/office/drawing/2014/main" id="{D856D816-4AF7-3299-E718-EC619120C508}"/>
              </a:ext>
            </a:extLst>
          </p:cNvPr>
          <p:cNvPicPr>
            <a:picLocks noGrp="1" noChangeAspect="1"/>
          </p:cNvPicPr>
          <p:nvPr>
            <p:ph sz="half" idx="1"/>
          </p:nvPr>
        </p:nvPicPr>
        <p:blipFill>
          <a:blip r:embed="rId2"/>
          <a:stretch>
            <a:fillRect/>
          </a:stretch>
        </p:blipFill>
        <p:spPr>
          <a:xfrm>
            <a:off x="457200" y="1823855"/>
            <a:ext cx="5568950" cy="3757978"/>
          </a:xfrm>
        </p:spPr>
      </p:pic>
      <p:pic>
        <p:nvPicPr>
          <p:cNvPr id="43" name="Content Placeholder 42" descr="This screenshot shows a video on NCII's website titled: DBIs influence in a Wyoming Special Education Classroom">
            <a:extLst>
              <a:ext uri="{FF2B5EF4-FFF2-40B4-BE49-F238E27FC236}">
                <a16:creationId xmlns:a16="http://schemas.microsoft.com/office/drawing/2014/main" id="{CE6A310E-1B4B-EC75-AF2E-783B3F55C4CE}"/>
              </a:ext>
            </a:extLst>
          </p:cNvPr>
          <p:cNvPicPr>
            <a:picLocks noGrp="1" noChangeAspect="1"/>
          </p:cNvPicPr>
          <p:nvPr>
            <p:ph sz="half" idx="2"/>
          </p:nvPr>
        </p:nvPicPr>
        <p:blipFill>
          <a:blip r:embed="rId3"/>
          <a:stretch>
            <a:fillRect/>
          </a:stretch>
        </p:blipFill>
        <p:spPr>
          <a:xfrm>
            <a:off x="5688128" y="1881007"/>
            <a:ext cx="6046672" cy="3757978"/>
          </a:xfrm>
        </p:spPr>
      </p:pic>
      <p:sp>
        <p:nvSpPr>
          <p:cNvPr id="27" name="Text Placeholder 26">
            <a:extLst>
              <a:ext uri="{FF2B5EF4-FFF2-40B4-BE49-F238E27FC236}">
                <a16:creationId xmlns:a16="http://schemas.microsoft.com/office/drawing/2014/main" id="{9762F13D-4CDB-2A20-62DF-0CEEF435CC00}"/>
              </a:ext>
            </a:extLst>
          </p:cNvPr>
          <p:cNvSpPr>
            <a:spLocks noGrp="1"/>
          </p:cNvSpPr>
          <p:nvPr>
            <p:ph type="body" sz="quarter" idx="16"/>
          </p:nvPr>
        </p:nvSpPr>
        <p:spPr/>
        <p:txBody>
          <a:bodyPr/>
          <a:lstStyle/>
          <a:p>
            <a:r>
              <a:rPr lang="en-US">
                <a:hlinkClick r:id="rId4"/>
              </a:rPr>
              <a:t>https://intensiveintervention.org/data-based-individualization/state-stories/wyoming</a:t>
            </a:r>
            <a:r>
              <a:rPr lang="en-US"/>
              <a:t> </a:t>
            </a:r>
          </a:p>
        </p:txBody>
      </p:sp>
      <p:sp>
        <p:nvSpPr>
          <p:cNvPr id="18" name="Slide Number Placeholder 17">
            <a:extLst>
              <a:ext uri="{FF2B5EF4-FFF2-40B4-BE49-F238E27FC236}">
                <a16:creationId xmlns:a16="http://schemas.microsoft.com/office/drawing/2014/main" id="{742B47FA-222A-E344-07CC-52A3388D3F52}"/>
              </a:ext>
            </a:extLst>
          </p:cNvPr>
          <p:cNvSpPr>
            <a:spLocks noGrp="1"/>
          </p:cNvSpPr>
          <p:nvPr>
            <p:ph type="sldNum" sz="quarter" idx="12"/>
          </p:nvPr>
        </p:nvSpPr>
        <p:spPr/>
        <p:txBody>
          <a:bodyPr/>
          <a:lstStyle/>
          <a:p>
            <a:fld id="{99A20822-4A49-4D36-86E3-300BA48D3F00}" type="slidenum">
              <a:rPr lang="en-US" smtClean="0"/>
              <a:pPr/>
              <a:t>41</a:t>
            </a:fld>
            <a:endParaRPr lang="en-US"/>
          </a:p>
        </p:txBody>
      </p:sp>
      <p:sp>
        <p:nvSpPr>
          <p:cNvPr id="22" name="Rectangle 21">
            <a:extLst>
              <a:ext uri="{FF2B5EF4-FFF2-40B4-BE49-F238E27FC236}">
                <a16:creationId xmlns:a16="http://schemas.microsoft.com/office/drawing/2014/main" id="{EED0AF55-B736-55AF-1427-AD26B7057578}"/>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423468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157-8ABE-FDFA-682D-C3218DB91AA0}"/>
              </a:ext>
            </a:extLst>
          </p:cNvPr>
          <p:cNvSpPr>
            <a:spLocks noGrp="1"/>
          </p:cNvSpPr>
          <p:nvPr>
            <p:ph type="title"/>
          </p:nvPr>
        </p:nvSpPr>
        <p:spPr/>
        <p:txBody>
          <a:bodyPr/>
          <a:lstStyle/>
          <a:p>
            <a:r>
              <a:rPr lang="en-US"/>
              <a:t>Learn More About SDI</a:t>
            </a:r>
          </a:p>
        </p:txBody>
      </p:sp>
      <p:sp>
        <p:nvSpPr>
          <p:cNvPr id="6" name="Slide Number Placeholder 5">
            <a:extLst>
              <a:ext uri="{FF2B5EF4-FFF2-40B4-BE49-F238E27FC236}">
                <a16:creationId xmlns:a16="http://schemas.microsoft.com/office/drawing/2014/main" id="{EE120AA8-528E-1F19-AA46-C57DE6922D54}"/>
              </a:ext>
            </a:extLst>
          </p:cNvPr>
          <p:cNvSpPr>
            <a:spLocks noGrp="1"/>
          </p:cNvSpPr>
          <p:nvPr>
            <p:ph type="sldNum" sz="quarter" idx="12"/>
          </p:nvPr>
        </p:nvSpPr>
        <p:spPr/>
        <p:txBody>
          <a:bodyPr/>
          <a:lstStyle/>
          <a:p>
            <a:fld id="{BABF4E83-61DB-418F-A99F-17BC9BB58EF6}" type="slidenum">
              <a:rPr lang="en-US" smtClean="0"/>
              <a:t>42</a:t>
            </a:fld>
            <a:endParaRPr lang="en-US"/>
          </a:p>
        </p:txBody>
      </p:sp>
      <p:pic>
        <p:nvPicPr>
          <p:cNvPr id="7" name="Content Placeholder 6" descr="Screenshot of PROGRESS resource: Overview of the Statement of Services and Aids">
            <a:hlinkClick r:id="rId2"/>
            <a:extLst>
              <a:ext uri="{FF2B5EF4-FFF2-40B4-BE49-F238E27FC236}">
                <a16:creationId xmlns:a16="http://schemas.microsoft.com/office/drawing/2014/main" id="{B26365FB-588B-C11F-DBD6-F43A95C481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1201198">
            <a:off x="6335187" y="1377249"/>
            <a:ext cx="2892721" cy="4103501"/>
          </a:xfrm>
          <a:prstGeom prst="rect">
            <a:avLst/>
          </a:prstGeom>
          <a:noFill/>
          <a:ln>
            <a:noFill/>
          </a:ln>
        </p:spPr>
      </p:pic>
      <p:pic>
        <p:nvPicPr>
          <p:cNvPr id="9" name="Content Placeholder 8" descr="Screenshot of PROGRESS resource titled: IEP Tip Sheet: What is the Statement of Special Education or SDI?">
            <a:extLst>
              <a:ext uri="{FF2B5EF4-FFF2-40B4-BE49-F238E27FC236}">
                <a16:creationId xmlns:a16="http://schemas.microsoft.com/office/drawing/2014/main" id="{C0DD180D-14FA-AFC9-9B93-6E99A4A1B8A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895899">
            <a:off x="8785937" y="920053"/>
            <a:ext cx="2750411" cy="3906003"/>
          </a:xfrm>
          <a:prstGeom prst="rect">
            <a:avLst/>
          </a:prstGeom>
        </p:spPr>
      </p:pic>
      <p:sp>
        <p:nvSpPr>
          <p:cNvPr id="3" name="Rectangle 2">
            <a:extLst>
              <a:ext uri="{FF2B5EF4-FFF2-40B4-BE49-F238E27FC236}">
                <a16:creationId xmlns:a16="http://schemas.microsoft.com/office/drawing/2014/main" id="{081226E5-5EF6-046C-70D6-52982ABFD0CE}"/>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pic>
        <p:nvPicPr>
          <p:cNvPr id="5" name="Picture 4" descr="A poster of a group of people">
            <a:extLst>
              <a:ext uri="{FF2B5EF4-FFF2-40B4-BE49-F238E27FC236}">
                <a16:creationId xmlns:a16="http://schemas.microsoft.com/office/drawing/2014/main" id="{A5C5505C-FC12-6D66-AEF4-2724F3528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7349">
            <a:off x="457200" y="1388562"/>
            <a:ext cx="3128951" cy="4088154"/>
          </a:xfrm>
          <a:prstGeom prst="rect">
            <a:avLst/>
          </a:prstGeom>
        </p:spPr>
      </p:pic>
      <p:pic>
        <p:nvPicPr>
          <p:cNvPr id="10" name="Picture 9" descr="A poster of a person and a child">
            <a:extLst>
              <a:ext uri="{FF2B5EF4-FFF2-40B4-BE49-F238E27FC236}">
                <a16:creationId xmlns:a16="http://schemas.microsoft.com/office/drawing/2014/main" id="{9B76A896-B638-09FC-F779-30EAC6DAFF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34513">
            <a:off x="2499518" y="1777641"/>
            <a:ext cx="3132459" cy="4041228"/>
          </a:xfrm>
          <a:prstGeom prst="rect">
            <a:avLst/>
          </a:prstGeom>
        </p:spPr>
      </p:pic>
      <p:pic>
        <p:nvPicPr>
          <p:cNvPr id="1026" name="Picture 2" descr="QR code">
            <a:extLst>
              <a:ext uri="{FF2B5EF4-FFF2-40B4-BE49-F238E27FC236}">
                <a16:creationId xmlns:a16="http://schemas.microsoft.com/office/drawing/2014/main" id="{7D2C398D-145B-22A0-CAE6-0A333B8ED8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6018" y="4544456"/>
            <a:ext cx="1751286" cy="1751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R code">
            <a:extLst>
              <a:ext uri="{FF2B5EF4-FFF2-40B4-BE49-F238E27FC236}">
                <a16:creationId xmlns:a16="http://schemas.microsoft.com/office/drawing/2014/main" id="{D146D7B6-289F-C8FE-0E8C-8671424C97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4697" y="4499787"/>
            <a:ext cx="1751286" cy="175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73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Screenshot of PROGRESS Center website"/>
          <p:cNvGrpSpPr/>
          <p:nvPr/>
        </p:nvGrpSpPr>
        <p:grpSpPr>
          <a:xfrm>
            <a:off x="233915" y="943161"/>
            <a:ext cx="10738449" cy="5201699"/>
            <a:chOff x="0" y="0"/>
            <a:chExt cx="4496338" cy="2054992"/>
          </a:xfrm>
        </p:grpSpPr>
        <p:sp>
          <p:nvSpPr>
            <p:cNvPr id="3" name="Freeform 3"/>
            <p:cNvSpPr/>
            <p:nvPr/>
          </p:nvSpPr>
          <p:spPr>
            <a:xfrm>
              <a:off x="0" y="0"/>
              <a:ext cx="4496338" cy="2054992"/>
            </a:xfrm>
            <a:custGeom>
              <a:avLst/>
              <a:gdLst/>
              <a:ahLst/>
              <a:cxnLst/>
              <a:rect l="l" t="t" r="r" b="b"/>
              <a:pathLst>
                <a:path w="4496338" h="2054992">
                  <a:moveTo>
                    <a:pt x="23128" y="0"/>
                  </a:moveTo>
                  <a:lnTo>
                    <a:pt x="4473210" y="0"/>
                  </a:lnTo>
                  <a:cubicBezTo>
                    <a:pt x="4479344" y="0"/>
                    <a:pt x="4485226" y="2437"/>
                    <a:pt x="4489564" y="6774"/>
                  </a:cubicBezTo>
                  <a:cubicBezTo>
                    <a:pt x="4493901" y="11111"/>
                    <a:pt x="4496338" y="16994"/>
                    <a:pt x="4496338" y="23128"/>
                  </a:cubicBezTo>
                  <a:lnTo>
                    <a:pt x="4496338" y="2031865"/>
                  </a:lnTo>
                  <a:cubicBezTo>
                    <a:pt x="4496338" y="2044638"/>
                    <a:pt x="4485983" y="2054992"/>
                    <a:pt x="4473210" y="2054992"/>
                  </a:cubicBezTo>
                  <a:lnTo>
                    <a:pt x="23128" y="2054992"/>
                  </a:lnTo>
                  <a:cubicBezTo>
                    <a:pt x="16994" y="2054992"/>
                    <a:pt x="11111" y="2052556"/>
                    <a:pt x="6774" y="2048218"/>
                  </a:cubicBezTo>
                  <a:cubicBezTo>
                    <a:pt x="2437" y="2043881"/>
                    <a:pt x="0" y="2037998"/>
                    <a:pt x="0" y="2031865"/>
                  </a:cubicBezTo>
                  <a:lnTo>
                    <a:pt x="0" y="23128"/>
                  </a:lnTo>
                  <a:cubicBezTo>
                    <a:pt x="0" y="16994"/>
                    <a:pt x="2437" y="11111"/>
                    <a:pt x="6774" y="6774"/>
                  </a:cubicBezTo>
                  <a:cubicBezTo>
                    <a:pt x="11111" y="2437"/>
                    <a:pt x="16994" y="0"/>
                    <a:pt x="23128" y="0"/>
                  </a:cubicBezTo>
                  <a:close/>
                </a:path>
              </a:pathLst>
            </a:custGeom>
            <a:solidFill>
              <a:srgbClr val="0077BE"/>
            </a:solidFill>
          </p:spPr>
          <p:txBody>
            <a:bodyPr/>
            <a:lstStyle/>
            <a:p>
              <a:endParaRPr lang="en-US" sz="1200"/>
            </a:p>
          </p:txBody>
        </p:sp>
        <p:sp>
          <p:nvSpPr>
            <p:cNvPr id="4" name="TextBox 4"/>
            <p:cNvSpPr txBox="1"/>
            <p:nvPr/>
          </p:nvSpPr>
          <p:spPr>
            <a:xfrm>
              <a:off x="0" y="-38100"/>
              <a:ext cx="4496338" cy="20930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545077" y="1139712"/>
            <a:ext cx="5593135" cy="3208155"/>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sz="1200"/>
            </a:p>
          </p:txBody>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sz="1200"/>
            </a:p>
          </p:txBody>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sz="1200"/>
            </a:p>
          </p:txBody>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sz="1200"/>
            </a:p>
          </p:txBody>
        </p:sp>
        <p:sp>
          <p:nvSpPr>
            <p:cNvPr id="10" name="Freeform 10"/>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l="-5449" r="-7824"/>
              </a:stretch>
            </a:blipFill>
          </p:spPr>
          <p:txBody>
            <a:bodyPr/>
            <a:lstStyle/>
            <a:p>
              <a:endParaRPr lang="en-US" sz="1200"/>
            </a:p>
          </p:txBody>
        </p:sp>
      </p:grpSp>
      <p:pic>
        <p:nvPicPr>
          <p:cNvPr id="11" name="Picture 11" descr="QR Code"/>
          <p:cNvPicPr>
            <a:picLocks noChangeAspect="1"/>
          </p:cNvPicPr>
          <p:nvPr/>
        </p:nvPicPr>
        <p:blipFill>
          <a:blip r:embed="rId3"/>
          <a:stretch>
            <a:fillRect/>
          </a:stretch>
        </p:blipFill>
        <p:spPr>
          <a:xfrm>
            <a:off x="7094926" y="2659964"/>
            <a:ext cx="3375805" cy="3375805"/>
          </a:xfrm>
          <a:prstGeom prst="roundRect">
            <a:avLst>
              <a:gd name="adj" fmla="val 14560"/>
            </a:avLst>
          </a:prstGeom>
        </p:spPr>
      </p:pic>
      <p:sp>
        <p:nvSpPr>
          <p:cNvPr id="13" name="TextBox 13"/>
          <p:cNvSpPr txBox="1">
            <a:spLocks noGrp="1"/>
          </p:cNvSpPr>
          <p:nvPr>
            <p:ph type="title" idx="4294967295"/>
          </p:nvPr>
        </p:nvSpPr>
        <p:spPr>
          <a:xfrm>
            <a:off x="685800" y="174776"/>
            <a:ext cx="10904822" cy="6259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3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6BD"/>
                </a:solidFill>
                <a:effectLst/>
                <a:uLnTx/>
                <a:uFillTx/>
                <a:latin typeface="+mj-lt"/>
                <a:ea typeface="+mj-ea"/>
                <a:cs typeface="Calibri"/>
                <a:sym typeface="Calibri (MS) Bold"/>
              </a:rPr>
              <a:t>Find Additional Resources and Request Support</a:t>
            </a:r>
          </a:p>
        </p:txBody>
      </p:sp>
      <p:sp>
        <p:nvSpPr>
          <p:cNvPr id="14" name="TextBox 14"/>
          <p:cNvSpPr txBox="1"/>
          <p:nvPr/>
        </p:nvSpPr>
        <p:spPr>
          <a:xfrm>
            <a:off x="6336507" y="1333714"/>
            <a:ext cx="4930292" cy="1167692"/>
          </a:xfrm>
          <a:prstGeom prst="rect">
            <a:avLst/>
          </a:prstGeom>
        </p:spPr>
        <p:txBody>
          <a:bodyPr lIns="0" tIns="0" rIns="0" bIns="0" rtlCol="0" anchor="t">
            <a:spAutoFit/>
          </a:bodyPr>
          <a:lstStyle/>
          <a:p>
            <a:pPr algn="ctr">
              <a:lnSpc>
                <a:spcPts val="4667"/>
              </a:lnSpc>
            </a:pPr>
            <a:r>
              <a:rPr lang="en-US" sz="3334" b="1" dirty="0">
                <a:solidFill>
                  <a:srgbClr val="FFFFFF"/>
                </a:solidFill>
                <a:ea typeface="Canva Sans Bold"/>
                <a:cs typeface="Canva Sans Bold"/>
                <a:sym typeface="Canva Sans Bold"/>
              </a:rPr>
              <a:t>Visit our website </a:t>
            </a:r>
          </a:p>
          <a:p>
            <a:pPr algn="ctr">
              <a:lnSpc>
                <a:spcPts val="4667"/>
              </a:lnSpc>
            </a:pPr>
            <a:r>
              <a:rPr lang="en-US" sz="3334" b="1" dirty="0">
                <a:solidFill>
                  <a:srgbClr val="FFFFFF"/>
                </a:solidFill>
                <a:ea typeface="Canva Sans Bold"/>
                <a:cs typeface="Canva Sans Bold"/>
                <a:sym typeface="Canva Sans Bold"/>
              </a:rPr>
              <a:t>promotingprogress.org</a:t>
            </a:r>
          </a:p>
        </p:txBody>
      </p:sp>
      <p:pic>
        <p:nvPicPr>
          <p:cNvPr id="16" name="Picture 15">
            <a:extLst>
              <a:ext uri="{FF2B5EF4-FFF2-40B4-BE49-F238E27FC236}">
                <a16:creationId xmlns:a16="http://schemas.microsoft.com/office/drawing/2014/main" id="{7BC49C87-0AC6-5997-734B-295A26BF0C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67418" y="3070987"/>
            <a:ext cx="2738659" cy="2843852"/>
          </a:xfrm>
          <a:prstGeom prst="roundRect">
            <a:avLst>
              <a:gd name="adj" fmla="val 5455"/>
            </a:avLst>
          </a:prstGeom>
        </p:spPr>
      </p:pic>
      <p:sp>
        <p:nvSpPr>
          <p:cNvPr id="12" name="Rectangle 11">
            <a:extLst>
              <a:ext uri="{FF2B5EF4-FFF2-40B4-BE49-F238E27FC236}">
                <a16:creationId xmlns:a16="http://schemas.microsoft.com/office/drawing/2014/main" id="{5FF556F2-B4D2-0AD9-0629-CC82A731116A}"/>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National Center on </a:t>
            </a:r>
            <a:r>
              <a:rPr lang="en-US" sz="1200" b="1" dirty="0">
                <a:solidFill>
                  <a:srgbClr val="C76A5D"/>
                </a:solidFill>
              </a:rPr>
              <a:t>Intensive Intervention </a:t>
            </a:r>
            <a:r>
              <a:rPr lang="en-US" sz="1200" dirty="0">
                <a:solidFill>
                  <a:schemeClr val="tx1"/>
                </a:solidFill>
              </a:rPr>
              <a:t>at the American Institutes for Research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Connect on FB @k12progress"/>
          <p:cNvGrpSpPr/>
          <p:nvPr/>
        </p:nvGrpSpPr>
        <p:grpSpPr>
          <a:xfrm>
            <a:off x="867065" y="1036216"/>
            <a:ext cx="3242844" cy="3617458"/>
            <a:chOff x="0" y="0"/>
            <a:chExt cx="1503538" cy="1677227"/>
          </a:xfrm>
        </p:grpSpPr>
        <p:sp>
          <p:nvSpPr>
            <p:cNvPr id="3" name="Freeform 3"/>
            <p:cNvSpPr/>
            <p:nvPr/>
          </p:nvSpPr>
          <p:spPr>
            <a:xfrm>
              <a:off x="0" y="0"/>
              <a:ext cx="1503538" cy="1677227"/>
            </a:xfrm>
            <a:custGeom>
              <a:avLst/>
              <a:gdLst/>
              <a:ahLst/>
              <a:cxnLst/>
              <a:rect l="l" t="t" r="r" b="b"/>
              <a:pathLst>
                <a:path w="1503538" h="1677227">
                  <a:moveTo>
                    <a:pt x="81171" y="0"/>
                  </a:moveTo>
                  <a:lnTo>
                    <a:pt x="1422367" y="0"/>
                  </a:lnTo>
                  <a:cubicBezTo>
                    <a:pt x="1443895" y="0"/>
                    <a:pt x="1464541" y="8552"/>
                    <a:pt x="1479764" y="23774"/>
                  </a:cubicBezTo>
                  <a:cubicBezTo>
                    <a:pt x="1494987" y="38997"/>
                    <a:pt x="1503538" y="59643"/>
                    <a:pt x="1503538" y="81171"/>
                  </a:cubicBezTo>
                  <a:lnTo>
                    <a:pt x="1503538" y="1596056"/>
                  </a:lnTo>
                  <a:cubicBezTo>
                    <a:pt x="1503538" y="1617584"/>
                    <a:pt x="1494987" y="1638230"/>
                    <a:pt x="1479764" y="1653453"/>
                  </a:cubicBezTo>
                  <a:cubicBezTo>
                    <a:pt x="1464541" y="1668675"/>
                    <a:pt x="1443895" y="1677227"/>
                    <a:pt x="1422367" y="1677227"/>
                  </a:cubicBezTo>
                  <a:lnTo>
                    <a:pt x="81171" y="1677227"/>
                  </a:lnTo>
                  <a:cubicBezTo>
                    <a:pt x="59643" y="1677227"/>
                    <a:pt x="38997" y="1668675"/>
                    <a:pt x="23774" y="1653453"/>
                  </a:cubicBezTo>
                  <a:cubicBezTo>
                    <a:pt x="8552" y="1638230"/>
                    <a:pt x="0" y="1617584"/>
                    <a:pt x="0" y="1596056"/>
                  </a:cubicBezTo>
                  <a:lnTo>
                    <a:pt x="0" y="81171"/>
                  </a:lnTo>
                  <a:cubicBezTo>
                    <a:pt x="0" y="59643"/>
                    <a:pt x="8552" y="38997"/>
                    <a:pt x="23774" y="23774"/>
                  </a:cubicBezTo>
                  <a:cubicBezTo>
                    <a:pt x="38997" y="8552"/>
                    <a:pt x="59643" y="0"/>
                    <a:pt x="81171" y="0"/>
                  </a:cubicBezTo>
                  <a:close/>
                </a:path>
              </a:pathLst>
            </a:custGeom>
            <a:solidFill>
              <a:srgbClr val="90B77B"/>
            </a:solidFill>
          </p:spPr>
          <p:txBody>
            <a:bodyPr/>
            <a:lstStyle/>
            <a:p>
              <a:endParaRPr lang="en-US" sz="1200"/>
            </a:p>
          </p:txBody>
        </p:sp>
        <p:sp>
          <p:nvSpPr>
            <p:cNvPr id="4" name="TextBox 4"/>
            <p:cNvSpPr txBox="1"/>
            <p:nvPr/>
          </p:nvSpPr>
          <p:spPr>
            <a:xfrm>
              <a:off x="0" y="-85725"/>
              <a:ext cx="1503538" cy="1762952"/>
            </a:xfrm>
            <a:prstGeom prst="rect">
              <a:avLst/>
            </a:prstGeom>
          </p:spPr>
          <p:txBody>
            <a:bodyPr lIns="33867" tIns="33867" rIns="33867" bIns="33867" rtlCol="0" anchor="ctr"/>
            <a:lstStyle/>
            <a:p>
              <a:pPr algn="ctr">
                <a:lnSpc>
                  <a:spcPts val="1960"/>
                </a:lnSpc>
              </a:pPr>
              <a:endParaRPr sz="1200"/>
            </a:p>
          </p:txBody>
        </p:sp>
      </p:grpSp>
      <p:grpSp>
        <p:nvGrpSpPr>
          <p:cNvPr id="5" name="Group 5" descr="Connect on X @k12progress"/>
          <p:cNvGrpSpPr/>
          <p:nvPr/>
        </p:nvGrpSpPr>
        <p:grpSpPr>
          <a:xfrm>
            <a:off x="4327437" y="1036216"/>
            <a:ext cx="3242844" cy="3617458"/>
            <a:chOff x="0" y="0"/>
            <a:chExt cx="1503538" cy="1677227"/>
          </a:xfrm>
        </p:grpSpPr>
        <p:sp>
          <p:nvSpPr>
            <p:cNvPr id="6" name="Freeform 6"/>
            <p:cNvSpPr/>
            <p:nvPr/>
          </p:nvSpPr>
          <p:spPr>
            <a:xfrm>
              <a:off x="0" y="0"/>
              <a:ext cx="1503538" cy="1677227"/>
            </a:xfrm>
            <a:custGeom>
              <a:avLst/>
              <a:gdLst/>
              <a:ahLst/>
              <a:cxnLst/>
              <a:rect l="l" t="t" r="r" b="b"/>
              <a:pathLst>
                <a:path w="1503538" h="1677227">
                  <a:moveTo>
                    <a:pt x="81171" y="0"/>
                  </a:moveTo>
                  <a:lnTo>
                    <a:pt x="1422367" y="0"/>
                  </a:lnTo>
                  <a:cubicBezTo>
                    <a:pt x="1443895" y="0"/>
                    <a:pt x="1464541" y="8552"/>
                    <a:pt x="1479764" y="23774"/>
                  </a:cubicBezTo>
                  <a:cubicBezTo>
                    <a:pt x="1494987" y="38997"/>
                    <a:pt x="1503538" y="59643"/>
                    <a:pt x="1503538" y="81171"/>
                  </a:cubicBezTo>
                  <a:lnTo>
                    <a:pt x="1503538" y="1596056"/>
                  </a:lnTo>
                  <a:cubicBezTo>
                    <a:pt x="1503538" y="1617584"/>
                    <a:pt x="1494987" y="1638230"/>
                    <a:pt x="1479764" y="1653453"/>
                  </a:cubicBezTo>
                  <a:cubicBezTo>
                    <a:pt x="1464541" y="1668675"/>
                    <a:pt x="1443895" y="1677227"/>
                    <a:pt x="1422367" y="1677227"/>
                  </a:cubicBezTo>
                  <a:lnTo>
                    <a:pt x="81171" y="1677227"/>
                  </a:lnTo>
                  <a:cubicBezTo>
                    <a:pt x="59643" y="1677227"/>
                    <a:pt x="38997" y="1668675"/>
                    <a:pt x="23774" y="1653453"/>
                  </a:cubicBezTo>
                  <a:cubicBezTo>
                    <a:pt x="8552" y="1638230"/>
                    <a:pt x="0" y="1617584"/>
                    <a:pt x="0" y="1596056"/>
                  </a:cubicBezTo>
                  <a:lnTo>
                    <a:pt x="0" y="81171"/>
                  </a:lnTo>
                  <a:cubicBezTo>
                    <a:pt x="0" y="59643"/>
                    <a:pt x="8552" y="38997"/>
                    <a:pt x="23774" y="23774"/>
                  </a:cubicBezTo>
                  <a:cubicBezTo>
                    <a:pt x="38997" y="8552"/>
                    <a:pt x="59643" y="0"/>
                    <a:pt x="81171" y="0"/>
                  </a:cubicBezTo>
                  <a:close/>
                </a:path>
              </a:pathLst>
            </a:custGeom>
            <a:solidFill>
              <a:srgbClr val="90B77B"/>
            </a:solidFill>
          </p:spPr>
          <p:txBody>
            <a:bodyPr/>
            <a:lstStyle/>
            <a:p>
              <a:endParaRPr lang="en-US" sz="1200"/>
            </a:p>
          </p:txBody>
        </p:sp>
        <p:sp>
          <p:nvSpPr>
            <p:cNvPr id="7" name="TextBox 7"/>
            <p:cNvSpPr txBox="1"/>
            <p:nvPr/>
          </p:nvSpPr>
          <p:spPr>
            <a:xfrm>
              <a:off x="0" y="-85725"/>
              <a:ext cx="1503538" cy="1762952"/>
            </a:xfrm>
            <a:prstGeom prst="rect">
              <a:avLst/>
            </a:prstGeom>
          </p:spPr>
          <p:txBody>
            <a:bodyPr lIns="33867" tIns="33867" rIns="33867" bIns="33867" rtlCol="0" anchor="ctr"/>
            <a:lstStyle/>
            <a:p>
              <a:pPr algn="ctr">
                <a:lnSpc>
                  <a:spcPts val="1960"/>
                </a:lnSpc>
              </a:pPr>
              <a:endParaRPr sz="1200"/>
            </a:p>
          </p:txBody>
        </p:sp>
      </p:grpSp>
      <p:sp>
        <p:nvSpPr>
          <p:cNvPr id="8" name="Freeform 8">
            <a:extLst>
              <a:ext uri="{C183D7F6-B498-43B3-948B-1728B52AA6E4}">
                <adec:decorative xmlns:adec="http://schemas.microsoft.com/office/drawing/2017/decorative" val="1"/>
              </a:ext>
            </a:extLst>
          </p:cNvPr>
          <p:cNvSpPr/>
          <p:nvPr/>
        </p:nvSpPr>
        <p:spPr>
          <a:xfrm>
            <a:off x="4609403" y="3929126"/>
            <a:ext cx="461883" cy="463041"/>
          </a:xfrm>
          <a:custGeom>
            <a:avLst/>
            <a:gdLst/>
            <a:ahLst/>
            <a:cxnLst/>
            <a:rect l="l" t="t" r="r" b="b"/>
            <a:pathLst>
              <a:path w="692825" h="694562">
                <a:moveTo>
                  <a:pt x="0" y="0"/>
                </a:moveTo>
                <a:lnTo>
                  <a:pt x="692825" y="0"/>
                </a:lnTo>
                <a:lnTo>
                  <a:pt x="692825" y="694562"/>
                </a:lnTo>
                <a:lnTo>
                  <a:pt x="0" y="694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a:extLst>
              <a:ext uri="{C183D7F6-B498-43B3-948B-1728B52AA6E4}">
                <adec:decorative xmlns:adec="http://schemas.microsoft.com/office/drawing/2017/decorative" val="1"/>
              </a:ext>
            </a:extLst>
          </p:cNvPr>
          <p:cNvSpPr/>
          <p:nvPr/>
        </p:nvSpPr>
        <p:spPr>
          <a:xfrm>
            <a:off x="1035373" y="1364102"/>
            <a:ext cx="2886722" cy="2309378"/>
          </a:xfrm>
          <a:prstGeom prst="roundRect">
            <a:avLst>
              <a:gd name="adj" fmla="val 3469"/>
            </a:avLst>
          </a:prstGeom>
          <a:blipFill>
            <a:blip r:embed="rId4"/>
            <a:stretch>
              <a:fillRect t="-2560" b="-2560"/>
            </a:stretch>
          </a:blipFill>
          <a:effectLst>
            <a:softEdge rad="0"/>
          </a:effectLst>
        </p:spPr>
        <p:txBody>
          <a:bodyPr/>
          <a:lstStyle/>
          <a:p>
            <a:endParaRPr lang="en-US" sz="1200"/>
          </a:p>
        </p:txBody>
      </p:sp>
      <p:sp>
        <p:nvSpPr>
          <p:cNvPr id="10" name="Freeform 10">
            <a:extLst>
              <a:ext uri="{C183D7F6-B498-43B3-948B-1728B52AA6E4}">
                <adec:decorative xmlns:adec="http://schemas.microsoft.com/office/drawing/2017/decorative" val="1"/>
              </a:ext>
            </a:extLst>
          </p:cNvPr>
          <p:cNvSpPr/>
          <p:nvPr/>
        </p:nvSpPr>
        <p:spPr>
          <a:xfrm>
            <a:off x="4454377" y="1346517"/>
            <a:ext cx="2928003" cy="2365787"/>
          </a:xfrm>
          <a:prstGeom prst="roundRect">
            <a:avLst>
              <a:gd name="adj" fmla="val 3288"/>
            </a:avLst>
          </a:prstGeom>
          <a:blipFill>
            <a:blip r:embed="rId5"/>
            <a:stretch>
              <a:fillRect b="-19271"/>
            </a:stretch>
          </a:blipFill>
        </p:spPr>
        <p:txBody>
          <a:bodyPr/>
          <a:lstStyle/>
          <a:p>
            <a:endParaRPr lang="en-US" sz="1200"/>
          </a:p>
        </p:txBody>
      </p:sp>
      <p:grpSp>
        <p:nvGrpSpPr>
          <p:cNvPr id="11" name="Group 11" descr="Connect to newletter @the progresscenter3375"/>
          <p:cNvGrpSpPr/>
          <p:nvPr/>
        </p:nvGrpSpPr>
        <p:grpSpPr>
          <a:xfrm>
            <a:off x="7768194" y="1036216"/>
            <a:ext cx="3358493" cy="3617458"/>
            <a:chOff x="0" y="0"/>
            <a:chExt cx="1557159" cy="1677227"/>
          </a:xfrm>
        </p:grpSpPr>
        <p:sp>
          <p:nvSpPr>
            <p:cNvPr id="12" name="Freeform 12"/>
            <p:cNvSpPr/>
            <p:nvPr/>
          </p:nvSpPr>
          <p:spPr>
            <a:xfrm>
              <a:off x="0" y="0"/>
              <a:ext cx="1557159" cy="1677227"/>
            </a:xfrm>
            <a:custGeom>
              <a:avLst/>
              <a:gdLst/>
              <a:ahLst/>
              <a:cxnLst/>
              <a:rect l="l" t="t" r="r" b="b"/>
              <a:pathLst>
                <a:path w="1557159" h="1677227">
                  <a:moveTo>
                    <a:pt x="78376" y="0"/>
                  </a:moveTo>
                  <a:lnTo>
                    <a:pt x="1478783" y="0"/>
                  </a:lnTo>
                  <a:cubicBezTo>
                    <a:pt x="1522069" y="0"/>
                    <a:pt x="1557159" y="35090"/>
                    <a:pt x="1557159" y="78376"/>
                  </a:cubicBezTo>
                  <a:lnTo>
                    <a:pt x="1557159" y="1598851"/>
                  </a:lnTo>
                  <a:cubicBezTo>
                    <a:pt x="1557159" y="1642137"/>
                    <a:pt x="1522069" y="1677227"/>
                    <a:pt x="1478783" y="1677227"/>
                  </a:cubicBezTo>
                  <a:lnTo>
                    <a:pt x="78376" y="1677227"/>
                  </a:lnTo>
                  <a:cubicBezTo>
                    <a:pt x="35090" y="1677227"/>
                    <a:pt x="0" y="1642137"/>
                    <a:pt x="0" y="1598851"/>
                  </a:cubicBezTo>
                  <a:lnTo>
                    <a:pt x="0" y="78376"/>
                  </a:lnTo>
                  <a:cubicBezTo>
                    <a:pt x="0" y="35090"/>
                    <a:pt x="35090" y="0"/>
                    <a:pt x="78376" y="0"/>
                  </a:cubicBezTo>
                  <a:close/>
                </a:path>
              </a:pathLst>
            </a:custGeom>
            <a:solidFill>
              <a:srgbClr val="90B77B"/>
            </a:solidFill>
          </p:spPr>
          <p:txBody>
            <a:bodyPr/>
            <a:lstStyle/>
            <a:p>
              <a:endParaRPr lang="en-US" sz="1200"/>
            </a:p>
          </p:txBody>
        </p:sp>
        <p:sp>
          <p:nvSpPr>
            <p:cNvPr id="13" name="TextBox 13"/>
            <p:cNvSpPr txBox="1"/>
            <p:nvPr/>
          </p:nvSpPr>
          <p:spPr>
            <a:xfrm>
              <a:off x="0" y="-85725"/>
              <a:ext cx="1557159" cy="1762952"/>
            </a:xfrm>
            <a:prstGeom prst="rect">
              <a:avLst/>
            </a:prstGeom>
          </p:spPr>
          <p:txBody>
            <a:bodyPr lIns="33867" tIns="33867" rIns="33867" bIns="33867" rtlCol="0" anchor="ctr"/>
            <a:lstStyle/>
            <a:p>
              <a:pPr algn="ctr">
                <a:lnSpc>
                  <a:spcPts val="1960"/>
                </a:lnSpc>
              </a:pPr>
              <a:endParaRPr sz="1200"/>
            </a:p>
          </p:txBody>
        </p:sp>
      </p:grpSp>
      <p:sp>
        <p:nvSpPr>
          <p:cNvPr id="14" name="Freeform 14">
            <a:extLst>
              <a:ext uri="{C183D7F6-B498-43B3-948B-1728B52AA6E4}">
                <adec:decorative xmlns:adec="http://schemas.microsoft.com/office/drawing/2017/decorative" val="1"/>
              </a:ext>
            </a:extLst>
          </p:cNvPr>
          <p:cNvSpPr/>
          <p:nvPr/>
        </p:nvSpPr>
        <p:spPr>
          <a:xfrm>
            <a:off x="8051616" y="1343045"/>
            <a:ext cx="2791649" cy="2351492"/>
          </a:xfrm>
          <a:prstGeom prst="roundRect">
            <a:avLst>
              <a:gd name="adj" fmla="val 3783"/>
            </a:avLst>
          </a:prstGeom>
          <a:blipFill>
            <a:blip r:embed="rId6"/>
            <a:stretch>
              <a:fillRect/>
            </a:stretch>
          </a:blipFill>
        </p:spPr>
        <p:txBody>
          <a:bodyPr/>
          <a:lstStyle/>
          <a:p>
            <a:endParaRPr lang="en-US" sz="1200" dirty="0"/>
          </a:p>
        </p:txBody>
      </p:sp>
      <p:sp>
        <p:nvSpPr>
          <p:cNvPr id="15" name="Freeform 15">
            <a:extLst>
              <a:ext uri="{C183D7F6-B498-43B3-948B-1728B52AA6E4}">
                <adec:decorative xmlns:adec="http://schemas.microsoft.com/office/drawing/2017/decorative" val="1"/>
              </a:ext>
            </a:extLst>
          </p:cNvPr>
          <p:cNvSpPr/>
          <p:nvPr/>
        </p:nvSpPr>
        <p:spPr>
          <a:xfrm>
            <a:off x="1141258" y="3917567"/>
            <a:ext cx="486159" cy="486159"/>
          </a:xfrm>
          <a:custGeom>
            <a:avLst/>
            <a:gdLst/>
            <a:ahLst/>
            <a:cxnLst/>
            <a:rect l="l" t="t" r="r" b="b"/>
            <a:pathLst>
              <a:path w="729239" h="729239">
                <a:moveTo>
                  <a:pt x="0" y="0"/>
                </a:moveTo>
                <a:lnTo>
                  <a:pt x="729239" y="0"/>
                </a:lnTo>
                <a:lnTo>
                  <a:pt x="729239" y="729239"/>
                </a:lnTo>
                <a:lnTo>
                  <a:pt x="0" y="7292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6" name="Freeform 16">
            <a:extLst>
              <a:ext uri="{C183D7F6-B498-43B3-948B-1728B52AA6E4}">
                <adec:decorative xmlns:adec="http://schemas.microsoft.com/office/drawing/2017/decorative" val="1"/>
              </a:ext>
            </a:extLst>
          </p:cNvPr>
          <p:cNvSpPr/>
          <p:nvPr/>
        </p:nvSpPr>
        <p:spPr>
          <a:xfrm>
            <a:off x="8099871" y="3933038"/>
            <a:ext cx="455218" cy="455218"/>
          </a:xfrm>
          <a:custGeom>
            <a:avLst/>
            <a:gdLst/>
            <a:ahLst/>
            <a:cxnLst/>
            <a:rect l="l" t="t" r="r" b="b"/>
            <a:pathLst>
              <a:path w="682827" h="682827">
                <a:moveTo>
                  <a:pt x="0" y="0"/>
                </a:moveTo>
                <a:lnTo>
                  <a:pt x="682827" y="0"/>
                </a:lnTo>
                <a:lnTo>
                  <a:pt x="682827" y="682827"/>
                </a:lnTo>
                <a:lnTo>
                  <a:pt x="0" y="6828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C183D7F6-B498-43B3-948B-1728B52AA6E4}">
                <adec:decorative xmlns:adec="http://schemas.microsoft.com/office/drawing/2017/decorative" val="1"/>
              </a:ext>
            </a:extLst>
          </p:cNvPr>
          <p:cNvSpPr/>
          <p:nvPr/>
        </p:nvSpPr>
        <p:spPr>
          <a:xfrm>
            <a:off x="958505" y="4838116"/>
            <a:ext cx="7672952" cy="1346733"/>
          </a:xfrm>
          <a:prstGeom prst="roundRect">
            <a:avLst/>
          </a:prstGeom>
          <a:blipFill>
            <a:blip r:embed="rId11"/>
            <a:stretch>
              <a:fillRect t="-921" b="-921"/>
            </a:stretch>
          </a:blipFill>
        </p:spPr>
        <p:txBody>
          <a:bodyPr/>
          <a:lstStyle/>
          <a:p>
            <a:endParaRPr lang="en-US" sz="1200" dirty="0"/>
          </a:p>
        </p:txBody>
      </p:sp>
      <p:grpSp>
        <p:nvGrpSpPr>
          <p:cNvPr id="18" name="Group 18" descr="QR COde"/>
          <p:cNvGrpSpPr/>
          <p:nvPr/>
        </p:nvGrpSpPr>
        <p:grpSpPr>
          <a:xfrm>
            <a:off x="9034888" y="4773899"/>
            <a:ext cx="1475165" cy="147516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77B"/>
            </a:solidFill>
          </p:spPr>
          <p:txBody>
            <a:bodyPr/>
            <a:lstStyle/>
            <a:p>
              <a:endParaRPr lang="en-US" sz="1200"/>
            </a:p>
          </p:txBody>
        </p:sp>
        <p:sp>
          <p:nvSpPr>
            <p:cNvPr id="20" name="TextBox 20"/>
            <p:cNvSpPr txBox="1"/>
            <p:nvPr/>
          </p:nvSpPr>
          <p:spPr>
            <a:xfrm>
              <a:off x="76200" y="-9525"/>
              <a:ext cx="660400" cy="746125"/>
            </a:xfrm>
            <a:prstGeom prst="rect">
              <a:avLst/>
            </a:prstGeom>
          </p:spPr>
          <p:txBody>
            <a:bodyPr lIns="33867" tIns="33867" rIns="33867" bIns="33867" rtlCol="0" anchor="ctr"/>
            <a:lstStyle/>
            <a:p>
              <a:pPr algn="ctr">
                <a:lnSpc>
                  <a:spcPts val="1960"/>
                </a:lnSpc>
              </a:pPr>
              <a:endParaRPr sz="1200"/>
            </a:p>
          </p:txBody>
        </p:sp>
      </p:grpSp>
      <p:pic>
        <p:nvPicPr>
          <p:cNvPr id="21" name="Picture 21">
            <a:extLs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246846" y="4960503"/>
            <a:ext cx="1051248" cy="1051248"/>
          </a:xfrm>
          <a:prstGeom prst="rect">
            <a:avLst/>
          </a:prstGeom>
        </p:spPr>
      </p:pic>
      <p:sp>
        <p:nvSpPr>
          <p:cNvPr id="22" name="TextBox 22"/>
          <p:cNvSpPr txBox="1">
            <a:spLocks noGrp="1"/>
          </p:cNvSpPr>
          <p:nvPr>
            <p:ph type="title" idx="4294967295"/>
          </p:nvPr>
        </p:nvSpPr>
        <p:spPr>
          <a:xfrm>
            <a:off x="685800" y="182024"/>
            <a:ext cx="10904822" cy="6259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3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6BD"/>
                </a:solidFill>
                <a:effectLst/>
                <a:uLnTx/>
                <a:uFillTx/>
                <a:latin typeface="+mj-lt"/>
                <a:ea typeface="+mj-ea"/>
                <a:cs typeface="Calibri"/>
                <a:sym typeface="Calibri (MS) Bold"/>
              </a:rPr>
              <a:t>Stay connected with the PROGRESS Center! </a:t>
            </a:r>
          </a:p>
        </p:txBody>
      </p:sp>
      <p:sp>
        <p:nvSpPr>
          <p:cNvPr id="23" name="TextBox 23"/>
          <p:cNvSpPr txBox="1"/>
          <p:nvPr/>
        </p:nvSpPr>
        <p:spPr>
          <a:xfrm>
            <a:off x="1273131" y="3967306"/>
            <a:ext cx="2430711" cy="280590"/>
          </a:xfrm>
          <a:prstGeom prst="rect">
            <a:avLst/>
          </a:prstGeom>
        </p:spPr>
        <p:txBody>
          <a:bodyPr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k12PROGRESS</a:t>
            </a:r>
            <a:endParaRPr lang="en-US" sz="1704" b="1" dirty="0">
              <a:solidFill>
                <a:srgbClr val="FFFFFF"/>
              </a:solidFill>
              <a:latin typeface="Calibri (MS) Bold"/>
              <a:ea typeface="Calibri (MS) Bold"/>
              <a:cs typeface="Calibri (MS) Bold"/>
              <a:sym typeface="Calibri (MS) Bold"/>
            </a:endParaRPr>
          </a:p>
        </p:txBody>
      </p:sp>
      <p:sp>
        <p:nvSpPr>
          <p:cNvPr id="24" name="TextBox 24"/>
          <p:cNvSpPr txBox="1"/>
          <p:nvPr/>
        </p:nvSpPr>
        <p:spPr>
          <a:xfrm>
            <a:off x="4926013" y="3967306"/>
            <a:ext cx="1984729" cy="280590"/>
          </a:xfrm>
          <a:prstGeom prst="rect">
            <a:avLst/>
          </a:prstGeom>
        </p:spPr>
        <p:txBody>
          <a:bodyPr wrap="square"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K12PROGRESS</a:t>
            </a:r>
            <a:endParaRPr lang="en-US" sz="1704" b="1" dirty="0">
              <a:solidFill>
                <a:srgbClr val="FFFFFF"/>
              </a:solidFill>
              <a:latin typeface="Calibri (MS) Bold"/>
              <a:ea typeface="Calibri (MS) Bold"/>
              <a:cs typeface="Calibri (MS) Bold"/>
              <a:sym typeface="Calibri (MS) Bold"/>
            </a:endParaRPr>
          </a:p>
        </p:txBody>
      </p:sp>
      <p:sp>
        <p:nvSpPr>
          <p:cNvPr id="25" name="TextBox 25"/>
          <p:cNvSpPr txBox="1"/>
          <p:nvPr/>
        </p:nvSpPr>
        <p:spPr>
          <a:xfrm>
            <a:off x="8099871" y="4001366"/>
            <a:ext cx="3242844" cy="280590"/>
          </a:xfrm>
          <a:prstGeom prst="rect">
            <a:avLst/>
          </a:prstGeom>
        </p:spPr>
        <p:txBody>
          <a:bodyPr lIns="0" tIns="0" rIns="0" bIns="0" rtlCol="0" anchor="t">
            <a:spAutoFit/>
          </a:bodyPr>
          <a:lstStyle/>
          <a:p>
            <a:pPr algn="ctr">
              <a:lnSpc>
                <a:spcPts val="2385"/>
              </a:lnSpc>
              <a:spcBef>
                <a:spcPct val="0"/>
              </a:spcBef>
            </a:pPr>
            <a:r>
              <a:rPr lang="en-US" sz="1704" b="1" dirty="0">
                <a:solidFill>
                  <a:srgbClr val="FFFFFF"/>
                </a:solidFill>
                <a:latin typeface="Calibri (MS) Bold"/>
                <a:ea typeface="Calibri (MS) Bold"/>
                <a:cs typeface="Calibri (MS) Bold"/>
                <a:sym typeface="Calibri (MS) Bold"/>
              </a:rPr>
              <a:t>@</a:t>
            </a:r>
            <a:r>
              <a:rPr lang="en-US" sz="1400" b="1" dirty="0">
                <a:solidFill>
                  <a:srgbClr val="FFFFFF"/>
                </a:solidFill>
                <a:latin typeface="Calibri (MS) Bold"/>
                <a:ea typeface="Calibri (MS) Bold"/>
                <a:cs typeface="Calibri (MS) Bold"/>
                <a:sym typeface="Calibri (MS) Bold"/>
              </a:rPr>
              <a:t>theprogresscenter3375</a:t>
            </a:r>
            <a:endParaRPr lang="en-US" sz="1704" b="1" dirty="0">
              <a:solidFill>
                <a:srgbClr val="FFFFFF"/>
              </a:solidFill>
              <a:latin typeface="Calibri (MS) Bold"/>
              <a:ea typeface="Calibri (MS) Bold"/>
              <a:cs typeface="Calibri (MS) Bold"/>
              <a:sym typeface="Calibri (MS) Bold"/>
            </a:endParaRPr>
          </a:p>
        </p:txBody>
      </p:sp>
      <p:sp>
        <p:nvSpPr>
          <p:cNvPr id="26" name="Rectangle 25">
            <a:extLst>
              <a:ext uri="{FF2B5EF4-FFF2-40B4-BE49-F238E27FC236}">
                <a16:creationId xmlns:a16="http://schemas.microsoft.com/office/drawing/2014/main" id="{C36932CF-7747-5D15-650F-61058CDDEBA6}"/>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National Center on </a:t>
            </a:r>
            <a:r>
              <a:rPr lang="en-US" sz="1200" b="1" dirty="0">
                <a:solidFill>
                  <a:srgbClr val="C76A5D"/>
                </a:solidFill>
              </a:rPr>
              <a:t>Intensive Intervention </a:t>
            </a:r>
            <a:r>
              <a:rPr lang="en-US" sz="1200" dirty="0">
                <a:solidFill>
                  <a:schemeClr val="tx1"/>
                </a:solidFill>
              </a:rPr>
              <a:t>at the American Institutes for Research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1BA3-317E-4143-BA9E-2EFDE4077947}"/>
              </a:ext>
            </a:extLst>
          </p:cNvPr>
          <p:cNvSpPr>
            <a:spLocks noGrp="1"/>
          </p:cNvSpPr>
          <p:nvPr>
            <p:ph type="title"/>
          </p:nvPr>
        </p:nvSpPr>
        <p:spPr>
          <a:xfrm>
            <a:off x="545784" y="264827"/>
            <a:ext cx="11338560" cy="817525"/>
          </a:xfrm>
        </p:spPr>
        <p:txBody>
          <a:bodyPr/>
          <a:lstStyle/>
          <a:p>
            <a:r>
              <a:rPr lang="en-US"/>
              <a:t>Find Additional Resources and Connect with NCII</a:t>
            </a:r>
          </a:p>
        </p:txBody>
      </p:sp>
      <p:sp>
        <p:nvSpPr>
          <p:cNvPr id="9" name="Rectangle: Rounded Corners 8" descr="Screenshot of NCII website">
            <a:extLst>
              <a:ext uri="{FF2B5EF4-FFF2-40B4-BE49-F238E27FC236}">
                <a16:creationId xmlns:a16="http://schemas.microsoft.com/office/drawing/2014/main" id="{F9C06510-EA75-B70B-3E43-47ADE2278762}"/>
              </a:ext>
            </a:extLst>
          </p:cNvPr>
          <p:cNvSpPr/>
          <p:nvPr/>
        </p:nvSpPr>
        <p:spPr>
          <a:xfrm>
            <a:off x="6709144" y="2278120"/>
            <a:ext cx="4280856" cy="239776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Graphic 15" descr="Email outline">
            <a:extLst>
              <a:ext uri="{FF2B5EF4-FFF2-40B4-BE49-F238E27FC236}">
                <a16:creationId xmlns:a16="http://schemas.microsoft.com/office/drawing/2014/main" id="{F59914EB-F1BC-4440-965C-D76F6D437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6494" y="3798655"/>
            <a:ext cx="509677" cy="509677"/>
          </a:xfrm>
          <a:prstGeom prst="rect">
            <a:avLst/>
          </a:prstGeom>
        </p:spPr>
      </p:pic>
      <p:sp>
        <p:nvSpPr>
          <p:cNvPr id="18" name="TextBox 17">
            <a:extLst>
              <a:ext uri="{FF2B5EF4-FFF2-40B4-BE49-F238E27FC236}">
                <a16:creationId xmlns:a16="http://schemas.microsoft.com/office/drawing/2014/main" id="{B63962BD-BE1C-4AE8-8A32-4ACD1AA53229}"/>
              </a:ext>
            </a:extLst>
          </p:cNvPr>
          <p:cNvSpPr txBox="1"/>
          <p:nvPr/>
        </p:nvSpPr>
        <p:spPr>
          <a:xfrm>
            <a:off x="7641974" y="3730329"/>
            <a:ext cx="3123694" cy="646331"/>
          </a:xfrm>
          <a:prstGeom prst="rect">
            <a:avLst/>
          </a:prstGeom>
          <a:noFill/>
        </p:spPr>
        <p:txBody>
          <a:bodyPr wrap="square" lIns="91440" tIns="45720" rIns="91440" bIns="45720" anchor="t">
            <a:spAutoFit/>
          </a:bodyPr>
          <a:lstStyle/>
          <a:p>
            <a:r>
              <a:rPr lang="en-US" dirty="0"/>
              <a:t>Sign-up on the bottom of each page of the NCII website) </a:t>
            </a:r>
          </a:p>
        </p:txBody>
      </p:sp>
      <p:pic>
        <p:nvPicPr>
          <p:cNvPr id="6" name="Picture 5" descr="This shows a screenshot of the NCII website">
            <a:extLst>
              <a:ext uri="{FF2B5EF4-FFF2-40B4-BE49-F238E27FC236}">
                <a16:creationId xmlns:a16="http://schemas.microsoft.com/office/drawing/2014/main" id="{EE202382-9025-3D0E-4C4F-47EB894906B8}"/>
              </a:ext>
            </a:extLst>
          </p:cNvPr>
          <p:cNvPicPr>
            <a:picLocks noChangeAspect="1"/>
          </p:cNvPicPr>
          <p:nvPr/>
        </p:nvPicPr>
        <p:blipFill>
          <a:blip r:embed="rId5"/>
          <a:stretch>
            <a:fillRect/>
          </a:stretch>
        </p:blipFill>
        <p:spPr>
          <a:xfrm>
            <a:off x="308345" y="1130867"/>
            <a:ext cx="6148200" cy="4825220"/>
          </a:xfrm>
          <a:prstGeom prst="roundRect">
            <a:avLst>
              <a:gd name="adj" fmla="val 9718"/>
            </a:avLst>
          </a:prstGeom>
          <a:ln>
            <a:solidFill>
              <a:schemeClr val="tx1"/>
            </a:solidFill>
          </a:ln>
        </p:spPr>
      </p:pic>
      <p:sp>
        <p:nvSpPr>
          <p:cNvPr id="7" name="Rectangle: Rounded Corners 6">
            <a:extLst>
              <a:ext uri="{FF2B5EF4-FFF2-40B4-BE49-F238E27FC236}">
                <a16:creationId xmlns:a16="http://schemas.microsoft.com/office/drawing/2014/main" id="{14FB299C-0AB6-4914-A8AD-4E58F5A0A5D9}"/>
              </a:ext>
            </a:extLst>
          </p:cNvPr>
          <p:cNvSpPr/>
          <p:nvPr/>
        </p:nvSpPr>
        <p:spPr>
          <a:xfrm>
            <a:off x="1409876" y="5568896"/>
            <a:ext cx="3730089" cy="7743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2"/>
                </a:solidFill>
              </a:rPr>
              <a:t>www.intensiveintervention.org</a:t>
            </a:r>
          </a:p>
        </p:txBody>
      </p:sp>
      <p:sp>
        <p:nvSpPr>
          <p:cNvPr id="14" name="TextBox 13">
            <a:extLst>
              <a:ext uri="{FF2B5EF4-FFF2-40B4-BE49-F238E27FC236}">
                <a16:creationId xmlns:a16="http://schemas.microsoft.com/office/drawing/2014/main" id="{FA9C73E6-CD6D-4F4B-BEC6-0822BC6E9AC1}"/>
              </a:ext>
            </a:extLst>
          </p:cNvPr>
          <p:cNvSpPr txBox="1"/>
          <p:nvPr/>
        </p:nvSpPr>
        <p:spPr>
          <a:xfrm>
            <a:off x="7641974" y="3244334"/>
            <a:ext cx="3123694" cy="369332"/>
          </a:xfrm>
          <a:prstGeom prst="rect">
            <a:avLst/>
          </a:prstGeom>
          <a:noFill/>
        </p:spPr>
        <p:txBody>
          <a:bodyPr wrap="square">
            <a:spAutoFit/>
          </a:bodyPr>
          <a:lstStyle/>
          <a:p>
            <a:r>
              <a:rPr lang="en-US" dirty="0">
                <a:hlinkClick r:id="rId6"/>
              </a:rPr>
              <a:t>https://x.com/TheNCII</a:t>
            </a:r>
            <a:r>
              <a:rPr lang="en-US" dirty="0"/>
              <a:t> </a:t>
            </a:r>
          </a:p>
        </p:txBody>
      </p:sp>
      <p:sp>
        <p:nvSpPr>
          <p:cNvPr id="15" name="TextBox 14">
            <a:extLst>
              <a:ext uri="{FF2B5EF4-FFF2-40B4-BE49-F238E27FC236}">
                <a16:creationId xmlns:a16="http://schemas.microsoft.com/office/drawing/2014/main" id="{BC9D538F-A0FF-45EA-BDBB-C6873268D7CF}"/>
              </a:ext>
            </a:extLst>
          </p:cNvPr>
          <p:cNvSpPr txBox="1"/>
          <p:nvPr/>
        </p:nvSpPr>
        <p:spPr>
          <a:xfrm>
            <a:off x="7641974" y="2532325"/>
            <a:ext cx="2916156" cy="646331"/>
          </a:xfrm>
          <a:prstGeom prst="rect">
            <a:avLst/>
          </a:prstGeom>
          <a:noFill/>
        </p:spPr>
        <p:txBody>
          <a:bodyPr wrap="square">
            <a:spAutoFit/>
          </a:bodyPr>
          <a:lstStyle/>
          <a:p>
            <a:r>
              <a:rPr lang="en-US" dirty="0">
                <a:hlinkClick r:id="rId7"/>
              </a:rPr>
              <a:t>https://www.facebook.com/TheNCII/</a:t>
            </a:r>
            <a:r>
              <a:rPr lang="en-US" dirty="0"/>
              <a:t> </a:t>
            </a:r>
          </a:p>
        </p:txBody>
      </p:sp>
      <p:sp>
        <p:nvSpPr>
          <p:cNvPr id="5" name="Slide Number Placeholder 4">
            <a:extLst>
              <a:ext uri="{FF2B5EF4-FFF2-40B4-BE49-F238E27FC236}">
                <a16:creationId xmlns:a16="http://schemas.microsoft.com/office/drawing/2014/main" id="{DD29D403-6AE9-1B43-BD1D-E1D1A07861D7}"/>
              </a:ext>
            </a:extLst>
          </p:cNvPr>
          <p:cNvSpPr>
            <a:spLocks noGrp="1"/>
          </p:cNvSpPr>
          <p:nvPr>
            <p:ph type="sldNum" sz="quarter" idx="14"/>
          </p:nvPr>
        </p:nvSpPr>
        <p:spPr/>
        <p:txBody>
          <a:bodyPr/>
          <a:lstStyle/>
          <a:p>
            <a:fld id="{99A20822-4A49-4D36-86E3-300BA48D3F00}" type="slidenum">
              <a:rPr lang="en-US" smtClean="0"/>
              <a:pPr/>
              <a:t>45</a:t>
            </a:fld>
            <a:endParaRPr lang="en-US"/>
          </a:p>
        </p:txBody>
      </p:sp>
      <p:sp>
        <p:nvSpPr>
          <p:cNvPr id="8" name="Rectangle 7">
            <a:extLst>
              <a:ext uri="{FF2B5EF4-FFF2-40B4-BE49-F238E27FC236}">
                <a16:creationId xmlns:a16="http://schemas.microsoft.com/office/drawing/2014/main" id="{5EA3A4DE-F7D6-4B15-8D24-19F9744780E7}"/>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
        <p:nvSpPr>
          <p:cNvPr id="3" name="Freeform 15">
            <a:extLst>
              <a:ext uri="{FF2B5EF4-FFF2-40B4-BE49-F238E27FC236}">
                <a16:creationId xmlns:a16="http://schemas.microsoft.com/office/drawing/2014/main" id="{E017952E-9F01-9733-4E09-3163C011B046}"/>
              </a:ext>
              <a:ext uri="{C183D7F6-B498-43B3-948B-1728B52AA6E4}">
                <adec:decorative xmlns:adec="http://schemas.microsoft.com/office/drawing/2017/decorative" val="1"/>
              </a:ext>
            </a:extLst>
          </p:cNvPr>
          <p:cNvSpPr/>
          <p:nvPr/>
        </p:nvSpPr>
        <p:spPr>
          <a:xfrm>
            <a:off x="6980012" y="2554326"/>
            <a:ext cx="486159" cy="486159"/>
          </a:xfrm>
          <a:custGeom>
            <a:avLst/>
            <a:gdLst/>
            <a:ahLst/>
            <a:cxnLst/>
            <a:rect l="l" t="t" r="r" b="b"/>
            <a:pathLst>
              <a:path w="729239" h="729239">
                <a:moveTo>
                  <a:pt x="0" y="0"/>
                </a:moveTo>
                <a:lnTo>
                  <a:pt x="729239" y="0"/>
                </a:lnTo>
                <a:lnTo>
                  <a:pt x="729239" y="729239"/>
                </a:lnTo>
                <a:lnTo>
                  <a:pt x="0" y="7292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4" name="Freeform 8">
            <a:extLst>
              <a:ext uri="{FF2B5EF4-FFF2-40B4-BE49-F238E27FC236}">
                <a16:creationId xmlns:a16="http://schemas.microsoft.com/office/drawing/2014/main" id="{5EFF393B-1863-74B9-9C09-05F63610FA2C}"/>
              </a:ext>
              <a:ext uri="{C183D7F6-B498-43B3-948B-1728B52AA6E4}">
                <adec:decorative xmlns:adec="http://schemas.microsoft.com/office/drawing/2017/decorative" val="1"/>
              </a:ext>
            </a:extLst>
          </p:cNvPr>
          <p:cNvSpPr/>
          <p:nvPr/>
        </p:nvSpPr>
        <p:spPr>
          <a:xfrm>
            <a:off x="7004288" y="3206871"/>
            <a:ext cx="461883" cy="463041"/>
          </a:xfrm>
          <a:custGeom>
            <a:avLst/>
            <a:gdLst/>
            <a:ahLst/>
            <a:cxnLst/>
            <a:rect l="l" t="t" r="r" b="b"/>
            <a:pathLst>
              <a:path w="692825" h="694562">
                <a:moveTo>
                  <a:pt x="0" y="0"/>
                </a:moveTo>
                <a:lnTo>
                  <a:pt x="692825" y="0"/>
                </a:lnTo>
                <a:lnTo>
                  <a:pt x="692825" y="694562"/>
                </a:lnTo>
                <a:lnTo>
                  <a:pt x="0" y="6945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Tree>
    <p:extLst>
      <p:ext uri="{BB962C8B-B14F-4D97-AF65-F5344CB8AC3E}">
        <p14:creationId xmlns:p14="http://schemas.microsoft.com/office/powerpoint/2010/main" val="154809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vert="horz" lIns="0" tIns="0" rIns="0" bIns="0" rtlCol="0" anchor="t">
            <a:noAutofit/>
          </a:bodyPr>
          <a:lstStyle/>
          <a:p>
            <a:r>
              <a:rPr lang="en-US" dirty="0"/>
              <a:t>This material was produced under the U.S. Department of Education, Office of Special Education Programs, Award No. H326C190002 and H326Q210001. </a:t>
            </a:r>
            <a:r>
              <a:rPr lang="en-US"/>
              <a:t>David Guardino </a:t>
            </a:r>
            <a:r>
              <a:rPr lang="en-US" dirty="0"/>
              <a:t>and Celia Rosenquist serve as the project officers.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46</a:t>
            </a:fld>
            <a:endParaRPr lang="en-US"/>
          </a:p>
        </p:txBody>
      </p:sp>
      <p:sp>
        <p:nvSpPr>
          <p:cNvPr id="6" name="Rectangle 5">
            <a:extLst>
              <a:ext uri="{FF2B5EF4-FFF2-40B4-BE49-F238E27FC236}">
                <a16:creationId xmlns:a16="http://schemas.microsoft.com/office/drawing/2014/main" id="{59D4FBC6-71DA-456A-9331-5158DF1698C0}"/>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2365928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E1E8F-ACEC-B8FB-E4D9-886EC232F23B}"/>
              </a:ext>
              <a:ext uri="{C183D7F6-B498-43B3-948B-1728B52AA6E4}">
                <adec:decorative xmlns:adec="http://schemas.microsoft.com/office/drawing/2017/decorative" val="1"/>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1282700" y="872789"/>
            <a:ext cx="4422035" cy="4319617"/>
          </a:xfrm>
          <a:prstGeom prst="rect">
            <a:avLst/>
          </a:prstGeom>
        </p:spPr>
      </p:pic>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a:xfrm>
            <a:off x="426719" y="645966"/>
            <a:ext cx="11593831" cy="307777"/>
          </a:xfrm>
        </p:spPr>
        <p:txBody>
          <a:bodyPr/>
          <a:lstStyle/>
          <a:p>
            <a:r>
              <a:rPr lang="en-US"/>
              <a:t>Kyle Allen 									Sara Evans</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a:xfrm>
            <a:off x="426719" y="1030690"/>
            <a:ext cx="11248610" cy="2398310"/>
          </a:xfrm>
        </p:spPr>
        <p:txBody>
          <a:bodyPr vert="horz" lIns="0" tIns="0" rIns="0" bIns="0" rtlCol="0" anchor="t">
            <a:noAutofit/>
          </a:bodyPr>
          <a:lstStyle/>
          <a:p>
            <a:r>
              <a:rPr lang="en-US" dirty="0">
                <a:hlinkClick r:id="rId4"/>
              </a:rPr>
              <a:t>kyallen@air.org</a:t>
            </a:r>
            <a:r>
              <a:rPr lang="en-US" dirty="0"/>
              <a:t> 								</a:t>
            </a:r>
            <a:r>
              <a:rPr lang="en-US" dirty="0">
                <a:hlinkClick r:id="rId5"/>
              </a:rPr>
              <a:t>sevans@air.org</a:t>
            </a:r>
            <a:r>
              <a:rPr lang="en-US" dirty="0"/>
              <a:t> </a:t>
            </a:r>
          </a:p>
          <a:p>
            <a:pPr>
              <a:lnSpc>
                <a:spcPct val="125000"/>
              </a:lnSpc>
            </a:pPr>
            <a:r>
              <a:rPr lang="en-US" dirty="0"/>
              <a:t>							</a:t>
            </a:r>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a:xfrm>
            <a:off x="646690" y="5269353"/>
            <a:ext cx="7825140" cy="107722"/>
          </a:xfrm>
        </p:spPr>
        <p:txBody>
          <a:bodyPr/>
          <a:lstStyle/>
          <a:p>
            <a:pPr lvl="0"/>
            <a:endParaRPr lang="en-US"/>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36719" y="6588098"/>
            <a:ext cx="538610" cy="107722"/>
          </a:xfrm>
        </p:spPr>
        <p:txBody>
          <a:bodyPr/>
          <a:lstStyle/>
          <a:p>
            <a:r>
              <a:rPr lang="en-US"/>
              <a:t>XXXXX_MO/22</a:t>
            </a:r>
          </a:p>
        </p:txBody>
      </p:sp>
      <p:pic>
        <p:nvPicPr>
          <p:cNvPr id="2" name="Picture 1" descr="National Center on Intensive Intervention">
            <a:extLst>
              <a:ext uri="{FF2B5EF4-FFF2-40B4-BE49-F238E27FC236}">
                <a16:creationId xmlns:a16="http://schemas.microsoft.com/office/drawing/2014/main" id="{809A76D3-3A5F-8F50-19AC-0BDC5A541A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9608" y="5365664"/>
            <a:ext cx="4040120" cy="822325"/>
          </a:xfrm>
          <a:prstGeom prst="rect">
            <a:avLst/>
          </a:prstGeom>
        </p:spPr>
      </p:pic>
      <p:sp>
        <p:nvSpPr>
          <p:cNvPr id="9" name="TextBox 8">
            <a:extLst>
              <a:ext uri="{FF2B5EF4-FFF2-40B4-BE49-F238E27FC236}">
                <a16:creationId xmlns:a16="http://schemas.microsoft.com/office/drawing/2014/main" id="{6BB3FFF7-B483-AED6-1278-ACBEE868250A}"/>
              </a:ext>
            </a:extLst>
          </p:cNvPr>
          <p:cNvSpPr txBox="1"/>
          <p:nvPr/>
        </p:nvSpPr>
        <p:spPr>
          <a:xfrm>
            <a:off x="426719" y="1534192"/>
            <a:ext cx="3407656" cy="1785104"/>
          </a:xfrm>
          <a:prstGeom prst="rect">
            <a:avLst/>
          </a:prstGeom>
          <a:noFill/>
        </p:spPr>
        <p:txBody>
          <a:bodyPr wrap="square">
            <a:spAutoFit/>
          </a:bodyPr>
          <a:lstStyle/>
          <a:p>
            <a:pPr>
              <a:lnSpc>
                <a:spcPct val="125000"/>
              </a:lnSpc>
            </a:pPr>
            <a:r>
              <a:rPr lang="en-US" sz="2000"/>
              <a:t>1400 Crystal Drive, 10th Floor</a:t>
            </a:r>
          </a:p>
          <a:p>
            <a:pPr>
              <a:lnSpc>
                <a:spcPct val="125000"/>
              </a:lnSpc>
            </a:pPr>
            <a:r>
              <a:rPr lang="en-US" sz="2000"/>
              <a:t>Arlington, VA 22202-3289</a:t>
            </a:r>
          </a:p>
          <a:p>
            <a:pPr lvl="0"/>
            <a:r>
              <a:rPr lang="en-US" sz="2000"/>
              <a:t>202.403.5000</a:t>
            </a:r>
          </a:p>
          <a:p>
            <a:pPr lvl="0"/>
            <a:r>
              <a:rPr lang="en-US" sz="2000">
                <a:hlinkClick r:id="rId7"/>
              </a:rPr>
              <a:t>ncii@air.org</a:t>
            </a:r>
            <a:r>
              <a:rPr lang="en-US" sz="2000"/>
              <a:t> </a:t>
            </a:r>
          </a:p>
          <a:p>
            <a:pPr lvl="0"/>
            <a:r>
              <a:rPr lang="en-US" sz="2000"/>
              <a:t>intensiveintervention.org</a:t>
            </a:r>
          </a:p>
        </p:txBody>
      </p:sp>
      <p:sp>
        <p:nvSpPr>
          <p:cNvPr id="3" name="TextBox 2">
            <a:extLst>
              <a:ext uri="{FF2B5EF4-FFF2-40B4-BE49-F238E27FC236}">
                <a16:creationId xmlns:a16="http://schemas.microsoft.com/office/drawing/2014/main" id="{DFA0BD95-5E2A-CFBD-82EA-93EE2EFDC143}"/>
              </a:ext>
            </a:extLst>
          </p:cNvPr>
          <p:cNvSpPr txBox="1"/>
          <p:nvPr/>
        </p:nvSpPr>
        <p:spPr>
          <a:xfrm>
            <a:off x="7260344" y="1495718"/>
            <a:ext cx="3407656" cy="1785104"/>
          </a:xfrm>
          <a:prstGeom prst="rect">
            <a:avLst/>
          </a:prstGeom>
          <a:noFill/>
        </p:spPr>
        <p:txBody>
          <a:bodyPr wrap="square">
            <a:spAutoFit/>
          </a:bodyPr>
          <a:lstStyle/>
          <a:p>
            <a:pPr>
              <a:lnSpc>
                <a:spcPct val="125000"/>
              </a:lnSpc>
            </a:pPr>
            <a:r>
              <a:rPr lang="en-US" sz="2000"/>
              <a:t>1400 Crystal Drive, 10th Floor</a:t>
            </a:r>
          </a:p>
          <a:p>
            <a:pPr>
              <a:lnSpc>
                <a:spcPct val="125000"/>
              </a:lnSpc>
            </a:pPr>
            <a:r>
              <a:rPr lang="en-US" sz="2000"/>
              <a:t>Arlington, VA 22202-3289</a:t>
            </a:r>
          </a:p>
          <a:p>
            <a:pPr lvl="0"/>
            <a:r>
              <a:rPr lang="en-US" sz="2000"/>
              <a:t>202.403.5000</a:t>
            </a:r>
          </a:p>
          <a:p>
            <a:pPr lvl="0"/>
            <a:r>
              <a:rPr lang="en-US" sz="2000">
                <a:hlinkClick r:id="rId8"/>
              </a:rPr>
              <a:t>progresscenter@air.org</a:t>
            </a:r>
            <a:endParaRPr lang="en-US" sz="2000"/>
          </a:p>
          <a:p>
            <a:pPr lvl="0"/>
            <a:r>
              <a:rPr lang="en-US" sz="2000"/>
              <a:t>promotingprogress.org</a:t>
            </a:r>
          </a:p>
        </p:txBody>
      </p:sp>
    </p:spTree>
    <p:extLst>
      <p:ext uri="{BB962C8B-B14F-4D97-AF65-F5344CB8AC3E}">
        <p14:creationId xmlns:p14="http://schemas.microsoft.com/office/powerpoint/2010/main" val="172814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335" y="225258"/>
            <a:ext cx="11338560" cy="974181"/>
          </a:xfrm>
        </p:spPr>
        <p:txBody>
          <a:bodyPr/>
          <a:lstStyle/>
          <a:p>
            <a:r>
              <a:rPr lang="en-US" dirty="0"/>
              <a:t>The Development of SDI (and the IEP) Starts with the PLAAFP Statement</a:t>
            </a:r>
          </a:p>
        </p:txBody>
      </p:sp>
      <p:graphicFrame>
        <p:nvGraphicFramePr>
          <p:cNvPr id="5" name="Content Placeholder 2" descr="Sequence that reads: &#10;&#10;PLAAFP - Annual Goals - Measuring Progress Toward Annual Goals - Statement of Special Education and Aids and Services - Participation Outside Regular Education and in State and Districtwide Assessments - Date, Frequency, Duration, and Location of Services. &#10;&#10;The last three are grouped together within a red box. &#10;&#10;Arrows connect the following: &#10;PLAAFP to Annual Goals&#10;Annual Goals to the box, Statement of Special Education and Aids and Services - Participation Outside Regular Education and in State and Districtwide Assessments - Date, Frequency, Duration, and Location of Services. &#10;&#10;The box with Statement of Special Education and Aids and Services - Participation Outside Regular Education and in State and Districtwide Assessments - Date, Frequency, Duration, and Location of Services back to Annual Goals&#10;&#10;PLAAFP to the box with Statement of Special Education and Aids and Services - Participation Outside Regular Education and in State and Districtwide Assessments - Date, Frequency, Duration, and Location of Services. &#10;&#10;">
            <a:extLst>
              <a:ext uri="{FF2B5EF4-FFF2-40B4-BE49-F238E27FC236}">
                <a16:creationId xmlns:a16="http://schemas.microsoft.com/office/drawing/2014/main" id="{A9F1A3DA-7F22-4916-8ABA-6745824D8C10}"/>
              </a:ext>
            </a:extLst>
          </p:cNvPr>
          <p:cNvGraphicFramePr>
            <a:graphicFrameLocks/>
          </p:cNvGraphicFramePr>
          <p:nvPr>
            <p:extLst>
              <p:ext uri="{D42A27DB-BD31-4B8C-83A1-F6EECF244321}">
                <p14:modId xmlns:p14="http://schemas.microsoft.com/office/powerpoint/2010/main" val="7576713"/>
              </p:ext>
            </p:extLst>
          </p:nvPr>
        </p:nvGraphicFramePr>
        <p:xfrm>
          <a:off x="335067" y="1090892"/>
          <a:ext cx="11274425" cy="4565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Curved Down 2" descr="Arrow from PLAAFP to box circling statement of special education and aids and services, participation outside regular education and in state and districtwide assessment, date, frequency, duration, and location of services.">
            <a:extLst>
              <a:ext uri="{FF2B5EF4-FFF2-40B4-BE49-F238E27FC236}">
                <a16:creationId xmlns:a16="http://schemas.microsoft.com/office/drawing/2014/main" id="{73A4475A-9D7A-4D84-BC02-860F5EBD04F3}"/>
              </a:ext>
              <a:ext uri="{C183D7F6-B498-43B3-948B-1728B52AA6E4}">
                <adec:decorative xmlns:adec="http://schemas.microsoft.com/office/drawing/2017/decorative" val="0"/>
              </a:ext>
            </a:extLst>
          </p:cNvPr>
          <p:cNvSpPr/>
          <p:nvPr/>
        </p:nvSpPr>
        <p:spPr>
          <a:xfrm>
            <a:off x="1087655" y="1404644"/>
            <a:ext cx="6160168" cy="721895"/>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Arrow: Curved Up 6" descr="Arrow from PLAAFP to annual goals">
            <a:extLst>
              <a:ext uri="{FF2B5EF4-FFF2-40B4-BE49-F238E27FC236}">
                <a16:creationId xmlns:a16="http://schemas.microsoft.com/office/drawing/2014/main" id="{8918E79E-3CA7-41EF-B909-EB940B4B08B8}"/>
              </a:ext>
              <a:ext uri="{C183D7F6-B498-43B3-948B-1728B52AA6E4}">
                <adec:decorative xmlns:adec="http://schemas.microsoft.com/office/drawing/2017/decorative" val="0"/>
              </a:ext>
            </a:extLst>
          </p:cNvPr>
          <p:cNvSpPr/>
          <p:nvPr/>
        </p:nvSpPr>
        <p:spPr>
          <a:xfrm>
            <a:off x="770092" y="4222211"/>
            <a:ext cx="2512194" cy="640082"/>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Arrow: Right 8">
            <a:extLst>
              <a:ext uri="{FF2B5EF4-FFF2-40B4-BE49-F238E27FC236}">
                <a16:creationId xmlns:a16="http://schemas.microsoft.com/office/drawing/2014/main" id="{183F09F9-2D49-4B4E-A284-B3E0B86654A7}"/>
              </a:ext>
              <a:ext uri="{C183D7F6-B498-43B3-948B-1728B52AA6E4}">
                <adec:decorative xmlns:adec="http://schemas.microsoft.com/office/drawing/2017/decorative" val="1"/>
              </a:ext>
            </a:extLst>
          </p:cNvPr>
          <p:cNvSpPr/>
          <p:nvPr/>
        </p:nvSpPr>
        <p:spPr>
          <a:xfrm>
            <a:off x="4023981" y="2988449"/>
            <a:ext cx="231006" cy="322826"/>
          </a:xfrm>
          <a:prstGeom prst="rightArrow">
            <a:avLst/>
          </a:prstGeom>
          <a:solidFill>
            <a:schemeClr val="tx1">
              <a:alpha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Rectangle: Rounded Corners 12">
            <a:extLst>
              <a:ext uri="{FF2B5EF4-FFF2-40B4-BE49-F238E27FC236}">
                <a16:creationId xmlns:a16="http://schemas.microsoft.com/office/drawing/2014/main" id="{86EBA166-63F9-409A-BCBE-22036F0C799E}"/>
              </a:ext>
              <a:ext uri="{C183D7F6-B498-43B3-948B-1728B52AA6E4}">
                <adec:decorative xmlns:adec="http://schemas.microsoft.com/office/drawing/2017/decorative" val="1"/>
              </a:ext>
            </a:extLst>
          </p:cNvPr>
          <p:cNvSpPr/>
          <p:nvPr/>
        </p:nvSpPr>
        <p:spPr>
          <a:xfrm>
            <a:off x="5972280" y="2355891"/>
            <a:ext cx="5637212" cy="20445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5</a:t>
            </a:fld>
            <a:endParaRPr lang="en-US"/>
          </a:p>
        </p:txBody>
      </p:sp>
      <p:sp>
        <p:nvSpPr>
          <p:cNvPr id="6" name="Arrow: Curved Up 5">
            <a:extLst>
              <a:ext uri="{FF2B5EF4-FFF2-40B4-BE49-F238E27FC236}">
                <a16:creationId xmlns:a16="http://schemas.microsoft.com/office/drawing/2014/main" id="{7B25C5D7-11DB-3839-E18D-8533D4E8D213}"/>
              </a:ext>
              <a:ext uri="{C183D7F6-B498-43B3-948B-1728B52AA6E4}">
                <adec:decorative xmlns:adec="http://schemas.microsoft.com/office/drawing/2017/decorative" val="1"/>
              </a:ext>
            </a:extLst>
          </p:cNvPr>
          <p:cNvSpPr/>
          <p:nvPr/>
        </p:nvSpPr>
        <p:spPr>
          <a:xfrm>
            <a:off x="3507219" y="4279708"/>
            <a:ext cx="3662610" cy="613233"/>
          </a:xfrm>
          <a:prstGeom prst="curvedUp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8" name="Arrow: Curved Up 7">
            <a:extLst>
              <a:ext uri="{FF2B5EF4-FFF2-40B4-BE49-F238E27FC236}">
                <a16:creationId xmlns:a16="http://schemas.microsoft.com/office/drawing/2014/main" id="{64834F62-1A3B-8248-6F08-9DA201BAF417}"/>
              </a:ext>
              <a:ext uri="{C183D7F6-B498-43B3-948B-1728B52AA6E4}">
                <adec:decorative xmlns:adec="http://schemas.microsoft.com/office/drawing/2017/decorative" val="1"/>
              </a:ext>
            </a:extLst>
          </p:cNvPr>
          <p:cNvSpPr/>
          <p:nvPr/>
        </p:nvSpPr>
        <p:spPr>
          <a:xfrm rot="10800000">
            <a:off x="3282286" y="1633997"/>
            <a:ext cx="3540155" cy="613233"/>
          </a:xfrm>
          <a:prstGeom prst="curvedUpArrow">
            <a:avLst/>
          </a:prstGeom>
          <a:solidFill>
            <a:srgbClr val="FF0000">
              <a:alpha val="40000"/>
            </a:srgbClr>
          </a:solidFill>
          <a:ln>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sym typeface="Arial"/>
            </a:endParaRPr>
          </a:p>
        </p:txBody>
      </p:sp>
    </p:spTree>
    <p:extLst>
      <p:ext uri="{BB962C8B-B14F-4D97-AF65-F5344CB8AC3E}">
        <p14:creationId xmlns:p14="http://schemas.microsoft.com/office/powerpoint/2010/main" val="185096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E4EA-7A79-4F35-827E-1BE37783FE89}"/>
              </a:ext>
            </a:extLst>
          </p:cNvPr>
          <p:cNvSpPr>
            <a:spLocks noGrp="1"/>
          </p:cNvSpPr>
          <p:nvPr>
            <p:ph type="title"/>
          </p:nvPr>
        </p:nvSpPr>
        <p:spPr>
          <a:xfrm>
            <a:off x="457200" y="14514"/>
            <a:ext cx="11338560" cy="1107996"/>
          </a:xfrm>
        </p:spPr>
        <p:txBody>
          <a:bodyPr anchor="b">
            <a:normAutofit fontScale="90000"/>
          </a:bodyPr>
          <a:lstStyle/>
          <a:p>
            <a:r>
              <a:rPr lang="en-US" sz="4400"/>
              <a:t>Ensuring Appropriate Progress: Role of the PLAAFP</a:t>
            </a:r>
          </a:p>
        </p:txBody>
      </p:sp>
      <p:sp>
        <p:nvSpPr>
          <p:cNvPr id="3" name="Content Placeholder 2">
            <a:extLst>
              <a:ext uri="{FF2B5EF4-FFF2-40B4-BE49-F238E27FC236}">
                <a16:creationId xmlns:a16="http://schemas.microsoft.com/office/drawing/2014/main" id="{335C46E7-6123-46F5-BA44-12BA6CC31450}"/>
              </a:ext>
            </a:extLst>
          </p:cNvPr>
          <p:cNvSpPr>
            <a:spLocks noGrp="1"/>
          </p:cNvSpPr>
          <p:nvPr>
            <p:ph sz="half" idx="1"/>
          </p:nvPr>
        </p:nvSpPr>
        <p:spPr>
          <a:xfrm>
            <a:off x="457200" y="1360716"/>
            <a:ext cx="6291944" cy="4678680"/>
          </a:xfrm>
        </p:spPr>
        <p:txBody>
          <a:bodyPr>
            <a:normAutofit/>
          </a:bodyPr>
          <a:lstStyle/>
          <a:p>
            <a:pPr marL="0" indent="0">
              <a:buNone/>
            </a:pPr>
            <a:r>
              <a:rPr lang="en-US" i="1" err="1">
                <a:solidFill>
                  <a:schemeClr val="tx1"/>
                </a:solidFill>
              </a:rPr>
              <a:t>Endrew</a:t>
            </a:r>
            <a:r>
              <a:rPr lang="en-US" i="1">
                <a:solidFill>
                  <a:schemeClr val="tx1"/>
                </a:solidFill>
              </a:rPr>
              <a:t> F. v. Douglas County School District RE-1 (2017)</a:t>
            </a:r>
          </a:p>
          <a:p>
            <a:r>
              <a:rPr lang="en-US">
                <a:solidFill>
                  <a:schemeClr val="tx1"/>
                </a:solidFill>
              </a:rPr>
              <a:t>“To meet its substantive obligation under the IDEA, a school must offer an IEP </a:t>
            </a:r>
            <a:r>
              <a:rPr lang="en-US" b="1">
                <a:solidFill>
                  <a:schemeClr val="tx1"/>
                </a:solidFill>
              </a:rPr>
              <a:t>reasonably calculated</a:t>
            </a:r>
            <a:r>
              <a:rPr lang="en-US">
                <a:solidFill>
                  <a:schemeClr val="tx1"/>
                </a:solidFill>
              </a:rPr>
              <a:t> to enable a child to make</a:t>
            </a:r>
            <a:r>
              <a:rPr lang="en-US" b="1">
                <a:solidFill>
                  <a:schemeClr val="tx1"/>
                </a:solidFill>
              </a:rPr>
              <a:t> progress appropriate </a:t>
            </a:r>
            <a:r>
              <a:rPr lang="en-US">
                <a:solidFill>
                  <a:schemeClr val="tx1"/>
                </a:solidFill>
              </a:rPr>
              <a:t>in light of the </a:t>
            </a:r>
            <a:r>
              <a:rPr lang="en-US" b="1">
                <a:solidFill>
                  <a:schemeClr val="tx1"/>
                </a:solidFill>
              </a:rPr>
              <a:t>child’s circumstances</a:t>
            </a:r>
            <a:r>
              <a:rPr lang="en-US">
                <a:solidFill>
                  <a:schemeClr val="tx1"/>
                </a:solidFill>
              </a:rPr>
              <a:t>.” [emphasis added]  </a:t>
            </a:r>
          </a:p>
          <a:p>
            <a:endParaRPr lang="en-US"/>
          </a:p>
        </p:txBody>
      </p:sp>
      <p:pic>
        <p:nvPicPr>
          <p:cNvPr id="7" name="Graphic 6" descr="Gavel">
            <a:extLst>
              <a:ext uri="{FF2B5EF4-FFF2-40B4-BE49-F238E27FC236}">
                <a16:creationId xmlns:a16="http://schemas.microsoft.com/office/drawing/2014/main" id="{F3E6F4C4-DBCD-4893-B017-D4F1C7F51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805" y="1280160"/>
            <a:ext cx="4846320" cy="4846320"/>
          </a:xfrm>
          <a:prstGeom prst="rect">
            <a:avLst/>
          </a:prstGeom>
        </p:spPr>
      </p:pic>
      <p:sp>
        <p:nvSpPr>
          <p:cNvPr id="5" name="Slide Number Placeholder 4">
            <a:extLst>
              <a:ext uri="{FF2B5EF4-FFF2-40B4-BE49-F238E27FC236}">
                <a16:creationId xmlns:a16="http://schemas.microsoft.com/office/drawing/2014/main" id="{71EE6527-2701-4791-949B-6BBFCA58A667}"/>
              </a:ext>
            </a:extLst>
          </p:cNvPr>
          <p:cNvSpPr>
            <a:spLocks noGrp="1"/>
          </p:cNvSpPr>
          <p:nvPr>
            <p:ph type="sldNum" sz="quarter" idx="12"/>
          </p:nvPr>
        </p:nvSpPr>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4" name="Rectangle 3">
            <a:extLst>
              <a:ext uri="{FF2B5EF4-FFF2-40B4-BE49-F238E27FC236}">
                <a16:creationId xmlns:a16="http://schemas.microsoft.com/office/drawing/2014/main" id="{ABD8D9B7-63E5-A65F-E1EB-1A3F022E8B02}"/>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215227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tLang="en-US" sz="4000"/>
              <a:t>It starts with the </a:t>
            </a:r>
            <a:r>
              <a:rPr lang="en-US" altLang="en-US" sz="4000" b="1">
                <a:solidFill>
                  <a:srgbClr val="008000"/>
                </a:solidFill>
              </a:rPr>
              <a:t>right</a:t>
            </a:r>
            <a:r>
              <a:rPr lang="en-US" altLang="en-US" sz="4000"/>
              <a:t> questions!</a:t>
            </a:r>
            <a:endParaRPr lang="en-US" altLang="en-US"/>
          </a:p>
        </p:txBody>
      </p:sp>
      <p:pic>
        <p:nvPicPr>
          <p:cNvPr id="9" name="Picture 4" descr="Green check mark 3 icon - Free green check mark icons">
            <a:extLst>
              <a:ext uri="{FF2B5EF4-FFF2-40B4-BE49-F238E27FC236}">
                <a16:creationId xmlns:a16="http://schemas.microsoft.com/office/drawing/2014/main" id="{9253DA56-4102-0DC6-BFD8-E1E6A2C42B23}"/>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7516952" y="1509341"/>
            <a:ext cx="3839317" cy="3839317"/>
          </a:xfrm>
          <a:prstGeom prst="rect">
            <a:avLst/>
          </a:prstGeom>
          <a:noFill/>
          <a:extLst>
            <a:ext uri="{909E8E84-426E-40DD-AFC4-6F175D3DCCD1}">
              <a14:hiddenFill xmlns:a14="http://schemas.microsoft.com/office/drawing/2010/main">
                <a:solidFill>
                  <a:srgbClr val="FFFFFF"/>
                </a:solidFill>
              </a14:hiddenFill>
            </a:ext>
          </a:extLst>
        </p:spPr>
      </p:pic>
      <p:sp>
        <p:nvSpPr>
          <p:cNvPr id="48130" name="Content Placeholder 2"/>
          <p:cNvSpPr>
            <a:spLocks noGrp="1"/>
          </p:cNvSpPr>
          <p:nvPr>
            <p:ph idx="1"/>
          </p:nvPr>
        </p:nvSpPr>
        <p:spPr>
          <a:xfrm>
            <a:off x="457200" y="1280160"/>
            <a:ext cx="6959600" cy="4846320"/>
          </a:xfrm>
        </p:spPr>
        <p:txBody>
          <a:bodyPr anchor="ctr">
            <a:normAutofit/>
          </a:bodyPr>
          <a:lstStyle/>
          <a:p>
            <a:pPr marL="320040" indent="-320040">
              <a:lnSpc>
                <a:spcPct val="100000"/>
              </a:lnSpc>
              <a:spcBef>
                <a:spcPts val="1800"/>
              </a:spcBef>
              <a:buClr>
                <a:schemeClr val="tx1"/>
              </a:buClr>
              <a:buFont typeface="Times New Roman" panose="02020603050405020304" pitchFamily="18" charset="0"/>
              <a:buChar char="•"/>
            </a:pPr>
            <a:r>
              <a:rPr lang="en-US" altLang="en-US" sz="2800"/>
              <a:t>What do we want for the student?</a:t>
            </a:r>
          </a:p>
          <a:p>
            <a:pPr marL="320040" indent="-320040">
              <a:lnSpc>
                <a:spcPct val="100000"/>
              </a:lnSpc>
              <a:spcBef>
                <a:spcPts val="1800"/>
              </a:spcBef>
              <a:buClr>
                <a:schemeClr val="tx1"/>
              </a:buClr>
              <a:buFont typeface="Times New Roman" panose="02020603050405020304" pitchFamily="18" charset="0"/>
              <a:buChar char="•"/>
            </a:pPr>
            <a:r>
              <a:rPr lang="en-US" altLang="en-US" sz="2800"/>
              <a:t>What is the current reality of the student’s  circumstances?</a:t>
            </a:r>
          </a:p>
          <a:p>
            <a:pPr marL="320040" indent="-320040">
              <a:lnSpc>
                <a:spcPct val="100000"/>
              </a:lnSpc>
              <a:spcBef>
                <a:spcPts val="1800"/>
              </a:spcBef>
              <a:buClr>
                <a:schemeClr val="tx1"/>
              </a:buClr>
              <a:buFont typeface="Times New Roman" panose="02020603050405020304" pitchFamily="18" charset="0"/>
              <a:buChar char="•"/>
            </a:pPr>
            <a:r>
              <a:rPr lang="en-US" altLang="en-US" sz="2800"/>
              <a:t>What does the student need to be successful?</a:t>
            </a:r>
          </a:p>
          <a:p>
            <a:pPr marL="320040" indent="-320040">
              <a:lnSpc>
                <a:spcPct val="100000"/>
              </a:lnSpc>
              <a:spcBef>
                <a:spcPts val="1800"/>
              </a:spcBef>
              <a:buClr>
                <a:schemeClr val="tx1"/>
              </a:buClr>
              <a:buFont typeface="Times New Roman" panose="02020603050405020304" pitchFamily="18" charset="0"/>
              <a:buChar char="•"/>
            </a:pPr>
            <a:r>
              <a:rPr lang="en-US" altLang="en-US" sz="2800"/>
              <a:t>How can we maximize our resources to support the student or support the parents and educators to assist the student?</a:t>
            </a:r>
          </a:p>
        </p:txBody>
      </p:sp>
      <p:sp>
        <p:nvSpPr>
          <p:cNvPr id="4" name="Rectangle 3">
            <a:extLst>
              <a:ext uri="{FF2B5EF4-FFF2-40B4-BE49-F238E27FC236}">
                <a16:creationId xmlns:a16="http://schemas.microsoft.com/office/drawing/2014/main" id="{9409BCF5-FB98-5E58-CCB1-157173D8333F}"/>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Tree>
    <p:extLst>
      <p:ext uri="{BB962C8B-B14F-4D97-AF65-F5344CB8AC3E}">
        <p14:creationId xmlns:p14="http://schemas.microsoft.com/office/powerpoint/2010/main" val="375953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507C0A-D371-7F97-141B-AEEBD3633DF1}"/>
              </a:ext>
            </a:extLst>
          </p:cNvPr>
          <p:cNvSpPr>
            <a:spLocks noGrp="1"/>
          </p:cNvSpPr>
          <p:nvPr>
            <p:ph type="title"/>
          </p:nvPr>
        </p:nvSpPr>
        <p:spPr/>
        <p:txBody>
          <a:bodyPr/>
          <a:lstStyle/>
          <a:p>
            <a:r>
              <a:rPr lang="en-US"/>
              <a:t>What is progress for students with disabilities? </a:t>
            </a:r>
          </a:p>
        </p:txBody>
      </p:sp>
      <p:sp>
        <p:nvSpPr>
          <p:cNvPr id="5" name="Slide Number Placeholder 4">
            <a:extLst>
              <a:ext uri="{FF2B5EF4-FFF2-40B4-BE49-F238E27FC236}">
                <a16:creationId xmlns:a16="http://schemas.microsoft.com/office/drawing/2014/main" id="{7393E598-2132-9FF6-AE22-4C4FBA0422A4}"/>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pic>
        <p:nvPicPr>
          <p:cNvPr id="3" name="Picture 2" descr="A diagram of a diagram of a career growth">
            <a:extLst>
              <a:ext uri="{FF2B5EF4-FFF2-40B4-BE49-F238E27FC236}">
                <a16:creationId xmlns:a16="http://schemas.microsoft.com/office/drawing/2014/main" id="{1252D9DF-73B6-7D8C-0A25-866D2947B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683" y="1155187"/>
            <a:ext cx="8084634" cy="5197016"/>
          </a:xfrm>
          <a:prstGeom prst="rect">
            <a:avLst/>
          </a:prstGeom>
        </p:spPr>
      </p:pic>
      <p:sp>
        <p:nvSpPr>
          <p:cNvPr id="2" name="Arrow: Up 1">
            <a:extLst>
              <a:ext uri="{FF2B5EF4-FFF2-40B4-BE49-F238E27FC236}">
                <a16:creationId xmlns:a16="http://schemas.microsoft.com/office/drawing/2014/main" id="{A7AD4187-784C-5BF5-40E2-863132DBF19F}"/>
              </a:ext>
              <a:ext uri="{C183D7F6-B498-43B3-948B-1728B52AA6E4}">
                <adec:decorative xmlns:adec="http://schemas.microsoft.com/office/drawing/2017/decorative" val="1"/>
              </a:ext>
            </a:extLst>
          </p:cNvPr>
          <p:cNvSpPr/>
          <p:nvPr/>
        </p:nvSpPr>
        <p:spPr>
          <a:xfrm rot="10800000">
            <a:off x="2178650" y="2185261"/>
            <a:ext cx="580047" cy="616052"/>
          </a:xfrm>
          <a:prstGeom prst="upArrow">
            <a:avLst/>
          </a:prstGeom>
          <a:solidFill>
            <a:srgbClr val="4C8C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43261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B9010-B082-449D-826D-CC6A899F0506}"/>
              </a:ext>
            </a:extLst>
          </p:cNvPr>
          <p:cNvSpPr>
            <a:spLocks noGrp="1"/>
          </p:cNvSpPr>
          <p:nvPr>
            <p:ph type="sldNum" sz="quarter" idx="10"/>
          </p:nvPr>
        </p:nvSpPr>
        <p:spPr/>
        <p:txBody>
          <a:bodyPr/>
          <a:lstStyle/>
          <a:p>
            <a:fld id="{4DBB3109-6B36-4C42-ABE5-993D6B0A452A}" type="slidenum">
              <a:rPr lang="en-US" smtClean="0"/>
              <a:pPr/>
              <a:t>9</a:t>
            </a:fld>
            <a:endParaRPr lang="en-US"/>
          </a:p>
        </p:txBody>
      </p:sp>
      <p:sp>
        <p:nvSpPr>
          <p:cNvPr id="4" name="Rectangle 3">
            <a:extLst>
              <a:ext uri="{FF2B5EF4-FFF2-40B4-BE49-F238E27FC236}">
                <a16:creationId xmlns:a16="http://schemas.microsoft.com/office/drawing/2014/main" id="{47671BE5-7CCE-AADD-647D-1BDF410F4565}"/>
              </a:ext>
            </a:extLst>
          </p:cNvPr>
          <p:cNvSpPr/>
          <p:nvPr/>
        </p:nvSpPr>
        <p:spPr>
          <a:xfrm>
            <a:off x="4107305" y="6488514"/>
            <a:ext cx="5329306" cy="18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National Center on </a:t>
            </a:r>
            <a:r>
              <a:rPr lang="en-US" sz="1200" b="1">
                <a:solidFill>
                  <a:srgbClr val="C76A5D"/>
                </a:solidFill>
              </a:rPr>
              <a:t>Intensive Intervention </a:t>
            </a:r>
            <a:r>
              <a:rPr lang="en-US" sz="1200">
                <a:solidFill>
                  <a:schemeClr val="tx1"/>
                </a:solidFill>
              </a:rPr>
              <a:t>at the American Institutes for Research</a:t>
            </a:r>
          </a:p>
        </p:txBody>
      </p:sp>
      <p:sp>
        <p:nvSpPr>
          <p:cNvPr id="5" name="Rectangle: Rounded Corners 4">
            <a:extLst>
              <a:ext uri="{FF2B5EF4-FFF2-40B4-BE49-F238E27FC236}">
                <a16:creationId xmlns:a16="http://schemas.microsoft.com/office/drawing/2014/main" id="{A11092BB-7997-776D-8E6A-547CC3FBC4EE}"/>
              </a:ext>
            </a:extLst>
          </p:cNvPr>
          <p:cNvSpPr/>
          <p:nvPr/>
        </p:nvSpPr>
        <p:spPr>
          <a:xfrm>
            <a:off x="1766047" y="1389529"/>
            <a:ext cx="8489577" cy="334383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latin typeface="Calibri" panose="020F0502020204030204" pitchFamily="34" charset="0"/>
                <a:ea typeface="Times New Roman" panose="02020603050405020304" pitchFamily="18" charset="0"/>
              </a:rPr>
              <a:t>Design and delivery of specially designed instruction depends on an evidence-based, iterative process that uses individual progress monitoring data to make decisions about adaptations to instructional delivery, content, and methodology. </a:t>
            </a:r>
            <a:endParaRPr lang="en-US" sz="3200">
              <a:solidFill>
                <a:schemeClr val="tx2"/>
              </a:solidFill>
            </a:endParaRPr>
          </a:p>
        </p:txBody>
      </p:sp>
      <p:sp>
        <p:nvSpPr>
          <p:cNvPr id="2" name="Title 1">
            <a:extLst>
              <a:ext uri="{FF2B5EF4-FFF2-40B4-BE49-F238E27FC236}">
                <a16:creationId xmlns:a16="http://schemas.microsoft.com/office/drawing/2014/main" id="{A1E661D3-4F7F-40F9-1FF1-D0C46BE591F8}"/>
              </a:ext>
            </a:extLst>
          </p:cNvPr>
          <p:cNvSpPr>
            <a:spLocks noGrp="1"/>
          </p:cNvSpPr>
          <p:nvPr>
            <p:ph type="title"/>
          </p:nvPr>
        </p:nvSpPr>
        <p:spPr>
          <a:xfrm>
            <a:off x="457200" y="-1107996"/>
            <a:ext cx="11338560" cy="1107996"/>
          </a:xfrm>
        </p:spPr>
        <p:txBody>
          <a:bodyPr vert="horz" lIns="0" tIns="0" rIns="0" bIns="0" rtlCol="0" anchor="b" anchorCtr="0">
            <a:noAutofit/>
          </a:bodyPr>
          <a:lstStyle/>
          <a:p>
            <a:r>
              <a:rPr lang="en-US" dirty="0"/>
              <a:t>SDI Description </a:t>
            </a:r>
          </a:p>
        </p:txBody>
      </p:sp>
    </p:spTree>
    <p:extLst>
      <p:ext uri="{BB962C8B-B14F-4D97-AF65-F5344CB8AC3E}">
        <p14:creationId xmlns:p14="http://schemas.microsoft.com/office/powerpoint/2010/main" val="3045630632"/>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2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9" ma:contentTypeDescription="Create a new document." ma:contentTypeScope="" ma:versionID="7773f2e0efd10c9e296e94089d48219e">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36a68d76c8c7ef72e66240f17a8ac547"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a50c3af-328d-4c26-9632-e6dd7a90b192">
      <UserInfo>
        <DisplayName>Jacques, Catherine</DisplayName>
        <AccountId>20</AccountId>
        <AccountType/>
      </UserInfo>
      <UserInfo>
        <DisplayName>Steinle, Paul</DisplayName>
        <AccountId>13</AccountId>
        <AccountType/>
      </UserInfo>
      <UserInfo>
        <DisplayName>Sacco, Donna</DisplayName>
        <AccountId>17</AccountId>
        <AccountType/>
      </UserInfo>
      <UserInfo>
        <DisplayName>Laible, Elizabeth</DisplayName>
        <AccountId>12</AccountId>
        <AccountType/>
      </UserInfo>
    </SharedWithUsers>
    <lcf76f155ced4ddcb4097134ff3c332f xmlns="9a29b55a-3458-43b1-b5f5-8a06b1b83431">
      <Terms xmlns="http://schemas.microsoft.com/office/infopath/2007/PartnerControls"/>
    </lcf76f155ced4ddcb4097134ff3c332f>
    <TaxCatchAll xmlns="4a50c3af-328d-4c26-9632-e6dd7a90b1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EC3010-F799-46D1-B366-A555864B6B55}">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EAC94F-0CB7-47E2-B1CC-A0F105248E94}">
  <ds:schemaRefs>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purl.org/dc/dcmitype/"/>
    <ds:schemaRef ds:uri="4a50c3af-328d-4c26-9632-e6dd7a90b192"/>
    <ds:schemaRef ds:uri="http://schemas.openxmlformats.org/package/2006/metadata/core-properties"/>
    <ds:schemaRef ds:uri="9a29b55a-3458-43b1-b5f5-8a06b1b83431"/>
    <ds:schemaRef ds:uri="http://schemas.microsoft.com/office/2006/metadata/propertie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Metadata/LabelInfo.xml><?xml version="1.0" encoding="utf-8"?>
<clbl:labelList xmlns:clbl="http://schemas.microsoft.com/office/2020/mipLabelMetadata">
  <clbl:label id="{9ea45dbc-7b72-4abf-a77c-c770a0a8b962}" enabled="0" method="" siteId="{9ea45dbc-7b72-4abf-a77c-c770a0a8b962}" removed="1"/>
</clbl:labelList>
</file>

<file path=docProps/app.xml><?xml version="1.0" encoding="utf-8"?>
<Properties xmlns="http://schemas.openxmlformats.org/officeDocument/2006/extended-properties" xmlns:vt="http://schemas.openxmlformats.org/officeDocument/2006/docPropsVTypes">
  <Template>PROGRESS-Center-2022-Presentation-030822 (5)</Template>
  <TotalTime>990</TotalTime>
  <Words>3266</Words>
  <Application>Microsoft Office PowerPoint</Application>
  <PresentationFormat>Widescreen</PresentationFormat>
  <Paragraphs>394</Paragraphs>
  <Slides>47</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47</vt:i4>
      </vt:variant>
    </vt:vector>
  </HeadingPairs>
  <TitlesOfParts>
    <vt:vector size="60" baseType="lpstr">
      <vt:lpstr>Arial</vt:lpstr>
      <vt:lpstr>Arial Narrow</vt:lpstr>
      <vt:lpstr>Calibri</vt:lpstr>
      <vt:lpstr>Calibri (MS) Bold</vt:lpstr>
      <vt:lpstr>Canva Sans Bold</vt:lpstr>
      <vt:lpstr>Gill Sans MT</vt:lpstr>
      <vt:lpstr>Noto Sans Symbols</vt:lpstr>
      <vt:lpstr>Symbol</vt:lpstr>
      <vt:lpstr>Times New Roman</vt:lpstr>
      <vt:lpstr>Verdana</vt:lpstr>
      <vt:lpstr>Wingdings</vt:lpstr>
      <vt:lpstr>PROGRESS Center</vt:lpstr>
      <vt:lpstr>2_PROGRESS Center</vt:lpstr>
      <vt:lpstr>Leveraging Data-Based Individualization (DBI) to Design and Deliver Specially Designed Instruction (SDI)</vt:lpstr>
      <vt:lpstr>Who’s in the room?</vt:lpstr>
      <vt:lpstr> Essential Elements for Sustainable School Systems  </vt:lpstr>
      <vt:lpstr>The Development of SDI Starts with PLAAFP</vt:lpstr>
      <vt:lpstr>The Development of SDI (and the IEP) Starts with the PLAAFP Statement</vt:lpstr>
      <vt:lpstr>Ensuring Appropriate Progress: Role of the PLAAFP</vt:lpstr>
      <vt:lpstr>It starts with the right questions!</vt:lpstr>
      <vt:lpstr>What is progress for students with disabilities? </vt:lpstr>
      <vt:lpstr>SDI Description </vt:lpstr>
      <vt:lpstr>Introduction to the Five Steps of Data-Based Individualization </vt:lpstr>
      <vt:lpstr>What is data-based individualization (DBI)?</vt:lpstr>
      <vt:lpstr>Five DBI Steps</vt:lpstr>
      <vt:lpstr>Laying the Foundation for DBI</vt:lpstr>
      <vt:lpstr>What does IDEA say about the statement of services and aids?</vt:lpstr>
      <vt:lpstr>What does IDEA say about special education? </vt:lpstr>
      <vt:lpstr>What does IDEA say about SDI?</vt:lpstr>
      <vt:lpstr>Specifically adapting the instructional…</vt:lpstr>
      <vt:lpstr>Not sure where to start? </vt:lpstr>
      <vt:lpstr>The Importance of Fidelity to SDI </vt:lpstr>
      <vt:lpstr>Laying the Foundation for DBI –Progress Monitoring</vt:lpstr>
      <vt:lpstr>Analyzing Data to Guide Decision Making 1 </vt:lpstr>
      <vt:lpstr>Analyzing Data to Guide Decision Making 2 </vt:lpstr>
      <vt:lpstr>Laying the Foundation for DBI –Diagnostic Data</vt:lpstr>
      <vt:lpstr>What should be considered when developing a hypothesis? </vt:lpstr>
      <vt:lpstr>Using Diagnostic Data to Develop a Hypothesis to Guide Adaptations 1</vt:lpstr>
      <vt:lpstr>Using SDI to Meet the Unique Needs</vt:lpstr>
      <vt:lpstr>Using Diagnostic Data to Develop a Hypothesis to Guide Adaptations 2</vt:lpstr>
      <vt:lpstr>Connecting the Hypothesis to the Instructional Adaptation of SDI 3</vt:lpstr>
      <vt:lpstr>Using Data to Intensify the Intervention </vt:lpstr>
      <vt:lpstr>Monitoring Response to Adaptation</vt:lpstr>
      <vt:lpstr>Documenting Progress from Adaptations</vt:lpstr>
      <vt:lpstr>DBI is an ongoing process based on student responsiveness to the SDI. </vt:lpstr>
      <vt:lpstr>The Ongoing Process of SDI</vt:lpstr>
      <vt:lpstr> Building Capacity  to Use DBI for SDI  </vt:lpstr>
      <vt:lpstr>Example Objectives: DBI for SDI Series </vt:lpstr>
      <vt:lpstr>Current Implementation Practices</vt:lpstr>
      <vt:lpstr>Most Successful Scope and Sequence </vt:lpstr>
      <vt:lpstr>Educators’ Response to the DBI for SDI Series</vt:lpstr>
      <vt:lpstr>Growing Confidence with Educators-Alabama </vt:lpstr>
      <vt:lpstr>Who is engaged in the work? Wyoming</vt:lpstr>
      <vt:lpstr>Learn More About DBI Implementation</vt:lpstr>
      <vt:lpstr>Learn More About SDI</vt:lpstr>
      <vt:lpstr>Find Additional Resources and Request Support</vt:lpstr>
      <vt:lpstr>Stay connected with the PROGRESS Center! </vt:lpstr>
      <vt:lpstr>Find Additional Resources and Connect with NCII</vt:lpstr>
      <vt:lpstr>Disclaimer</vt:lpstr>
      <vt:lpstr>Kyle Allen          Sara Evans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(Image Option)</dc:title>
  <dc:subject/>
  <dc:creator>Peterson, Amy</dc:creator>
  <cp:keywords>PROGRESS Center</cp:keywords>
  <cp:lastModifiedBy>Peterson, Amy</cp:lastModifiedBy>
  <cp:revision>13</cp:revision>
  <cp:lastPrinted>2017-10-19T00:36:21Z</cp:lastPrinted>
  <dcterms:created xsi:type="dcterms:W3CDTF">2023-03-31T19:57:16Z</dcterms:created>
  <dcterms:modified xsi:type="dcterms:W3CDTF">2025-08-11T20:46:13Z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