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21" r:id="rId4"/>
    <p:sldMasterId id="2147484227" r:id="rId5"/>
    <p:sldMasterId id="2147484253" r:id="rId6"/>
  </p:sldMasterIdLst>
  <p:notesMasterIdLst>
    <p:notesMasterId r:id="rId68"/>
  </p:notesMasterIdLst>
  <p:handoutMasterIdLst>
    <p:handoutMasterId r:id="rId69"/>
  </p:handoutMasterIdLst>
  <p:sldIdLst>
    <p:sldId id="639" r:id="rId7"/>
    <p:sldId id="570" r:id="rId8"/>
    <p:sldId id="640" r:id="rId9"/>
    <p:sldId id="641" r:id="rId10"/>
    <p:sldId id="642" r:id="rId11"/>
    <p:sldId id="643" r:id="rId12"/>
    <p:sldId id="644" r:id="rId13"/>
    <p:sldId id="566" r:id="rId14"/>
    <p:sldId id="581" r:id="rId15"/>
    <p:sldId id="578" r:id="rId16"/>
    <p:sldId id="587" r:id="rId17"/>
    <p:sldId id="579" r:id="rId18"/>
    <p:sldId id="580" r:id="rId19"/>
    <p:sldId id="582" r:id="rId20"/>
    <p:sldId id="583" r:id="rId21"/>
    <p:sldId id="602" r:id="rId22"/>
    <p:sldId id="650" r:id="rId23"/>
    <p:sldId id="552" r:id="rId24"/>
    <p:sldId id="654" r:id="rId25"/>
    <p:sldId id="651" r:id="rId26"/>
    <p:sldId id="661" r:id="rId27"/>
    <p:sldId id="662" r:id="rId28"/>
    <p:sldId id="551" r:id="rId29"/>
    <p:sldId id="647" r:id="rId30"/>
    <p:sldId id="648" r:id="rId31"/>
    <p:sldId id="652" r:id="rId32"/>
    <p:sldId id="655" r:id="rId33"/>
    <p:sldId id="664" r:id="rId34"/>
    <p:sldId id="665" r:id="rId35"/>
    <p:sldId id="666" r:id="rId36"/>
    <p:sldId id="264" r:id="rId37"/>
    <p:sldId id="667" r:id="rId38"/>
    <p:sldId id="668" r:id="rId39"/>
    <p:sldId id="669" r:id="rId40"/>
    <p:sldId id="670" r:id="rId41"/>
    <p:sldId id="671" r:id="rId42"/>
    <p:sldId id="672" r:id="rId43"/>
    <p:sldId id="673" r:id="rId44"/>
    <p:sldId id="674" r:id="rId45"/>
    <p:sldId id="675" r:id="rId46"/>
    <p:sldId id="676" r:id="rId47"/>
    <p:sldId id="677" r:id="rId48"/>
    <p:sldId id="678" r:id="rId49"/>
    <p:sldId id="679" r:id="rId50"/>
    <p:sldId id="680" r:id="rId51"/>
    <p:sldId id="681" r:id="rId52"/>
    <p:sldId id="656" r:id="rId53"/>
    <p:sldId id="548" r:id="rId54"/>
    <p:sldId id="295" r:id="rId55"/>
    <p:sldId id="514" r:id="rId56"/>
    <p:sldId id="649" r:id="rId57"/>
    <p:sldId id="653" r:id="rId58"/>
    <p:sldId id="297" r:id="rId59"/>
    <p:sldId id="298" r:id="rId60"/>
    <p:sldId id="646" r:id="rId61"/>
    <p:sldId id="577" r:id="rId62"/>
    <p:sldId id="657" r:id="rId63"/>
    <p:sldId id="659" r:id="rId64"/>
    <p:sldId id="660" r:id="rId65"/>
    <p:sldId id="4801" r:id="rId66"/>
    <p:sldId id="2147470660" r:id="rId6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88" userDrawn="1">
          <p15:clr>
            <a:srgbClr val="A4A3A4"/>
          </p15:clr>
        </p15:guide>
        <p15:guide id="3" orient="horz" pos="9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287E03-79E5-EE8F-B5F7-B8A4A1A20344}" name="Stephanie Neuben" initials="SN" userId="Stephanie Neuben" providerId="None"/>
  <p188:author id="{13B0DD3C-B85C-031F-9385-555F78B49FDA}" name="Gilmour, Allison" initials="GA" userId="S::agilmour@air.org::482c4a76-cd88-46a6-be45-54f8e9da9f7f" providerId="AD"/>
  <p188:author id="{7A7295F0-4F59-BEB1-AFE5-C1783F825291}" name="de Boinville, Amy" initials="Ad" userId="S::adeboinville@air.org::d3d8ae80-f33b-467e-8e69-1ef04b379b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139" clrIdx="1">
    <p:extLst>
      <p:ext uri="{19B8F6BF-5375-455C-9EA6-DF929625EA0E}">
        <p15:presenceInfo xmlns:p15="http://schemas.microsoft.com/office/powerpoint/2012/main" userId="Linda K. Reed" providerId="None"/>
      </p:ext>
    </p:extLst>
  </p:cmAuthor>
  <p:cmAuthor id="9" name="Neuben, Stephanie" initials="SN" lastIdx="4" clrIdx="8">
    <p:extLst>
      <p:ext uri="{19B8F6BF-5375-455C-9EA6-DF929625EA0E}">
        <p15:presenceInfo xmlns:p15="http://schemas.microsoft.com/office/powerpoint/2012/main" userId="Neuben, Stephanie"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de Boinville, Amy" initials="Ad" lastIdx="1" clrIdx="9">
    <p:extLst>
      <p:ext uri="{19B8F6BF-5375-455C-9EA6-DF929625EA0E}">
        <p15:presenceInfo xmlns:p15="http://schemas.microsoft.com/office/powerpoint/2012/main" userId="S::adeboinville@air.org::d3d8ae80-f33b-467e-8e69-1ef04b379b0e" providerId="AD"/>
      </p:ext>
    </p:extLst>
  </p:cmAuthor>
  <p:cmAuthor id="4" name="Note" initials="Note" lastIdx="41" clrIdx="3">
    <p:extLst>
      <p:ext uri="{19B8F6BF-5375-455C-9EA6-DF929625EA0E}">
        <p15:presenceInfo xmlns:p15="http://schemas.microsoft.com/office/powerpoint/2012/main" userId="Note" providerId="None"/>
      </p:ext>
    </p:extLst>
  </p:cmAuthor>
  <p:cmAuthor id="5" name="Jehle, Angela" initials="JA [2]" lastIdx="71"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DF9"/>
    <a:srgbClr val="AAAAAA"/>
    <a:srgbClr val="353134"/>
    <a:srgbClr val="808080"/>
    <a:srgbClr val="000000"/>
    <a:srgbClr val="373636"/>
    <a:srgbClr val="FEF7EC"/>
    <a:srgbClr val="FDD08C"/>
    <a:srgbClr val="F15A29"/>
    <a:srgbClr val="FBB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69E295-7C60-4BAA-8FBB-8809799C4E31}" v="1" dt="2025-08-01T20:06:43.872"/>
  </p1510:revLst>
</p1510:revInfo>
</file>

<file path=ppt/tableStyles.xml><?xml version="1.0" encoding="utf-8"?>
<a:tblStyleLst xmlns:a="http://schemas.openxmlformats.org/drawingml/2006/main" def="{577794B7-0F68-450A-8CF4-2D9CDB5CE098}">
  <a:tblStyle styleId="{577794B7-0F68-450A-8CF4-2D9CDB5CE098}" styleName="_AIR 2021">
    <a:wholeTbl>
      <a:tcTxStyle>
        <a:fontRef idx="minor">
          <a:schemeClr val="tx2"/>
        </a:fontRef>
        <a:schemeClr val="tx2"/>
      </a:tcTxStyle>
      <a:tcStyle>
        <a:tcBdr>
          <a:left>
            <a:ln>
              <a:noFill/>
            </a:ln>
          </a:left>
          <a:right>
            <a:ln>
              <a:noFill/>
            </a:ln>
          </a:right>
          <a:top>
            <a:ln>
              <a:noFill/>
            </a:ln>
          </a:top>
          <a:bottom>
            <a:ln w="9585" cmpd="sng">
              <a:solidFill>
                <a:schemeClr val="accent3"/>
              </a:solidFill>
            </a:ln>
          </a:bottom>
          <a:insideH>
            <a:ln w="9585" cmpd="sng">
              <a:solidFill>
                <a:schemeClr val="accent6"/>
              </a:solidFill>
            </a:ln>
          </a:insideH>
          <a:insideV>
            <a:ln w="9585" cmpd="sng">
              <a:solidFill>
                <a:schemeClr val="accent6"/>
              </a:solidFill>
            </a:ln>
          </a:insideV>
        </a:tcBdr>
        <a:fill>
          <a:noFill/>
        </a:fill>
      </a:tcStyle>
    </a:wholeTbl>
    <a:band1H>
      <a:tcStyle>
        <a:tcBdr/>
      </a:tcStyle>
    </a:band1H>
    <a:band2H>
      <a:tcStyle>
        <a:tcBdr/>
        <a:fill>
          <a:solidFill>
            <a:schemeClr val="bg2">
              <a:alpha val="25000"/>
            </a:schemeClr>
          </a:solidFill>
        </a:fill>
      </a:tcStyle>
    </a:band2H>
    <a:firstRow>
      <a:tcTxStyle b="on">
        <a:fontRef idx="minor">
          <a:prstClr val="white"/>
        </a:fontRef>
        <a:prstClr val="white"/>
      </a:tcTxStyle>
      <a:tcStyle>
        <a:tcBdr>
          <a:bottom>
            <a:ln w="58000" cmpd="sng">
              <a:solidFill>
                <a:schemeClr val="accent2"/>
              </a:solidFill>
            </a:ln>
          </a:bottom>
          <a:insideH>
            <a:ln>
              <a:noFill/>
            </a:ln>
          </a:insideH>
          <a:insideV>
            <a:ln w="9525" cmpd="sng">
              <a:solidFill>
                <a:prstClr val="white"/>
              </a:solid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89327" autoAdjust="0"/>
  </p:normalViewPr>
  <p:slideViewPr>
    <p:cSldViewPr snapToGrid="0">
      <p:cViewPr varScale="1">
        <p:scale>
          <a:sx n="88" d="100"/>
          <a:sy n="88" d="100"/>
        </p:scale>
        <p:origin x="246" y="306"/>
      </p:cViewPr>
      <p:guideLst>
        <p:guide orient="horz" pos="816"/>
        <p:guide pos="288"/>
        <p:guide orient="horz" pos="91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notesMaster" Target="notesMasters/notesMaster1.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77"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Amy" userId="8c14dd6b-6031-4383-8241-8af97fa7035b" providerId="ADAL" clId="{8969E295-7C60-4BAA-8FBB-8809799C4E31}"/>
    <pc:docChg chg="addSld delSld modSld">
      <pc:chgData name="Peterson, Amy" userId="8c14dd6b-6031-4383-8241-8af97fa7035b" providerId="ADAL" clId="{8969E295-7C60-4BAA-8FBB-8809799C4E31}" dt="2025-08-07T21:05:31.287" v="34" actId="47"/>
      <pc:docMkLst>
        <pc:docMk/>
      </pc:docMkLst>
      <pc:sldChg chg="del">
        <pc:chgData name="Peterson, Amy" userId="8c14dd6b-6031-4383-8241-8af97fa7035b" providerId="ADAL" clId="{8969E295-7C60-4BAA-8FBB-8809799C4E31}" dt="2025-08-01T16:10:22.475" v="2" actId="47"/>
        <pc:sldMkLst>
          <pc:docMk/>
          <pc:sldMk cId="0" sldId="258"/>
        </pc:sldMkLst>
      </pc:sldChg>
      <pc:sldChg chg="del">
        <pc:chgData name="Peterson, Amy" userId="8c14dd6b-6031-4383-8241-8af97fa7035b" providerId="ADAL" clId="{8969E295-7C60-4BAA-8FBB-8809799C4E31}" dt="2025-08-07T21:05:31.287" v="34" actId="47"/>
        <pc:sldMkLst>
          <pc:docMk/>
          <pc:sldMk cId="3793335272" sldId="423"/>
        </pc:sldMkLst>
      </pc:sldChg>
      <pc:sldChg chg="modNotesTx">
        <pc:chgData name="Peterson, Amy" userId="8c14dd6b-6031-4383-8241-8af97fa7035b" providerId="ADAL" clId="{8969E295-7C60-4BAA-8FBB-8809799C4E31}" dt="2025-08-01T16:11:21.711" v="11" actId="6549"/>
        <pc:sldMkLst>
          <pc:docMk/>
          <pc:sldMk cId="2101046738" sldId="566"/>
        </pc:sldMkLst>
      </pc:sldChg>
      <pc:sldChg chg="modNotesTx">
        <pc:chgData name="Peterson, Amy" userId="8c14dd6b-6031-4383-8241-8af97fa7035b" providerId="ADAL" clId="{8969E295-7C60-4BAA-8FBB-8809799C4E31}" dt="2025-08-01T16:11:09.083" v="9" actId="6549"/>
        <pc:sldMkLst>
          <pc:docMk/>
          <pc:sldMk cId="221740927" sldId="570"/>
        </pc:sldMkLst>
      </pc:sldChg>
      <pc:sldChg chg="modNotesTx">
        <pc:chgData name="Peterson, Amy" userId="8c14dd6b-6031-4383-8241-8af97fa7035b" providerId="ADAL" clId="{8969E295-7C60-4BAA-8FBB-8809799C4E31}" dt="2025-08-01T16:11:26.288" v="12" actId="6549"/>
        <pc:sldMkLst>
          <pc:docMk/>
          <pc:sldMk cId="920121706" sldId="578"/>
        </pc:sldMkLst>
      </pc:sldChg>
      <pc:sldChg chg="modNotesTx">
        <pc:chgData name="Peterson, Amy" userId="8c14dd6b-6031-4383-8241-8af97fa7035b" providerId="ADAL" clId="{8969E295-7C60-4BAA-8FBB-8809799C4E31}" dt="2025-08-01T16:11:30.494" v="13" actId="6549"/>
        <pc:sldMkLst>
          <pc:docMk/>
          <pc:sldMk cId="4265012843" sldId="579"/>
        </pc:sldMkLst>
      </pc:sldChg>
      <pc:sldChg chg="modNotesTx">
        <pc:chgData name="Peterson, Amy" userId="8c14dd6b-6031-4383-8241-8af97fa7035b" providerId="ADAL" clId="{8969E295-7C60-4BAA-8FBB-8809799C4E31}" dt="2025-08-01T16:11:33.508" v="14" actId="6549"/>
        <pc:sldMkLst>
          <pc:docMk/>
          <pc:sldMk cId="2233330179" sldId="580"/>
        </pc:sldMkLst>
      </pc:sldChg>
      <pc:sldChg chg="modNotesTx">
        <pc:chgData name="Peterson, Amy" userId="8c14dd6b-6031-4383-8241-8af97fa7035b" providerId="ADAL" clId="{8969E295-7C60-4BAA-8FBB-8809799C4E31}" dt="2025-08-01T16:11:13.795" v="10" actId="6549"/>
        <pc:sldMkLst>
          <pc:docMk/>
          <pc:sldMk cId="3996487720" sldId="640"/>
        </pc:sldMkLst>
      </pc:sldChg>
      <pc:sldChg chg="modNotesTx">
        <pc:chgData name="Peterson, Amy" userId="8c14dd6b-6031-4383-8241-8af97fa7035b" providerId="ADAL" clId="{8969E295-7C60-4BAA-8FBB-8809799C4E31}" dt="2025-08-01T16:11:43" v="15" actId="6549"/>
        <pc:sldMkLst>
          <pc:docMk/>
          <pc:sldMk cId="4001103270" sldId="651"/>
        </pc:sldMkLst>
      </pc:sldChg>
      <pc:sldChg chg="modNotesTx">
        <pc:chgData name="Peterson, Amy" userId="8c14dd6b-6031-4383-8241-8af97fa7035b" providerId="ADAL" clId="{8969E295-7C60-4BAA-8FBB-8809799C4E31}" dt="2025-08-01T16:11:44.956" v="16" actId="6549"/>
        <pc:sldMkLst>
          <pc:docMk/>
          <pc:sldMk cId="2168423596" sldId="661"/>
        </pc:sldMkLst>
      </pc:sldChg>
      <pc:sldChg chg="modNotesTx">
        <pc:chgData name="Peterson, Amy" userId="8c14dd6b-6031-4383-8241-8af97fa7035b" providerId="ADAL" clId="{8969E295-7C60-4BAA-8FBB-8809799C4E31}" dt="2025-08-01T16:11:47.040" v="17" actId="6549"/>
        <pc:sldMkLst>
          <pc:docMk/>
          <pc:sldMk cId="1798317502" sldId="662"/>
        </pc:sldMkLst>
      </pc:sldChg>
      <pc:sldChg chg="del modNotesTx">
        <pc:chgData name="Peterson, Amy" userId="8c14dd6b-6031-4383-8241-8af97fa7035b" providerId="ADAL" clId="{8969E295-7C60-4BAA-8FBB-8809799C4E31}" dt="2025-08-07T21:05:17.410" v="29" actId="47"/>
        <pc:sldMkLst>
          <pc:docMk/>
          <pc:sldMk cId="1842015325" sldId="757"/>
        </pc:sldMkLst>
      </pc:sldChg>
      <pc:sldChg chg="del modNotesTx">
        <pc:chgData name="Peterson, Amy" userId="8c14dd6b-6031-4383-8241-8af97fa7035b" providerId="ADAL" clId="{8969E295-7C60-4BAA-8FBB-8809799C4E31}" dt="2025-08-07T21:05:16.141" v="24" actId="47"/>
        <pc:sldMkLst>
          <pc:docMk/>
          <pc:sldMk cId="3657731210" sldId="1857"/>
        </pc:sldMkLst>
      </pc:sldChg>
      <pc:sldChg chg="del modNotesTx">
        <pc:chgData name="Peterson, Amy" userId="8c14dd6b-6031-4383-8241-8af97fa7035b" providerId="ADAL" clId="{8969E295-7C60-4BAA-8FBB-8809799C4E31}" dt="2025-08-07T21:05:17.215" v="28" actId="47"/>
        <pc:sldMkLst>
          <pc:docMk/>
          <pc:sldMk cId="3409295589" sldId="1862"/>
        </pc:sldMkLst>
      </pc:sldChg>
      <pc:sldChg chg="del modNotesTx">
        <pc:chgData name="Peterson, Amy" userId="8c14dd6b-6031-4383-8241-8af97fa7035b" providerId="ADAL" clId="{8969E295-7C60-4BAA-8FBB-8809799C4E31}" dt="2025-08-07T21:05:15.300" v="21" actId="47"/>
        <pc:sldMkLst>
          <pc:docMk/>
          <pc:sldMk cId="758513170" sldId="1863"/>
        </pc:sldMkLst>
      </pc:sldChg>
      <pc:sldChg chg="del modNotesTx">
        <pc:chgData name="Peterson, Amy" userId="8c14dd6b-6031-4383-8241-8af97fa7035b" providerId="ADAL" clId="{8969E295-7C60-4BAA-8FBB-8809799C4E31}" dt="2025-08-07T21:05:15.680" v="22" actId="47"/>
        <pc:sldMkLst>
          <pc:docMk/>
          <pc:sldMk cId="3270711568" sldId="1864"/>
        </pc:sldMkLst>
      </pc:sldChg>
      <pc:sldChg chg="del">
        <pc:chgData name="Peterson, Amy" userId="8c14dd6b-6031-4383-8241-8af97fa7035b" providerId="ADAL" clId="{8969E295-7C60-4BAA-8FBB-8809799C4E31}" dt="2025-08-07T21:05:16.643" v="26" actId="47"/>
        <pc:sldMkLst>
          <pc:docMk/>
          <pc:sldMk cId="2499434956" sldId="4764"/>
        </pc:sldMkLst>
      </pc:sldChg>
      <pc:sldChg chg="del">
        <pc:chgData name="Peterson, Amy" userId="8c14dd6b-6031-4383-8241-8af97fa7035b" providerId="ADAL" clId="{8969E295-7C60-4BAA-8FBB-8809799C4E31}" dt="2025-08-07T21:05:16.325" v="25" actId="47"/>
        <pc:sldMkLst>
          <pc:docMk/>
          <pc:sldMk cId="2793332335" sldId="4766"/>
        </pc:sldMkLst>
      </pc:sldChg>
      <pc:sldChg chg="del">
        <pc:chgData name="Peterson, Amy" userId="8c14dd6b-6031-4383-8241-8af97fa7035b" providerId="ADAL" clId="{8969E295-7C60-4BAA-8FBB-8809799C4E31}" dt="2025-08-01T16:10:21.912" v="1" actId="47"/>
        <pc:sldMkLst>
          <pc:docMk/>
          <pc:sldMk cId="398484555" sldId="4767"/>
        </pc:sldMkLst>
      </pc:sldChg>
      <pc:sldChg chg="del">
        <pc:chgData name="Peterson, Amy" userId="8c14dd6b-6031-4383-8241-8af97fa7035b" providerId="ADAL" clId="{8969E295-7C60-4BAA-8FBB-8809799C4E31}" dt="2025-08-01T20:06:45.406" v="19" actId="47"/>
        <pc:sldMkLst>
          <pc:docMk/>
          <pc:sldMk cId="0" sldId="4797"/>
        </pc:sldMkLst>
      </pc:sldChg>
      <pc:sldChg chg="add">
        <pc:chgData name="Peterson, Amy" userId="8c14dd6b-6031-4383-8241-8af97fa7035b" providerId="ADAL" clId="{8969E295-7C60-4BAA-8FBB-8809799C4E31}" dt="2025-08-01T20:06:43.870" v="18"/>
        <pc:sldMkLst>
          <pc:docMk/>
          <pc:sldMk cId="0" sldId="4801"/>
        </pc:sldMkLst>
      </pc:sldChg>
      <pc:sldChg chg="del">
        <pc:chgData name="Peterson, Amy" userId="8c14dd6b-6031-4383-8241-8af97fa7035b" providerId="ADAL" clId="{8969E295-7C60-4BAA-8FBB-8809799C4E31}" dt="2025-08-07T21:05:16.975" v="27" actId="47"/>
        <pc:sldMkLst>
          <pc:docMk/>
          <pc:sldMk cId="3670922591" sldId="2147470651"/>
        </pc:sldMkLst>
      </pc:sldChg>
      <pc:sldChg chg="del">
        <pc:chgData name="Peterson, Amy" userId="8c14dd6b-6031-4383-8241-8af97fa7035b" providerId="ADAL" clId="{8969E295-7C60-4BAA-8FBB-8809799C4E31}" dt="2025-08-07T21:05:15.948" v="23" actId="47"/>
        <pc:sldMkLst>
          <pc:docMk/>
          <pc:sldMk cId="200591586" sldId="2147470653"/>
        </pc:sldMkLst>
      </pc:sldChg>
      <pc:sldChg chg="del">
        <pc:chgData name="Peterson, Amy" userId="8c14dd6b-6031-4383-8241-8af97fa7035b" providerId="ADAL" clId="{8969E295-7C60-4BAA-8FBB-8809799C4E31}" dt="2025-08-01T16:10:21.388" v="0" actId="47"/>
        <pc:sldMkLst>
          <pc:docMk/>
          <pc:sldMk cId="747180422" sldId="2147470654"/>
        </pc:sldMkLst>
      </pc:sldChg>
      <pc:sldChg chg="del">
        <pc:chgData name="Peterson, Amy" userId="8c14dd6b-6031-4383-8241-8af97fa7035b" providerId="ADAL" clId="{8969E295-7C60-4BAA-8FBB-8809799C4E31}" dt="2025-08-07T21:05:14.959" v="20" actId="47"/>
        <pc:sldMkLst>
          <pc:docMk/>
          <pc:sldMk cId="2723403658" sldId="2147470655"/>
        </pc:sldMkLst>
      </pc:sldChg>
      <pc:sldChg chg="del modNotesTx">
        <pc:chgData name="Peterson, Amy" userId="8c14dd6b-6031-4383-8241-8af97fa7035b" providerId="ADAL" clId="{8969E295-7C60-4BAA-8FBB-8809799C4E31}" dt="2025-08-07T21:05:19.162" v="30" actId="47"/>
        <pc:sldMkLst>
          <pc:docMk/>
          <pc:sldMk cId="1740922504" sldId="2147470656"/>
        </pc:sldMkLst>
      </pc:sldChg>
      <pc:sldChg chg="del">
        <pc:chgData name="Peterson, Amy" userId="8c14dd6b-6031-4383-8241-8af97fa7035b" providerId="ADAL" clId="{8969E295-7C60-4BAA-8FBB-8809799C4E31}" dt="2025-08-07T21:05:26.445" v="31" actId="47"/>
        <pc:sldMkLst>
          <pc:docMk/>
          <pc:sldMk cId="2180738162" sldId="2147470657"/>
        </pc:sldMkLst>
      </pc:sldChg>
      <pc:sldChg chg="del">
        <pc:chgData name="Peterson, Amy" userId="8c14dd6b-6031-4383-8241-8af97fa7035b" providerId="ADAL" clId="{8969E295-7C60-4BAA-8FBB-8809799C4E31}" dt="2025-08-07T21:05:26.850" v="32" actId="47"/>
        <pc:sldMkLst>
          <pc:docMk/>
          <pc:sldMk cId="1764020083" sldId="2147470658"/>
        </pc:sldMkLst>
      </pc:sldChg>
      <pc:sldChg chg="del">
        <pc:chgData name="Peterson, Amy" userId="8c14dd6b-6031-4383-8241-8af97fa7035b" providerId="ADAL" clId="{8969E295-7C60-4BAA-8FBB-8809799C4E31}" dt="2025-08-07T21:05:28.227" v="33" actId="47"/>
        <pc:sldMkLst>
          <pc:docMk/>
          <pc:sldMk cId="2120584139" sldId="2147470659"/>
        </pc:sldMkLst>
      </pc:sldChg>
      <pc:sldMasterChg chg="delSldLayout">
        <pc:chgData name="Peterson, Amy" userId="8c14dd6b-6031-4383-8241-8af97fa7035b" providerId="ADAL" clId="{8969E295-7C60-4BAA-8FBB-8809799C4E31}" dt="2025-08-01T16:10:22.475" v="2" actId="47"/>
        <pc:sldMasterMkLst>
          <pc:docMk/>
          <pc:sldMasterMk cId="768797285" sldId="2147484227"/>
        </pc:sldMasterMkLst>
        <pc:sldLayoutChg chg="del">
          <pc:chgData name="Peterson, Amy" userId="8c14dd6b-6031-4383-8241-8af97fa7035b" providerId="ADAL" clId="{8969E295-7C60-4BAA-8FBB-8809799C4E31}" dt="2025-08-01T16:10:22.475" v="2" actId="47"/>
          <pc:sldLayoutMkLst>
            <pc:docMk/>
            <pc:sldMasterMk cId="768797285" sldId="2147484227"/>
            <pc:sldLayoutMk cId="1968648821" sldId="214748425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sair.sharepoint.com/sites/Ext4/SPO-6217-PROJECT-8E304.001/Shared%20Documents/Quant/Year%201%20Analyses/State%20Presentations/Full%20Initial%20Results%206.17.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sair.sharepoint.com/sites/Ext4/SPO-6217-PROJECT-8E304.001/Shared%20Documents/Quant/Year%201%20Analyses/State%20Presentations/Full%20Initial%20Results%206.17.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sair.sharepoint.com/sites/Ext4/SPO-6217-PROJECT-8E304.001/Shared%20Documents/Quant/Year%201%20Analyses/State%20Presentations/Full%20Initial%20Results%206.17.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sair.sharepoint.com/sites/Ext4/SPO-6217-PROJECT-8E304.001/Shared%20Documents/Quant/Year%201%20Analyses/State%20Presentations/Full%20Initial%20Results%206.17.2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msair.sharepoint.com/sites/Ext4/SPO-6217-PROJECT-8E304.001/Shared%20Documents/Quant/Year%201%20Analyses/State%20Presentations/Full%20Initial%20Results%206.17.2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msair.sharepoint.com/sites/Ext4/SPO-6217-PROJECT-8E304.001/Shared%20Documents/Quant/Year%201%20Analyses/State%20Presentations/Full%20Initial%20Results%206.17.25.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Comparison of Students </a:t>
            </a:r>
            <a:r>
              <a:rPr lang="en-US" baseline="0" dirty="0"/>
              <a:t>With and Without Disabilities on the </a:t>
            </a:r>
            <a:r>
              <a:rPr lang="en-US" dirty="0"/>
              <a:t>NAEP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SWD</c:v>
                </c:pt>
              </c:strCache>
            </c:strRef>
          </c:tx>
          <c:spPr>
            <a:solidFill>
              <a:schemeClr val="accent1"/>
            </a:solidFill>
            <a:ln>
              <a:noFill/>
            </a:ln>
            <a:effectLst/>
          </c:spPr>
          <c:invertIfNegative val="0"/>
          <c:cat>
            <c:strRef>
              <c:f>Sheet1!$A$2:$A$5</c:f>
              <c:strCache>
                <c:ptCount val="4"/>
                <c:pt idx="0">
                  <c:v>Math- Gr. 4</c:v>
                </c:pt>
                <c:pt idx="1">
                  <c:v>Math- Gr. 8</c:v>
                </c:pt>
                <c:pt idx="2">
                  <c:v>Reading- Gr. 4</c:v>
                </c:pt>
                <c:pt idx="3">
                  <c:v>Rading- Gr. 8</c:v>
                </c:pt>
              </c:strCache>
            </c:strRef>
          </c:cat>
          <c:val>
            <c:numRef>
              <c:f>Sheet1!$B$2:$B$5</c:f>
              <c:numCache>
                <c:formatCode>General</c:formatCode>
                <c:ptCount val="4"/>
                <c:pt idx="0">
                  <c:v>15</c:v>
                </c:pt>
                <c:pt idx="1">
                  <c:v>5</c:v>
                </c:pt>
                <c:pt idx="2">
                  <c:v>9</c:v>
                </c:pt>
                <c:pt idx="3">
                  <c:v>6</c:v>
                </c:pt>
              </c:numCache>
            </c:numRef>
          </c:val>
          <c:extLst>
            <c:ext xmlns:c16="http://schemas.microsoft.com/office/drawing/2014/chart" uri="{C3380CC4-5D6E-409C-BE32-E72D297353CC}">
              <c16:uniqueId val="{00000000-A8AE-4FE0-9CDF-4E6273247F42}"/>
            </c:ext>
          </c:extLst>
        </c:ser>
        <c:ser>
          <c:idx val="1"/>
          <c:order val="1"/>
          <c:tx>
            <c:strRef>
              <c:f>Sheet1!$C$1</c:f>
              <c:strCache>
                <c:ptCount val="1"/>
                <c:pt idx="0">
                  <c:v>SWoD</c:v>
                </c:pt>
              </c:strCache>
            </c:strRef>
          </c:tx>
          <c:spPr>
            <a:solidFill>
              <a:schemeClr val="accent5"/>
            </a:solidFill>
            <a:ln>
              <a:noFill/>
            </a:ln>
            <a:effectLst/>
          </c:spPr>
          <c:invertIfNegative val="0"/>
          <c:cat>
            <c:strRef>
              <c:f>Sheet1!$A$2:$A$5</c:f>
              <c:strCache>
                <c:ptCount val="4"/>
                <c:pt idx="0">
                  <c:v>Math- Gr. 4</c:v>
                </c:pt>
                <c:pt idx="1">
                  <c:v>Math- Gr. 8</c:v>
                </c:pt>
                <c:pt idx="2">
                  <c:v>Reading- Gr. 4</c:v>
                </c:pt>
                <c:pt idx="3">
                  <c:v>Rading- Gr. 8</c:v>
                </c:pt>
              </c:strCache>
            </c:strRef>
          </c:cat>
          <c:val>
            <c:numRef>
              <c:f>Sheet1!$C$2:$C$5</c:f>
              <c:numCache>
                <c:formatCode>General</c:formatCode>
                <c:ptCount val="4"/>
                <c:pt idx="0">
                  <c:v>44</c:v>
                </c:pt>
                <c:pt idx="1">
                  <c:v>30</c:v>
                </c:pt>
                <c:pt idx="2">
                  <c:v>34</c:v>
                </c:pt>
                <c:pt idx="3">
                  <c:v>32</c:v>
                </c:pt>
              </c:numCache>
            </c:numRef>
          </c:val>
          <c:extLst>
            <c:ext xmlns:c16="http://schemas.microsoft.com/office/drawing/2014/chart" uri="{C3380CC4-5D6E-409C-BE32-E72D297353CC}">
              <c16:uniqueId val="{00000001-A8AE-4FE0-9CDF-4E6273247F42}"/>
            </c:ext>
          </c:extLst>
        </c:ser>
        <c:dLbls>
          <c:showLegendKey val="0"/>
          <c:showVal val="0"/>
          <c:showCatName val="0"/>
          <c:showSerName val="0"/>
          <c:showPercent val="0"/>
          <c:showBubbleSize val="0"/>
        </c:dLbls>
        <c:gapWidth val="219"/>
        <c:overlap val="-27"/>
        <c:axId val="1076021120"/>
        <c:axId val="1076022832"/>
      </c:barChart>
      <c:catAx>
        <c:axId val="107602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6022832"/>
        <c:crosses val="autoZero"/>
        <c:auto val="1"/>
        <c:lblAlgn val="ctr"/>
        <c:lblOffset val="100"/>
        <c:noMultiLvlLbl val="0"/>
      </c:catAx>
      <c:valAx>
        <c:axId val="1076022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 Proficient or Above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602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2A6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Descriptives!$L$36:$L$42</c:f>
              <c:strCache>
                <c:ptCount val="7"/>
                <c:pt idx="0">
                  <c:v>Hawaii</c:v>
                </c:pt>
                <c:pt idx="1">
                  <c:v>Indiana</c:v>
                </c:pt>
                <c:pt idx="2">
                  <c:v>Massachusetts</c:v>
                </c:pt>
                <c:pt idx="3">
                  <c:v>Pennsylvania</c:v>
                </c:pt>
                <c:pt idx="4">
                  <c:v>Texas</c:v>
                </c:pt>
                <c:pt idx="5">
                  <c:v>Virginia</c:v>
                </c:pt>
                <c:pt idx="6">
                  <c:v>Washington</c:v>
                </c:pt>
              </c:strCache>
            </c:strRef>
          </c:cat>
          <c:val>
            <c:numRef>
              <c:f>Descriptives!$M$36:$M$42</c:f>
              <c:numCache>
                <c:formatCode>0.00%</c:formatCode>
                <c:ptCount val="7"/>
                <c:pt idx="0">
                  <c:v>0.18257170693912289</c:v>
                </c:pt>
                <c:pt idx="1">
                  <c:v>8.7205311718582382E-2</c:v>
                </c:pt>
                <c:pt idx="2">
                  <c:v>0.1312976787972949</c:v>
                </c:pt>
                <c:pt idx="3">
                  <c:v>0.15478655193515289</c:v>
                </c:pt>
                <c:pt idx="4">
                  <c:v>8.4985413871497134E-2</c:v>
                </c:pt>
                <c:pt idx="5">
                  <c:v>0.12617072810868454</c:v>
                </c:pt>
                <c:pt idx="6">
                  <c:v>0.10972233277537351</c:v>
                </c:pt>
              </c:numCache>
            </c:numRef>
          </c:val>
          <c:extLst>
            <c:ext xmlns:c16="http://schemas.microsoft.com/office/drawing/2014/chart" uri="{C3380CC4-5D6E-409C-BE32-E72D297353CC}">
              <c16:uniqueId val="{00000000-8599-4B80-8CCA-5AD8FA35C191}"/>
            </c:ext>
          </c:extLst>
        </c:ser>
        <c:dLbls>
          <c:dLblPos val="outEnd"/>
          <c:showLegendKey val="0"/>
          <c:showVal val="1"/>
          <c:showCatName val="0"/>
          <c:showSerName val="0"/>
          <c:showPercent val="0"/>
          <c:showBubbleSize val="0"/>
        </c:dLbls>
        <c:gapWidth val="219"/>
        <c:overlap val="-27"/>
        <c:axId val="1057435656"/>
        <c:axId val="1057437704"/>
      </c:barChart>
      <c:catAx>
        <c:axId val="1057435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7437704"/>
        <c:crosses val="autoZero"/>
        <c:auto val="1"/>
        <c:lblAlgn val="ctr"/>
        <c:lblOffset val="100"/>
        <c:noMultiLvlLbl val="0"/>
      </c:catAx>
      <c:valAx>
        <c:axId val="1057437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Proportion of Teachers Who Are Special Education Teachers</a:t>
                </a:r>
              </a:p>
            </c:rich>
          </c:tx>
          <c:layout>
            <c:manualLayout>
              <c:xMode val="edge"/>
              <c:yMode val="edge"/>
              <c:x val="4.4266559048465872E-3"/>
              <c:y val="0.1541302185497808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7435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Descriptives!$B$55</c:f>
              <c:strCache>
                <c:ptCount val="1"/>
                <c:pt idx="0">
                  <c:v>Student:Teacher Ratio</c:v>
                </c:pt>
              </c:strCache>
            </c:strRef>
          </c:tx>
          <c:spPr>
            <a:solidFill>
              <a:srgbClr val="292A67"/>
            </a:solidFill>
            <a:ln>
              <a:noFill/>
            </a:ln>
            <a:effectLst/>
          </c:spPr>
          <c:invertIfNegative val="0"/>
          <c:dLbls>
            <c:dLbl>
              <c:idx val="0"/>
              <c:tx>
                <c:rich>
                  <a:bodyPr/>
                  <a:lstStyle/>
                  <a:p>
                    <a:r>
                      <a:rPr lang="en-US" dirty="0"/>
                      <a:t>9:1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232-43FA-B1F5-9CA34DF0D409}"/>
                </c:ext>
              </c:extLst>
            </c:dLbl>
            <c:dLbl>
              <c:idx val="1"/>
              <c:tx>
                <c:rich>
                  <a:bodyPr/>
                  <a:lstStyle/>
                  <a:p>
                    <a:r>
                      <a:rPr lang="en-US" dirty="0"/>
                      <a:t>27:1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232-43FA-B1F5-9CA34DF0D409}"/>
                </c:ext>
              </c:extLst>
            </c:dLbl>
            <c:dLbl>
              <c:idx val="2"/>
              <c:tx>
                <c:rich>
                  <a:bodyPr/>
                  <a:lstStyle/>
                  <a:p>
                    <a:r>
                      <a:rPr lang="en-US" dirty="0"/>
                      <a:t>21:1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232-43FA-B1F5-9CA34DF0D409}"/>
                </c:ext>
              </c:extLst>
            </c:dLbl>
            <c:dLbl>
              <c:idx val="3"/>
              <c:tx>
                <c:rich>
                  <a:bodyPr/>
                  <a:lstStyle/>
                  <a:p>
                    <a:r>
                      <a:rPr lang="en-US" dirty="0"/>
                      <a:t>14:1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232-43FA-B1F5-9CA34DF0D409}"/>
                </c:ext>
              </c:extLst>
            </c:dLbl>
            <c:dLbl>
              <c:idx val="4"/>
              <c:tx>
                <c:rich>
                  <a:bodyPr/>
                  <a:lstStyle/>
                  <a:p>
                    <a:r>
                      <a:rPr lang="en-US" dirty="0"/>
                      <a:t>18:1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232-43FA-B1F5-9CA34DF0D409}"/>
                </c:ext>
              </c:extLst>
            </c:dLbl>
            <c:dLbl>
              <c:idx val="5"/>
              <c:tx>
                <c:rich>
                  <a:bodyPr/>
                  <a:lstStyle/>
                  <a:p>
                    <a:r>
                      <a:rPr lang="en-US" dirty="0"/>
                      <a:t>15:1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232-43FA-B1F5-9CA34DF0D409}"/>
                </c:ext>
              </c:extLst>
            </c:dLbl>
            <c:dLbl>
              <c:idx val="6"/>
              <c:tx>
                <c:rich>
                  <a:bodyPr/>
                  <a:lstStyle/>
                  <a:p>
                    <a:r>
                      <a:rPr lang="en-US" dirty="0"/>
                      <a:t>20:1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232-43FA-B1F5-9CA34DF0D40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Descriptives!$A$56:$A$62</c:f>
              <c:strCache>
                <c:ptCount val="7"/>
                <c:pt idx="0">
                  <c:v>Hawai`i</c:v>
                </c:pt>
                <c:pt idx="1">
                  <c:v>Indiana</c:v>
                </c:pt>
                <c:pt idx="2">
                  <c:v>Massachusetts</c:v>
                </c:pt>
                <c:pt idx="3">
                  <c:v>Pennsylvania</c:v>
                </c:pt>
                <c:pt idx="4">
                  <c:v>Texas</c:v>
                </c:pt>
                <c:pt idx="5">
                  <c:v>Virginia</c:v>
                </c:pt>
                <c:pt idx="6">
                  <c:v>Washington</c:v>
                </c:pt>
              </c:strCache>
            </c:strRef>
          </c:cat>
          <c:val>
            <c:numRef>
              <c:f>Descriptives!$B$56:$B$62</c:f>
              <c:numCache>
                <c:formatCode>0.00</c:formatCode>
                <c:ptCount val="7"/>
                <c:pt idx="0">
                  <c:v>9.2139015308233354</c:v>
                </c:pt>
                <c:pt idx="1">
                  <c:v>26.671431264136718</c:v>
                </c:pt>
                <c:pt idx="2">
                  <c:v>20.638390851138421</c:v>
                </c:pt>
                <c:pt idx="3">
                  <c:v>14.435118128660337</c:v>
                </c:pt>
                <c:pt idx="4">
                  <c:v>17.859571516614285</c:v>
                </c:pt>
                <c:pt idx="5">
                  <c:v>15.32483130712742</c:v>
                </c:pt>
                <c:pt idx="6">
                  <c:v>19.756503606073899</c:v>
                </c:pt>
              </c:numCache>
            </c:numRef>
          </c:val>
          <c:extLst>
            <c:ext xmlns:c16="http://schemas.microsoft.com/office/drawing/2014/chart" uri="{C3380CC4-5D6E-409C-BE32-E72D297353CC}">
              <c16:uniqueId val="{00000007-A232-43FA-B1F5-9CA34DF0D409}"/>
            </c:ext>
          </c:extLst>
        </c:ser>
        <c:dLbls>
          <c:dLblPos val="outEnd"/>
          <c:showLegendKey val="0"/>
          <c:showVal val="1"/>
          <c:showCatName val="0"/>
          <c:showSerName val="0"/>
          <c:showPercent val="0"/>
          <c:showBubbleSize val="0"/>
        </c:dLbls>
        <c:gapWidth val="219"/>
        <c:overlap val="-27"/>
        <c:axId val="781173808"/>
        <c:axId val="781174768"/>
      </c:barChart>
      <c:catAx>
        <c:axId val="78117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1174768"/>
        <c:crosses val="autoZero"/>
        <c:auto val="1"/>
        <c:lblAlgn val="ctr"/>
        <c:lblOffset val="100"/>
        <c:noMultiLvlLbl val="0"/>
      </c:catAx>
      <c:valAx>
        <c:axId val="781174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Number of Students with Disabilities Per Special Education Teacher</a:t>
                </a:r>
              </a:p>
            </c:rich>
          </c:tx>
          <c:layout>
            <c:manualLayout>
              <c:xMode val="edge"/>
              <c:yMode val="edge"/>
              <c:x val="4.5057730216840324E-3"/>
              <c:y val="0.101625370223217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1173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Licensure!$AF$1</c:f>
              <c:strCache>
                <c:ptCount val="1"/>
                <c:pt idx="0">
                  <c:v>Special Education</c:v>
                </c:pt>
              </c:strCache>
            </c:strRef>
          </c:tx>
          <c:spPr>
            <a:solidFill>
              <a:srgbClr val="292A67"/>
            </a:solidFill>
            <a:ln>
              <a:noFill/>
            </a:ln>
            <a:effectLst/>
          </c:spPr>
          <c:invertIfNegative val="0"/>
          <c:cat>
            <c:strRef>
              <c:f>Licensure!$AE$2:$AE$8</c:f>
              <c:strCache>
                <c:ptCount val="7"/>
                <c:pt idx="0">
                  <c:v>Hawai`i</c:v>
                </c:pt>
                <c:pt idx="1">
                  <c:v>Indiana</c:v>
                </c:pt>
                <c:pt idx="2">
                  <c:v>Massachusetts</c:v>
                </c:pt>
                <c:pt idx="3">
                  <c:v>Pennsylvania</c:v>
                </c:pt>
                <c:pt idx="4">
                  <c:v>Texas</c:v>
                </c:pt>
                <c:pt idx="5">
                  <c:v>Virginia</c:v>
                </c:pt>
                <c:pt idx="6">
                  <c:v>Washington</c:v>
                </c:pt>
              </c:strCache>
            </c:strRef>
          </c:cat>
          <c:val>
            <c:numRef>
              <c:f>Licensure!$AF$2:$AF$8</c:f>
              <c:numCache>
                <c:formatCode>0.00%</c:formatCode>
                <c:ptCount val="7"/>
                <c:pt idx="0">
                  <c:v>0.87286962256954637</c:v>
                </c:pt>
                <c:pt idx="1">
                  <c:v>0.89496817616388369</c:v>
                </c:pt>
                <c:pt idx="2">
                  <c:v>0.83734624924691914</c:v>
                </c:pt>
                <c:pt idx="3">
                  <c:v>0.90023039999999999</c:v>
                </c:pt>
                <c:pt idx="4">
                  <c:v>0.5184032033144752</c:v>
                </c:pt>
                <c:pt idx="5">
                  <c:v>0.84</c:v>
                </c:pt>
                <c:pt idx="6">
                  <c:v>0.88998109999999997</c:v>
                </c:pt>
              </c:numCache>
            </c:numRef>
          </c:val>
          <c:extLst>
            <c:ext xmlns:c16="http://schemas.microsoft.com/office/drawing/2014/chart" uri="{C3380CC4-5D6E-409C-BE32-E72D297353CC}">
              <c16:uniqueId val="{00000000-94F7-4505-B2C0-29CA958B8861}"/>
            </c:ext>
          </c:extLst>
        </c:ser>
        <c:ser>
          <c:idx val="1"/>
          <c:order val="1"/>
          <c:tx>
            <c:strRef>
              <c:f>Licensure!$AG$1</c:f>
              <c:strCache>
                <c:ptCount val="1"/>
                <c:pt idx="0">
                  <c:v>Not Special Education</c:v>
                </c:pt>
              </c:strCache>
            </c:strRef>
          </c:tx>
          <c:spPr>
            <a:solidFill>
              <a:srgbClr val="F15A29"/>
            </a:solidFill>
            <a:ln>
              <a:noFill/>
            </a:ln>
            <a:effectLst/>
          </c:spPr>
          <c:invertIfNegative val="0"/>
          <c:cat>
            <c:strRef>
              <c:f>Licensure!$AE$2:$AE$8</c:f>
              <c:strCache>
                <c:ptCount val="7"/>
                <c:pt idx="0">
                  <c:v>Hawai`i</c:v>
                </c:pt>
                <c:pt idx="1">
                  <c:v>Indiana</c:v>
                </c:pt>
                <c:pt idx="2">
                  <c:v>Massachusetts</c:v>
                </c:pt>
                <c:pt idx="3">
                  <c:v>Pennsylvania</c:v>
                </c:pt>
                <c:pt idx="4">
                  <c:v>Texas</c:v>
                </c:pt>
                <c:pt idx="5">
                  <c:v>Virginia</c:v>
                </c:pt>
                <c:pt idx="6">
                  <c:v>Washington</c:v>
                </c:pt>
              </c:strCache>
            </c:strRef>
          </c:cat>
          <c:val>
            <c:numRef>
              <c:f>Licensure!$AG$2:$AG$8</c:f>
              <c:numCache>
                <c:formatCode>0.00%</c:formatCode>
                <c:ptCount val="7"/>
                <c:pt idx="0">
                  <c:v>0.95910478736878524</c:v>
                </c:pt>
                <c:pt idx="1">
                  <c:v>0.86181279770824304</c:v>
                </c:pt>
                <c:pt idx="2">
                  <c:v>0.90652225437987966</c:v>
                </c:pt>
                <c:pt idx="3">
                  <c:v>0.89274549999999997</c:v>
                </c:pt>
                <c:pt idx="4">
                  <c:v>0.97729497635716744</c:v>
                </c:pt>
                <c:pt idx="5">
                  <c:v>0.94</c:v>
                </c:pt>
                <c:pt idx="6">
                  <c:v>0.95369789999999999</c:v>
                </c:pt>
              </c:numCache>
            </c:numRef>
          </c:val>
          <c:extLst>
            <c:ext xmlns:c16="http://schemas.microsoft.com/office/drawing/2014/chart" uri="{C3380CC4-5D6E-409C-BE32-E72D297353CC}">
              <c16:uniqueId val="{00000001-94F7-4505-B2C0-29CA958B8861}"/>
            </c:ext>
          </c:extLst>
        </c:ser>
        <c:dLbls>
          <c:showLegendKey val="0"/>
          <c:showVal val="0"/>
          <c:showCatName val="0"/>
          <c:showSerName val="0"/>
          <c:showPercent val="0"/>
          <c:showBubbleSize val="0"/>
        </c:dLbls>
        <c:gapWidth val="219"/>
        <c:overlap val="-27"/>
        <c:axId val="809863983"/>
        <c:axId val="809875983"/>
      </c:barChart>
      <c:catAx>
        <c:axId val="809863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9875983"/>
        <c:crosses val="autoZero"/>
        <c:auto val="1"/>
        <c:lblAlgn val="ctr"/>
        <c:lblOffset val="100"/>
        <c:noMultiLvlLbl val="0"/>
      </c:catAx>
      <c:valAx>
        <c:axId val="809875983"/>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Proportion of Teachers with Full Certification</a:t>
                </a:r>
              </a:p>
            </c:rich>
          </c:tx>
          <c:layout>
            <c:manualLayout>
              <c:xMode val="edge"/>
              <c:yMode val="edge"/>
              <c:x val="6.7586595325260486E-3"/>
              <c:y val="0.1057949866358448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9863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Attrition!$AI$2</c:f>
              <c:strCache>
                <c:ptCount val="1"/>
                <c:pt idx="0">
                  <c:v>Special Ed</c:v>
                </c:pt>
              </c:strCache>
            </c:strRef>
          </c:tx>
          <c:spPr>
            <a:solidFill>
              <a:srgbClr val="292A67"/>
            </a:solidFill>
            <a:ln>
              <a:noFill/>
            </a:ln>
            <a:effectLst/>
          </c:spPr>
          <c:invertIfNegative val="0"/>
          <c:cat>
            <c:strRef>
              <c:f>Attrition!$AH$3:$AH$9</c:f>
              <c:strCache>
                <c:ptCount val="7"/>
                <c:pt idx="0">
                  <c:v>Hawai`i</c:v>
                </c:pt>
                <c:pt idx="1">
                  <c:v>Indiana</c:v>
                </c:pt>
                <c:pt idx="2">
                  <c:v>Massachusetts</c:v>
                </c:pt>
                <c:pt idx="3">
                  <c:v>Pennsylvania</c:v>
                </c:pt>
                <c:pt idx="4">
                  <c:v>Texas</c:v>
                </c:pt>
                <c:pt idx="5">
                  <c:v>Virginia</c:v>
                </c:pt>
                <c:pt idx="6">
                  <c:v>Washington</c:v>
                </c:pt>
              </c:strCache>
            </c:strRef>
          </c:cat>
          <c:val>
            <c:numRef>
              <c:f>Attrition!$AI$3:$AI$9</c:f>
              <c:numCache>
                <c:formatCode>0.00%</c:formatCode>
                <c:ptCount val="7"/>
                <c:pt idx="0">
                  <c:v>0.1342325859478071</c:v>
                </c:pt>
                <c:pt idx="1">
                  <c:v>9.5858356128662586E-2</c:v>
                </c:pt>
                <c:pt idx="2">
                  <c:v>0.11155398641645009</c:v>
                </c:pt>
                <c:pt idx="3">
                  <c:v>6.6430600000000006E-2</c:v>
                </c:pt>
                <c:pt idx="4">
                  <c:v>0.115494</c:v>
                </c:pt>
                <c:pt idx="5">
                  <c:v>0.1653</c:v>
                </c:pt>
                <c:pt idx="6">
                  <c:v>0.104092</c:v>
                </c:pt>
              </c:numCache>
            </c:numRef>
          </c:val>
          <c:extLst>
            <c:ext xmlns:c16="http://schemas.microsoft.com/office/drawing/2014/chart" uri="{C3380CC4-5D6E-409C-BE32-E72D297353CC}">
              <c16:uniqueId val="{00000000-8429-4EA5-A17E-795104A98825}"/>
            </c:ext>
          </c:extLst>
        </c:ser>
        <c:ser>
          <c:idx val="1"/>
          <c:order val="1"/>
          <c:tx>
            <c:strRef>
              <c:f>Attrition!$AJ$2</c:f>
              <c:strCache>
                <c:ptCount val="1"/>
                <c:pt idx="0">
                  <c:v>Non-SPED</c:v>
                </c:pt>
              </c:strCache>
            </c:strRef>
          </c:tx>
          <c:spPr>
            <a:solidFill>
              <a:srgbClr val="F15A29"/>
            </a:solidFill>
            <a:ln>
              <a:noFill/>
            </a:ln>
            <a:effectLst/>
          </c:spPr>
          <c:invertIfNegative val="0"/>
          <c:cat>
            <c:strRef>
              <c:f>Attrition!$AH$3:$AH$9</c:f>
              <c:strCache>
                <c:ptCount val="7"/>
                <c:pt idx="0">
                  <c:v>Hawai`i</c:v>
                </c:pt>
                <c:pt idx="1">
                  <c:v>Indiana</c:v>
                </c:pt>
                <c:pt idx="2">
                  <c:v>Massachusetts</c:v>
                </c:pt>
                <c:pt idx="3">
                  <c:v>Pennsylvania</c:v>
                </c:pt>
                <c:pt idx="4">
                  <c:v>Texas</c:v>
                </c:pt>
                <c:pt idx="5">
                  <c:v>Virginia</c:v>
                </c:pt>
                <c:pt idx="6">
                  <c:v>Washington</c:v>
                </c:pt>
              </c:strCache>
            </c:strRef>
          </c:cat>
          <c:val>
            <c:numRef>
              <c:f>Attrition!$AJ$3:$AJ$9</c:f>
              <c:numCache>
                <c:formatCode>0.00%</c:formatCode>
                <c:ptCount val="7"/>
                <c:pt idx="0">
                  <c:v>9.483896606229876E-2</c:v>
                </c:pt>
                <c:pt idx="1">
                  <c:v>8.5616187795042251E-2</c:v>
                </c:pt>
                <c:pt idx="2">
                  <c:v>9.6201935190161209E-2</c:v>
                </c:pt>
                <c:pt idx="3">
                  <c:v>6.3627199999999995E-2</c:v>
                </c:pt>
                <c:pt idx="4">
                  <c:v>0.106365</c:v>
                </c:pt>
                <c:pt idx="5">
                  <c:v>0.1105</c:v>
                </c:pt>
                <c:pt idx="6">
                  <c:v>8.6462800000000006E-2</c:v>
                </c:pt>
              </c:numCache>
            </c:numRef>
          </c:val>
          <c:extLst>
            <c:ext xmlns:c16="http://schemas.microsoft.com/office/drawing/2014/chart" uri="{C3380CC4-5D6E-409C-BE32-E72D297353CC}">
              <c16:uniqueId val="{00000001-8429-4EA5-A17E-795104A98825}"/>
            </c:ext>
          </c:extLst>
        </c:ser>
        <c:dLbls>
          <c:showLegendKey val="0"/>
          <c:showVal val="0"/>
          <c:showCatName val="0"/>
          <c:showSerName val="0"/>
          <c:showPercent val="0"/>
          <c:showBubbleSize val="0"/>
        </c:dLbls>
        <c:gapWidth val="219"/>
        <c:overlap val="-27"/>
        <c:axId val="2084471815"/>
        <c:axId val="629896199"/>
      </c:barChart>
      <c:catAx>
        <c:axId val="2084471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9896199"/>
        <c:crosses val="autoZero"/>
        <c:auto val="1"/>
        <c:lblAlgn val="ctr"/>
        <c:lblOffset val="100"/>
        <c:noMultiLvlLbl val="0"/>
      </c:catAx>
      <c:valAx>
        <c:axId val="6298961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Proportion</a:t>
                </a:r>
                <a:r>
                  <a:rPr lang="en-US" sz="1200" baseline="0" dirty="0"/>
                  <a:t> of Teachers Who Left the Teacher Workforce</a:t>
                </a:r>
                <a:endParaRPr lang="en-US" sz="1200" dirty="0"/>
              </a:p>
            </c:rich>
          </c:tx>
          <c:layout>
            <c:manualLayout>
              <c:xMode val="edge"/>
              <c:yMode val="edge"/>
              <c:x val="3.8618377433882528E-4"/>
              <c:y val="8.5031590528953829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4471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Attrition!$A$3</c:f>
              <c:strCache>
                <c:ptCount val="1"/>
                <c:pt idx="0">
                  <c:v>Hawai`i</c:v>
                </c:pt>
              </c:strCache>
            </c:strRef>
          </c:tx>
          <c:spPr>
            <a:ln w="28575" cap="rnd">
              <a:solidFill>
                <a:srgbClr val="292A67"/>
              </a:solidFill>
              <a:round/>
            </a:ln>
            <a:effectLst/>
          </c:spPr>
          <c:marker>
            <c:symbol val="diamond"/>
            <c:size val="10"/>
            <c:spPr>
              <a:solidFill>
                <a:schemeClr val="bg1"/>
              </a:solidFill>
              <a:ln w="19050">
                <a:solidFill>
                  <a:srgbClr val="292A67"/>
                </a:solidFill>
              </a:ln>
              <a:effectLst/>
            </c:spPr>
          </c:marker>
          <c:cat>
            <c:strRef>
              <c:f>Attrition!$B$2:$J$2</c:f>
              <c:strCache>
                <c:ptCount val="9"/>
                <c:pt idx="0">
                  <c:v>2014-2015</c:v>
                </c:pt>
                <c:pt idx="1">
                  <c:v>2015-2016</c:v>
                </c:pt>
                <c:pt idx="2">
                  <c:v>2016-2017</c:v>
                </c:pt>
                <c:pt idx="3">
                  <c:v>2017-2018</c:v>
                </c:pt>
                <c:pt idx="4">
                  <c:v>2018-2019</c:v>
                </c:pt>
                <c:pt idx="5">
                  <c:v>2019-2020</c:v>
                </c:pt>
                <c:pt idx="6">
                  <c:v>2020-2021</c:v>
                </c:pt>
                <c:pt idx="7">
                  <c:v>2021-2022</c:v>
                </c:pt>
                <c:pt idx="8">
                  <c:v>2022-2023</c:v>
                </c:pt>
              </c:strCache>
            </c:strRef>
          </c:cat>
          <c:val>
            <c:numRef>
              <c:f>Attrition!$B$3:$J$3</c:f>
              <c:numCache>
                <c:formatCode>0.00%</c:formatCode>
                <c:ptCount val="9"/>
                <c:pt idx="0">
                  <c:v>0.13800000000000001</c:v>
                </c:pt>
                <c:pt idx="1">
                  <c:v>0.13950000000000001</c:v>
                </c:pt>
                <c:pt idx="2">
                  <c:v>0.1431</c:v>
                </c:pt>
                <c:pt idx="3">
                  <c:v>0.12540000000000001</c:v>
                </c:pt>
                <c:pt idx="4">
                  <c:v>0.12759999999999999</c:v>
                </c:pt>
                <c:pt idx="5">
                  <c:v>0.12970000000000001</c:v>
                </c:pt>
                <c:pt idx="6">
                  <c:v>0.1429</c:v>
                </c:pt>
                <c:pt idx="7">
                  <c:v>0.14419999999999999</c:v>
                </c:pt>
                <c:pt idx="8">
                  <c:v>0.1201</c:v>
                </c:pt>
              </c:numCache>
            </c:numRef>
          </c:val>
          <c:smooth val="0"/>
          <c:extLst>
            <c:ext xmlns:c16="http://schemas.microsoft.com/office/drawing/2014/chart" uri="{C3380CC4-5D6E-409C-BE32-E72D297353CC}">
              <c16:uniqueId val="{00000000-095D-4FBE-81D3-3CFB68785F03}"/>
            </c:ext>
          </c:extLst>
        </c:ser>
        <c:ser>
          <c:idx val="1"/>
          <c:order val="1"/>
          <c:tx>
            <c:strRef>
              <c:f>Attrition!$A$4</c:f>
              <c:strCache>
                <c:ptCount val="1"/>
                <c:pt idx="0">
                  <c:v>Indiana</c:v>
                </c:pt>
              </c:strCache>
            </c:strRef>
          </c:tx>
          <c:spPr>
            <a:ln w="28575" cap="rnd">
              <a:solidFill>
                <a:srgbClr val="5B59A3"/>
              </a:solidFill>
              <a:round/>
            </a:ln>
            <a:effectLst/>
          </c:spPr>
          <c:marker>
            <c:symbol val="square"/>
            <c:size val="8"/>
            <c:spPr>
              <a:solidFill>
                <a:srgbClr val="5B59A3"/>
              </a:solidFill>
              <a:ln w="9525">
                <a:solidFill>
                  <a:srgbClr val="5B59A3"/>
                </a:solidFill>
              </a:ln>
              <a:effectLst/>
            </c:spPr>
          </c:marker>
          <c:cat>
            <c:strRef>
              <c:f>Attrition!$B$2:$J$2</c:f>
              <c:strCache>
                <c:ptCount val="9"/>
                <c:pt idx="0">
                  <c:v>2014-2015</c:v>
                </c:pt>
                <c:pt idx="1">
                  <c:v>2015-2016</c:v>
                </c:pt>
                <c:pt idx="2">
                  <c:v>2016-2017</c:v>
                </c:pt>
                <c:pt idx="3">
                  <c:v>2017-2018</c:v>
                </c:pt>
                <c:pt idx="4">
                  <c:v>2018-2019</c:v>
                </c:pt>
                <c:pt idx="5">
                  <c:v>2019-2020</c:v>
                </c:pt>
                <c:pt idx="6">
                  <c:v>2020-2021</c:v>
                </c:pt>
                <c:pt idx="7">
                  <c:v>2021-2022</c:v>
                </c:pt>
                <c:pt idx="8">
                  <c:v>2022-2023</c:v>
                </c:pt>
              </c:strCache>
            </c:strRef>
          </c:cat>
          <c:val>
            <c:numRef>
              <c:f>Attrition!$B$4:$J$4</c:f>
              <c:numCache>
                <c:formatCode>0.00%</c:formatCode>
                <c:ptCount val="9"/>
                <c:pt idx="0">
                  <c:v>0.1</c:v>
                </c:pt>
                <c:pt idx="1">
                  <c:v>0.10100000000000001</c:v>
                </c:pt>
                <c:pt idx="2">
                  <c:v>8.9899999999999994E-2</c:v>
                </c:pt>
                <c:pt idx="3">
                  <c:v>0.109</c:v>
                </c:pt>
                <c:pt idx="4">
                  <c:v>9.69E-2</c:v>
                </c:pt>
                <c:pt idx="5">
                  <c:v>8.09E-2</c:v>
                </c:pt>
              </c:numCache>
            </c:numRef>
          </c:val>
          <c:smooth val="0"/>
          <c:extLst>
            <c:ext xmlns:c16="http://schemas.microsoft.com/office/drawing/2014/chart" uri="{C3380CC4-5D6E-409C-BE32-E72D297353CC}">
              <c16:uniqueId val="{00000001-095D-4FBE-81D3-3CFB68785F03}"/>
            </c:ext>
          </c:extLst>
        </c:ser>
        <c:ser>
          <c:idx val="2"/>
          <c:order val="2"/>
          <c:tx>
            <c:strRef>
              <c:f>Attrition!$A$5</c:f>
              <c:strCache>
                <c:ptCount val="1"/>
                <c:pt idx="0">
                  <c:v>Massachusetts</c:v>
                </c:pt>
              </c:strCache>
            </c:strRef>
          </c:tx>
          <c:spPr>
            <a:ln w="38100" cap="sq">
              <a:solidFill>
                <a:srgbClr val="035B91"/>
              </a:solidFill>
              <a:prstDash val="sysDot"/>
              <a:miter lim="800000"/>
            </a:ln>
            <a:effectLst/>
          </c:spPr>
          <c:marker>
            <c:symbol val="square"/>
            <c:size val="8"/>
            <c:spPr>
              <a:solidFill>
                <a:schemeClr val="bg1"/>
              </a:solidFill>
              <a:ln w="19050">
                <a:solidFill>
                  <a:srgbClr val="035B91"/>
                </a:solidFill>
              </a:ln>
              <a:effectLst/>
            </c:spPr>
          </c:marker>
          <c:cat>
            <c:strRef>
              <c:f>Attrition!$B$2:$J$2</c:f>
              <c:strCache>
                <c:ptCount val="9"/>
                <c:pt idx="0">
                  <c:v>2014-2015</c:v>
                </c:pt>
                <c:pt idx="1">
                  <c:v>2015-2016</c:v>
                </c:pt>
                <c:pt idx="2">
                  <c:v>2016-2017</c:v>
                </c:pt>
                <c:pt idx="3">
                  <c:v>2017-2018</c:v>
                </c:pt>
                <c:pt idx="4">
                  <c:v>2018-2019</c:v>
                </c:pt>
                <c:pt idx="5">
                  <c:v>2019-2020</c:v>
                </c:pt>
                <c:pt idx="6">
                  <c:v>2020-2021</c:v>
                </c:pt>
                <c:pt idx="7">
                  <c:v>2021-2022</c:v>
                </c:pt>
                <c:pt idx="8">
                  <c:v>2022-2023</c:v>
                </c:pt>
              </c:strCache>
            </c:strRef>
          </c:cat>
          <c:val>
            <c:numRef>
              <c:f>Attrition!$B$5:$J$5</c:f>
              <c:numCache>
                <c:formatCode>0.00%</c:formatCode>
                <c:ptCount val="9"/>
                <c:pt idx="0">
                  <c:v>0.11049999999999999</c:v>
                </c:pt>
                <c:pt idx="1">
                  <c:v>0.1154</c:v>
                </c:pt>
                <c:pt idx="2">
                  <c:v>0.1472</c:v>
                </c:pt>
                <c:pt idx="3">
                  <c:v>0.1057</c:v>
                </c:pt>
                <c:pt idx="4">
                  <c:v>9.74E-2</c:v>
                </c:pt>
                <c:pt idx="5">
                  <c:v>9.5000000000000001E-2</c:v>
                </c:pt>
                <c:pt idx="6">
                  <c:v>0.12180000000000001</c:v>
                </c:pt>
                <c:pt idx="7">
                  <c:v>0.10439999999999999</c:v>
                </c:pt>
                <c:pt idx="8">
                  <c:v>0.11459999999999999</c:v>
                </c:pt>
              </c:numCache>
            </c:numRef>
          </c:val>
          <c:smooth val="0"/>
          <c:extLst>
            <c:ext xmlns:c16="http://schemas.microsoft.com/office/drawing/2014/chart" uri="{C3380CC4-5D6E-409C-BE32-E72D297353CC}">
              <c16:uniqueId val="{00000002-095D-4FBE-81D3-3CFB68785F03}"/>
            </c:ext>
          </c:extLst>
        </c:ser>
        <c:ser>
          <c:idx val="3"/>
          <c:order val="3"/>
          <c:tx>
            <c:strRef>
              <c:f>Attrition!$A$6</c:f>
              <c:strCache>
                <c:ptCount val="1"/>
                <c:pt idx="0">
                  <c:v>Pennsylvania</c:v>
                </c:pt>
              </c:strCache>
            </c:strRef>
          </c:tx>
          <c:spPr>
            <a:ln w="28575" cap="rnd">
              <a:solidFill>
                <a:schemeClr val="accent3">
                  <a:lumMod val="75000"/>
                </a:schemeClr>
              </a:solidFill>
              <a:prstDash val="solid"/>
              <a:round/>
            </a:ln>
            <a:effectLst/>
          </c:spPr>
          <c:marker>
            <c:symbol val="triangle"/>
            <c:size val="10"/>
            <c:spPr>
              <a:solidFill>
                <a:schemeClr val="accent3">
                  <a:lumMod val="75000"/>
                </a:schemeClr>
              </a:solidFill>
              <a:ln w="12700">
                <a:solidFill>
                  <a:schemeClr val="accent3">
                    <a:lumMod val="75000"/>
                  </a:schemeClr>
                </a:solidFill>
              </a:ln>
              <a:effectLst/>
            </c:spPr>
          </c:marker>
          <c:cat>
            <c:strRef>
              <c:f>Attrition!$B$2:$J$2</c:f>
              <c:strCache>
                <c:ptCount val="9"/>
                <c:pt idx="0">
                  <c:v>2014-2015</c:v>
                </c:pt>
                <c:pt idx="1">
                  <c:v>2015-2016</c:v>
                </c:pt>
                <c:pt idx="2">
                  <c:v>2016-2017</c:v>
                </c:pt>
                <c:pt idx="3">
                  <c:v>2017-2018</c:v>
                </c:pt>
                <c:pt idx="4">
                  <c:v>2018-2019</c:v>
                </c:pt>
                <c:pt idx="5">
                  <c:v>2019-2020</c:v>
                </c:pt>
                <c:pt idx="6">
                  <c:v>2020-2021</c:v>
                </c:pt>
                <c:pt idx="7">
                  <c:v>2021-2022</c:v>
                </c:pt>
                <c:pt idx="8">
                  <c:v>2022-2023</c:v>
                </c:pt>
              </c:strCache>
            </c:strRef>
          </c:cat>
          <c:val>
            <c:numRef>
              <c:f>Attrition!$B$6:$J$6</c:f>
              <c:numCache>
                <c:formatCode>0.00%</c:formatCode>
                <c:ptCount val="9"/>
                <c:pt idx="0">
                  <c:v>7.2900000000000006E-2</c:v>
                </c:pt>
                <c:pt idx="1">
                  <c:v>6.3100000000000003E-2</c:v>
                </c:pt>
                <c:pt idx="2">
                  <c:v>6.0100000000000001E-2</c:v>
                </c:pt>
                <c:pt idx="3">
                  <c:v>5.5E-2</c:v>
                </c:pt>
                <c:pt idx="4">
                  <c:v>5.8000000000000003E-2</c:v>
                </c:pt>
                <c:pt idx="5">
                  <c:v>5.0500000000000003E-2</c:v>
                </c:pt>
                <c:pt idx="6">
                  <c:v>5.8599999999999999E-2</c:v>
                </c:pt>
                <c:pt idx="7">
                  <c:v>7.6999999999999999E-2</c:v>
                </c:pt>
                <c:pt idx="8">
                  <c:v>6.6500000000000004E-2</c:v>
                </c:pt>
              </c:numCache>
            </c:numRef>
          </c:val>
          <c:smooth val="0"/>
          <c:extLst>
            <c:ext xmlns:c16="http://schemas.microsoft.com/office/drawing/2014/chart" uri="{C3380CC4-5D6E-409C-BE32-E72D297353CC}">
              <c16:uniqueId val="{00000003-095D-4FBE-81D3-3CFB68785F03}"/>
            </c:ext>
          </c:extLst>
        </c:ser>
        <c:ser>
          <c:idx val="4"/>
          <c:order val="4"/>
          <c:tx>
            <c:strRef>
              <c:f>Attrition!$A$7</c:f>
              <c:strCache>
                <c:ptCount val="1"/>
                <c:pt idx="0">
                  <c:v>Texas</c:v>
                </c:pt>
              </c:strCache>
            </c:strRef>
          </c:tx>
          <c:spPr>
            <a:ln w="28575" cap="rnd">
              <a:solidFill>
                <a:srgbClr val="BE1E2D"/>
              </a:solidFill>
              <a:round/>
            </a:ln>
            <a:effectLst/>
          </c:spPr>
          <c:marker>
            <c:symbol val="circle"/>
            <c:size val="8"/>
            <c:spPr>
              <a:solidFill>
                <a:srgbClr val="C00000"/>
              </a:solidFill>
              <a:ln w="9525">
                <a:solidFill>
                  <a:schemeClr val="accent5"/>
                </a:solidFill>
              </a:ln>
              <a:effectLst/>
            </c:spPr>
          </c:marker>
          <c:cat>
            <c:strRef>
              <c:f>Attrition!$B$2:$J$2</c:f>
              <c:strCache>
                <c:ptCount val="9"/>
                <c:pt idx="0">
                  <c:v>2014-2015</c:v>
                </c:pt>
                <c:pt idx="1">
                  <c:v>2015-2016</c:v>
                </c:pt>
                <c:pt idx="2">
                  <c:v>2016-2017</c:v>
                </c:pt>
                <c:pt idx="3">
                  <c:v>2017-2018</c:v>
                </c:pt>
                <c:pt idx="4">
                  <c:v>2018-2019</c:v>
                </c:pt>
                <c:pt idx="5">
                  <c:v>2019-2020</c:v>
                </c:pt>
                <c:pt idx="6">
                  <c:v>2020-2021</c:v>
                </c:pt>
                <c:pt idx="7">
                  <c:v>2021-2022</c:v>
                </c:pt>
                <c:pt idx="8">
                  <c:v>2022-2023</c:v>
                </c:pt>
              </c:strCache>
            </c:strRef>
          </c:cat>
          <c:val>
            <c:numRef>
              <c:f>Attrition!$B$7:$J$7</c:f>
              <c:numCache>
                <c:formatCode>0.00%</c:formatCode>
                <c:ptCount val="9"/>
                <c:pt idx="0">
                  <c:v>0.1086</c:v>
                </c:pt>
                <c:pt idx="1">
                  <c:v>0.10489999999999999</c:v>
                </c:pt>
                <c:pt idx="2">
                  <c:v>0.1081</c:v>
                </c:pt>
                <c:pt idx="3">
                  <c:v>0.1089</c:v>
                </c:pt>
                <c:pt idx="4">
                  <c:v>0.1116</c:v>
                </c:pt>
                <c:pt idx="5">
                  <c:v>0.1087</c:v>
                </c:pt>
                <c:pt idx="6">
                  <c:v>0.1032</c:v>
                </c:pt>
                <c:pt idx="7">
                  <c:v>0.13</c:v>
                </c:pt>
                <c:pt idx="8">
                  <c:v>0.14779999999999999</c:v>
                </c:pt>
              </c:numCache>
            </c:numRef>
          </c:val>
          <c:smooth val="0"/>
          <c:extLst xmlns:c15="http://schemas.microsoft.com/office/drawing/2012/chart">
            <c:ext xmlns:c16="http://schemas.microsoft.com/office/drawing/2014/chart" uri="{C3380CC4-5D6E-409C-BE32-E72D297353CC}">
              <c16:uniqueId val="{00000004-095D-4FBE-81D3-3CFB68785F03}"/>
            </c:ext>
          </c:extLst>
        </c:ser>
        <c:ser>
          <c:idx val="5"/>
          <c:order val="5"/>
          <c:tx>
            <c:strRef>
              <c:f>Attrition!$A$8</c:f>
              <c:strCache>
                <c:ptCount val="1"/>
                <c:pt idx="0">
                  <c:v>Virginia</c:v>
                </c:pt>
              </c:strCache>
            </c:strRef>
          </c:tx>
          <c:spPr>
            <a:ln w="28575" cap="rnd">
              <a:solidFill>
                <a:srgbClr val="F15A29"/>
              </a:solidFill>
              <a:round/>
            </a:ln>
            <a:effectLst/>
          </c:spPr>
          <c:marker>
            <c:symbol val="circle"/>
            <c:size val="8"/>
            <c:spPr>
              <a:solidFill>
                <a:schemeClr val="bg1"/>
              </a:solidFill>
              <a:ln w="19050">
                <a:solidFill>
                  <a:srgbClr val="F15A29"/>
                </a:solidFill>
              </a:ln>
              <a:effectLst/>
            </c:spPr>
          </c:marker>
          <c:cat>
            <c:strRef>
              <c:f>Attrition!$B$2:$J$2</c:f>
              <c:strCache>
                <c:ptCount val="9"/>
                <c:pt idx="0">
                  <c:v>2014-2015</c:v>
                </c:pt>
                <c:pt idx="1">
                  <c:v>2015-2016</c:v>
                </c:pt>
                <c:pt idx="2">
                  <c:v>2016-2017</c:v>
                </c:pt>
                <c:pt idx="3">
                  <c:v>2017-2018</c:v>
                </c:pt>
                <c:pt idx="4">
                  <c:v>2018-2019</c:v>
                </c:pt>
                <c:pt idx="5">
                  <c:v>2019-2020</c:v>
                </c:pt>
                <c:pt idx="6">
                  <c:v>2020-2021</c:v>
                </c:pt>
                <c:pt idx="7">
                  <c:v>2021-2022</c:v>
                </c:pt>
                <c:pt idx="8">
                  <c:v>2022-2023</c:v>
                </c:pt>
              </c:strCache>
            </c:strRef>
          </c:cat>
          <c:val>
            <c:numRef>
              <c:f>Attrition!$B$8:$J$8</c:f>
              <c:numCache>
                <c:formatCode>0.00%</c:formatCode>
                <c:ptCount val="9"/>
                <c:pt idx="0">
                  <c:v>0.16170000000000001</c:v>
                </c:pt>
                <c:pt idx="1">
                  <c:v>0.17380000000000001</c:v>
                </c:pt>
                <c:pt idx="2">
                  <c:v>0.15229999999999999</c:v>
                </c:pt>
                <c:pt idx="3">
                  <c:v>0.15509999999999999</c:v>
                </c:pt>
                <c:pt idx="4">
                  <c:v>0.15870000000000001</c:v>
                </c:pt>
                <c:pt idx="5">
                  <c:v>0.14779999999999999</c:v>
                </c:pt>
                <c:pt idx="6">
                  <c:v>0.1772</c:v>
                </c:pt>
                <c:pt idx="7">
                  <c:v>0.18820000000000001</c:v>
                </c:pt>
                <c:pt idx="8">
                  <c:v>0.17749999999999999</c:v>
                </c:pt>
              </c:numCache>
            </c:numRef>
          </c:val>
          <c:smooth val="0"/>
          <c:extLst>
            <c:ext xmlns:c16="http://schemas.microsoft.com/office/drawing/2014/chart" uri="{C3380CC4-5D6E-409C-BE32-E72D297353CC}">
              <c16:uniqueId val="{00000005-095D-4FBE-81D3-3CFB68785F03}"/>
            </c:ext>
          </c:extLst>
        </c:ser>
        <c:ser>
          <c:idx val="6"/>
          <c:order val="6"/>
          <c:tx>
            <c:strRef>
              <c:f>Attrition!$A$9</c:f>
              <c:strCache>
                <c:ptCount val="1"/>
                <c:pt idx="0">
                  <c:v>Washington</c:v>
                </c:pt>
              </c:strCache>
            </c:strRef>
          </c:tx>
          <c:spPr>
            <a:ln w="28575" cap="sq">
              <a:solidFill>
                <a:schemeClr val="accent6">
                  <a:lumMod val="50000"/>
                </a:schemeClr>
              </a:solidFill>
              <a:prstDash val="sysDash"/>
              <a:bevel/>
            </a:ln>
            <a:effectLst/>
          </c:spPr>
          <c:marker>
            <c:symbol val="diamond"/>
            <c:size val="10"/>
            <c:spPr>
              <a:solidFill>
                <a:schemeClr val="accent6">
                  <a:lumMod val="50000"/>
                </a:schemeClr>
              </a:solidFill>
              <a:ln w="12700">
                <a:solidFill>
                  <a:schemeClr val="accent6">
                    <a:lumMod val="50000"/>
                  </a:schemeClr>
                </a:solidFill>
              </a:ln>
              <a:effectLst/>
            </c:spPr>
          </c:marker>
          <c:cat>
            <c:strRef>
              <c:f>Attrition!$B$2:$J$2</c:f>
              <c:strCache>
                <c:ptCount val="9"/>
                <c:pt idx="0">
                  <c:v>2014-2015</c:v>
                </c:pt>
                <c:pt idx="1">
                  <c:v>2015-2016</c:v>
                </c:pt>
                <c:pt idx="2">
                  <c:v>2016-2017</c:v>
                </c:pt>
                <c:pt idx="3">
                  <c:v>2017-2018</c:v>
                </c:pt>
                <c:pt idx="4">
                  <c:v>2018-2019</c:v>
                </c:pt>
                <c:pt idx="5">
                  <c:v>2019-2020</c:v>
                </c:pt>
                <c:pt idx="6">
                  <c:v>2020-2021</c:v>
                </c:pt>
                <c:pt idx="7">
                  <c:v>2021-2022</c:v>
                </c:pt>
                <c:pt idx="8">
                  <c:v>2022-2023</c:v>
                </c:pt>
              </c:strCache>
            </c:strRef>
          </c:cat>
          <c:val>
            <c:numRef>
              <c:f>Attrition!$B$9:$J$9</c:f>
              <c:numCache>
                <c:formatCode>0.00%</c:formatCode>
                <c:ptCount val="9"/>
                <c:pt idx="0">
                  <c:v>0.1052</c:v>
                </c:pt>
                <c:pt idx="1">
                  <c:v>0.1013</c:v>
                </c:pt>
                <c:pt idx="2">
                  <c:v>0.1045</c:v>
                </c:pt>
                <c:pt idx="3">
                  <c:v>0.11169999999999999</c:v>
                </c:pt>
                <c:pt idx="4">
                  <c:v>9.2600000000000002E-2</c:v>
                </c:pt>
                <c:pt idx="5">
                  <c:v>8.0500000000000002E-2</c:v>
                </c:pt>
                <c:pt idx="6">
                  <c:v>0.1118</c:v>
                </c:pt>
                <c:pt idx="7">
                  <c:v>0.121</c:v>
                </c:pt>
                <c:pt idx="8">
                  <c:v>0.1075</c:v>
                </c:pt>
              </c:numCache>
            </c:numRef>
          </c:val>
          <c:smooth val="0"/>
          <c:extLst>
            <c:ext xmlns:c16="http://schemas.microsoft.com/office/drawing/2014/chart" uri="{C3380CC4-5D6E-409C-BE32-E72D297353CC}">
              <c16:uniqueId val="{00000006-095D-4FBE-81D3-3CFB68785F03}"/>
            </c:ext>
          </c:extLst>
        </c:ser>
        <c:dLbls>
          <c:showLegendKey val="0"/>
          <c:showVal val="0"/>
          <c:showCatName val="0"/>
          <c:showSerName val="0"/>
          <c:showPercent val="0"/>
          <c:showBubbleSize val="0"/>
        </c:dLbls>
        <c:marker val="1"/>
        <c:smooth val="0"/>
        <c:axId val="78437888"/>
        <c:axId val="78437408"/>
        <c:extLst/>
      </c:lineChart>
      <c:catAx>
        <c:axId val="7843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437408"/>
        <c:crosses val="autoZero"/>
        <c:auto val="1"/>
        <c:lblAlgn val="ctr"/>
        <c:lblOffset val="100"/>
        <c:noMultiLvlLbl val="0"/>
      </c:catAx>
      <c:valAx>
        <c:axId val="78437408"/>
        <c:scaling>
          <c:orientation val="minMax"/>
          <c:max val="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Proportion of </a:t>
                </a:r>
                <a:r>
                  <a:rPr lang="en-US" sz="1200" baseline="0" dirty="0"/>
                  <a:t>Special Education Teachers Who Left the Teacher Workforce</a:t>
                </a:r>
                <a:endParaRPr lang="en-US" sz="1200" dirty="0"/>
              </a:p>
            </c:rich>
          </c:tx>
          <c:layout>
            <c:manualLayout>
              <c:xMode val="edge"/>
              <c:yMode val="edge"/>
              <c:x val="4.5057730216840324E-3"/>
              <c:y val="5.9591795909068178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43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Special Education Teacher Turnover</a:t>
            </a:r>
            <a:r>
              <a:rPr lang="en-US" baseline="0" dirty="0"/>
              <a:t> by School Poverty Quartile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423523146563226E-2"/>
          <c:y val="8.5576022607940158E-2"/>
          <c:w val="0.88832043820609385"/>
          <c:h val="0.67955288656402779"/>
        </c:manualLayout>
      </c:layout>
      <c:barChart>
        <c:barDir val="col"/>
        <c:grouping val="stacked"/>
        <c:varyColors val="0"/>
        <c:ser>
          <c:idx val="0"/>
          <c:order val="0"/>
          <c:tx>
            <c:strRef>
              <c:f>Composition!$B$29</c:f>
              <c:strCache>
                <c:ptCount val="1"/>
                <c:pt idx="0">
                  <c:v>Attrition from Teacher Workforce</c:v>
                </c:pt>
              </c:strCache>
            </c:strRef>
          </c:tx>
          <c:spPr>
            <a:solidFill>
              <a:schemeClr val="accent1"/>
            </a:solidFill>
            <a:ln>
              <a:solidFill>
                <a:schemeClr val="accent6">
                  <a:lumMod val="50000"/>
                </a:schemeClr>
              </a:solidFill>
            </a:ln>
            <a:effectLst/>
          </c:spPr>
          <c:invertIfNegative val="0"/>
          <c:cat>
            <c:strRef>
              <c:f>Composition!$A$30:$A$56</c:f>
              <c:strCache>
                <c:ptCount val="27"/>
                <c:pt idx="0">
                  <c:v>Low</c:v>
                </c:pt>
                <c:pt idx="1">
                  <c:v>Middle</c:v>
                </c:pt>
                <c:pt idx="2">
                  <c:v>High</c:v>
                </c:pt>
                <c:pt idx="4">
                  <c:v>Low</c:v>
                </c:pt>
                <c:pt idx="5">
                  <c:v>Middle</c:v>
                </c:pt>
                <c:pt idx="6">
                  <c:v>High</c:v>
                </c:pt>
                <c:pt idx="8">
                  <c:v>Low</c:v>
                </c:pt>
                <c:pt idx="9">
                  <c:v>Middle</c:v>
                </c:pt>
                <c:pt idx="10">
                  <c:v>High</c:v>
                </c:pt>
                <c:pt idx="12">
                  <c:v>Low</c:v>
                </c:pt>
                <c:pt idx="13">
                  <c:v>Middle</c:v>
                </c:pt>
                <c:pt idx="14">
                  <c:v>High</c:v>
                </c:pt>
                <c:pt idx="16">
                  <c:v>Low</c:v>
                </c:pt>
                <c:pt idx="17">
                  <c:v>Middle</c:v>
                </c:pt>
                <c:pt idx="18">
                  <c:v>High</c:v>
                </c:pt>
                <c:pt idx="20">
                  <c:v>Low</c:v>
                </c:pt>
                <c:pt idx="21">
                  <c:v>Middle</c:v>
                </c:pt>
                <c:pt idx="22">
                  <c:v>High</c:v>
                </c:pt>
                <c:pt idx="24">
                  <c:v>Low</c:v>
                </c:pt>
                <c:pt idx="25">
                  <c:v>Middle</c:v>
                </c:pt>
                <c:pt idx="26">
                  <c:v>High</c:v>
                </c:pt>
              </c:strCache>
            </c:strRef>
          </c:cat>
          <c:val>
            <c:numRef>
              <c:f>Composition!$B$30:$B$56</c:f>
              <c:numCache>
                <c:formatCode>0.00%</c:formatCode>
                <c:ptCount val="27"/>
                <c:pt idx="0">
                  <c:v>0.12</c:v>
                </c:pt>
                <c:pt idx="1">
                  <c:v>0.125</c:v>
                </c:pt>
                <c:pt idx="2">
                  <c:v>0.111</c:v>
                </c:pt>
                <c:pt idx="4">
                  <c:v>9.1600000000000001E-2</c:v>
                </c:pt>
                <c:pt idx="5">
                  <c:v>9.2499999999999999E-2</c:v>
                </c:pt>
                <c:pt idx="6">
                  <c:v>0.115</c:v>
                </c:pt>
                <c:pt idx="8">
                  <c:v>0.105</c:v>
                </c:pt>
                <c:pt idx="9">
                  <c:v>9.2700000000000005E-2</c:v>
                </c:pt>
                <c:pt idx="10">
                  <c:v>0.113</c:v>
                </c:pt>
                <c:pt idx="12">
                  <c:v>6.1699999999999998E-2</c:v>
                </c:pt>
                <c:pt idx="13">
                  <c:v>6.0100000000000001E-2</c:v>
                </c:pt>
                <c:pt idx="14">
                  <c:v>8.6900000000000005E-2</c:v>
                </c:pt>
                <c:pt idx="16">
                  <c:v>0.115</c:v>
                </c:pt>
                <c:pt idx="17">
                  <c:v>0.11700000000000001</c:v>
                </c:pt>
                <c:pt idx="18">
                  <c:v>0.111</c:v>
                </c:pt>
                <c:pt idx="20">
                  <c:v>0.14599999999999999</c:v>
                </c:pt>
                <c:pt idx="21">
                  <c:v>0.16700000000000001</c:v>
                </c:pt>
                <c:pt idx="22">
                  <c:v>0.20599999999999999</c:v>
                </c:pt>
                <c:pt idx="24">
                  <c:v>0.107</c:v>
                </c:pt>
                <c:pt idx="25">
                  <c:v>0.10199999999999999</c:v>
                </c:pt>
                <c:pt idx="26">
                  <c:v>0.109</c:v>
                </c:pt>
              </c:numCache>
            </c:numRef>
          </c:val>
          <c:extLst>
            <c:ext xmlns:c16="http://schemas.microsoft.com/office/drawing/2014/chart" uri="{C3380CC4-5D6E-409C-BE32-E72D297353CC}">
              <c16:uniqueId val="{00000000-562A-4954-ACD2-995C9296941A}"/>
            </c:ext>
          </c:extLst>
        </c:ser>
        <c:ser>
          <c:idx val="1"/>
          <c:order val="1"/>
          <c:tx>
            <c:strRef>
              <c:f>Composition!$C$29</c:f>
              <c:strCache>
                <c:ptCount val="1"/>
                <c:pt idx="0">
                  <c:v>Moving to Gen-Ed</c:v>
                </c:pt>
              </c:strCache>
            </c:strRef>
          </c:tx>
          <c:spPr>
            <a:solidFill>
              <a:srgbClr val="F15A29"/>
            </a:solidFill>
            <a:ln>
              <a:solidFill>
                <a:schemeClr val="accent6">
                  <a:lumMod val="50000"/>
                </a:schemeClr>
              </a:solidFill>
            </a:ln>
            <a:effectLst/>
          </c:spPr>
          <c:invertIfNegative val="0"/>
          <c:cat>
            <c:strRef>
              <c:f>Composition!$A$30:$A$56</c:f>
              <c:strCache>
                <c:ptCount val="27"/>
                <c:pt idx="0">
                  <c:v>Low</c:v>
                </c:pt>
                <c:pt idx="1">
                  <c:v>Middle</c:v>
                </c:pt>
                <c:pt idx="2">
                  <c:v>High</c:v>
                </c:pt>
                <c:pt idx="4">
                  <c:v>Low</c:v>
                </c:pt>
                <c:pt idx="5">
                  <c:v>Middle</c:v>
                </c:pt>
                <c:pt idx="6">
                  <c:v>High</c:v>
                </c:pt>
                <c:pt idx="8">
                  <c:v>Low</c:v>
                </c:pt>
                <c:pt idx="9">
                  <c:v>Middle</c:v>
                </c:pt>
                <c:pt idx="10">
                  <c:v>High</c:v>
                </c:pt>
                <c:pt idx="12">
                  <c:v>Low</c:v>
                </c:pt>
                <c:pt idx="13">
                  <c:v>Middle</c:v>
                </c:pt>
                <c:pt idx="14">
                  <c:v>High</c:v>
                </c:pt>
                <c:pt idx="16">
                  <c:v>Low</c:v>
                </c:pt>
                <c:pt idx="17">
                  <c:v>Middle</c:v>
                </c:pt>
                <c:pt idx="18">
                  <c:v>High</c:v>
                </c:pt>
                <c:pt idx="20">
                  <c:v>Low</c:v>
                </c:pt>
                <c:pt idx="21">
                  <c:v>Middle</c:v>
                </c:pt>
                <c:pt idx="22">
                  <c:v>High</c:v>
                </c:pt>
                <c:pt idx="24">
                  <c:v>Low</c:v>
                </c:pt>
                <c:pt idx="25">
                  <c:v>Middle</c:v>
                </c:pt>
                <c:pt idx="26">
                  <c:v>High</c:v>
                </c:pt>
              </c:strCache>
            </c:strRef>
          </c:cat>
          <c:val>
            <c:numRef>
              <c:f>Composition!$C$30:$C$56</c:f>
              <c:numCache>
                <c:formatCode>0.00%</c:formatCode>
                <c:ptCount val="27"/>
                <c:pt idx="0">
                  <c:v>4.7500000000000001E-2</c:v>
                </c:pt>
                <c:pt idx="1">
                  <c:v>4.3099999999999999E-2</c:v>
                </c:pt>
                <c:pt idx="2">
                  <c:v>4.2900000000000001E-2</c:v>
                </c:pt>
                <c:pt idx="4">
                  <c:v>0.153</c:v>
                </c:pt>
                <c:pt idx="5">
                  <c:v>0.14699999999999999</c:v>
                </c:pt>
                <c:pt idx="6">
                  <c:v>0.14799999999999999</c:v>
                </c:pt>
                <c:pt idx="8">
                  <c:v>8.0699999999999994E-2</c:v>
                </c:pt>
                <c:pt idx="9">
                  <c:v>0.12</c:v>
                </c:pt>
                <c:pt idx="10">
                  <c:v>0.13300000000000001</c:v>
                </c:pt>
                <c:pt idx="12">
                  <c:v>2.52E-2</c:v>
                </c:pt>
                <c:pt idx="13">
                  <c:v>2.8799999999999999E-2</c:v>
                </c:pt>
                <c:pt idx="14">
                  <c:v>5.6300000000000003E-2</c:v>
                </c:pt>
                <c:pt idx="16">
                  <c:v>0.155</c:v>
                </c:pt>
                <c:pt idx="17">
                  <c:v>0.161</c:v>
                </c:pt>
                <c:pt idx="18">
                  <c:v>0.153</c:v>
                </c:pt>
                <c:pt idx="20">
                  <c:v>6.2300000000000001E-2</c:v>
                </c:pt>
                <c:pt idx="21">
                  <c:v>7.5800000000000006E-2</c:v>
                </c:pt>
                <c:pt idx="22">
                  <c:v>5.5100000000000003E-2</c:v>
                </c:pt>
                <c:pt idx="24">
                  <c:v>3.6400000000000002E-2</c:v>
                </c:pt>
                <c:pt idx="25">
                  <c:v>3.73E-2</c:v>
                </c:pt>
                <c:pt idx="26">
                  <c:v>4.3999999999999997E-2</c:v>
                </c:pt>
              </c:numCache>
            </c:numRef>
          </c:val>
          <c:extLst>
            <c:ext xmlns:c16="http://schemas.microsoft.com/office/drawing/2014/chart" uri="{C3380CC4-5D6E-409C-BE32-E72D297353CC}">
              <c16:uniqueId val="{00000001-562A-4954-ACD2-995C9296941A}"/>
            </c:ext>
          </c:extLst>
        </c:ser>
        <c:ser>
          <c:idx val="2"/>
          <c:order val="2"/>
          <c:tx>
            <c:strRef>
              <c:f>Composition!$D$29</c:f>
              <c:strCache>
                <c:ptCount val="1"/>
                <c:pt idx="0">
                  <c:v>Leaving School or District</c:v>
                </c:pt>
              </c:strCache>
            </c:strRef>
          </c:tx>
          <c:spPr>
            <a:solidFill>
              <a:srgbClr val="FEF7EC"/>
            </a:solidFill>
            <a:ln>
              <a:solidFill>
                <a:schemeClr val="accent6">
                  <a:lumMod val="50000"/>
                </a:schemeClr>
              </a:solidFill>
            </a:ln>
            <a:effectLst/>
          </c:spPr>
          <c:invertIfNegative val="0"/>
          <c:cat>
            <c:strRef>
              <c:f>Composition!$A$30:$A$56</c:f>
              <c:strCache>
                <c:ptCount val="27"/>
                <c:pt idx="0">
                  <c:v>Low</c:v>
                </c:pt>
                <c:pt idx="1">
                  <c:v>Middle</c:v>
                </c:pt>
                <c:pt idx="2">
                  <c:v>High</c:v>
                </c:pt>
                <c:pt idx="4">
                  <c:v>Low</c:v>
                </c:pt>
                <c:pt idx="5">
                  <c:v>Middle</c:v>
                </c:pt>
                <c:pt idx="6">
                  <c:v>High</c:v>
                </c:pt>
                <c:pt idx="8">
                  <c:v>Low</c:v>
                </c:pt>
                <c:pt idx="9">
                  <c:v>Middle</c:v>
                </c:pt>
                <c:pt idx="10">
                  <c:v>High</c:v>
                </c:pt>
                <c:pt idx="12">
                  <c:v>Low</c:v>
                </c:pt>
                <c:pt idx="13">
                  <c:v>Middle</c:v>
                </c:pt>
                <c:pt idx="14">
                  <c:v>High</c:v>
                </c:pt>
                <c:pt idx="16">
                  <c:v>Low</c:v>
                </c:pt>
                <c:pt idx="17">
                  <c:v>Middle</c:v>
                </c:pt>
                <c:pt idx="18">
                  <c:v>High</c:v>
                </c:pt>
                <c:pt idx="20">
                  <c:v>Low</c:v>
                </c:pt>
                <c:pt idx="21">
                  <c:v>Middle</c:v>
                </c:pt>
                <c:pt idx="22">
                  <c:v>High</c:v>
                </c:pt>
                <c:pt idx="24">
                  <c:v>Low</c:v>
                </c:pt>
                <c:pt idx="25">
                  <c:v>Middle</c:v>
                </c:pt>
                <c:pt idx="26">
                  <c:v>High</c:v>
                </c:pt>
              </c:strCache>
            </c:strRef>
          </c:cat>
          <c:val>
            <c:numRef>
              <c:f>Composition!$D$30:$D$56</c:f>
              <c:numCache>
                <c:formatCode>0.00%</c:formatCode>
                <c:ptCount val="27"/>
                <c:pt idx="0">
                  <c:v>3.7999999999999999E-2</c:v>
                </c:pt>
                <c:pt idx="1">
                  <c:v>3.5299999999999998E-2</c:v>
                </c:pt>
                <c:pt idx="2">
                  <c:v>3.4099999999999998E-2</c:v>
                </c:pt>
                <c:pt idx="4">
                  <c:v>6.4699999999999994E-2</c:v>
                </c:pt>
                <c:pt idx="5">
                  <c:v>7.2800000000000004E-2</c:v>
                </c:pt>
                <c:pt idx="6">
                  <c:v>0.107</c:v>
                </c:pt>
                <c:pt idx="8">
                  <c:v>4.7399999999999998E-2</c:v>
                </c:pt>
                <c:pt idx="9">
                  <c:v>5.3199999999999997E-2</c:v>
                </c:pt>
                <c:pt idx="10">
                  <c:v>7.8700000000000006E-2</c:v>
                </c:pt>
                <c:pt idx="12">
                  <c:v>5.8900000000000001E-2</c:v>
                </c:pt>
                <c:pt idx="13">
                  <c:v>7.0999999999999994E-2</c:v>
                </c:pt>
                <c:pt idx="14">
                  <c:v>9.6500000000000002E-2</c:v>
                </c:pt>
                <c:pt idx="16">
                  <c:v>8.2000000000000003E-2</c:v>
                </c:pt>
                <c:pt idx="17">
                  <c:v>8.43E-2</c:v>
                </c:pt>
                <c:pt idx="18">
                  <c:v>9.1399999999999995E-2</c:v>
                </c:pt>
                <c:pt idx="20">
                  <c:v>7.3899999999999993E-2</c:v>
                </c:pt>
                <c:pt idx="21">
                  <c:v>7.4700000000000003E-2</c:v>
                </c:pt>
                <c:pt idx="22">
                  <c:v>8.6400000000000005E-2</c:v>
                </c:pt>
                <c:pt idx="24">
                  <c:v>0.124</c:v>
                </c:pt>
                <c:pt idx="25">
                  <c:v>0.114</c:v>
                </c:pt>
                <c:pt idx="26">
                  <c:v>0.13</c:v>
                </c:pt>
              </c:numCache>
            </c:numRef>
          </c:val>
          <c:extLst>
            <c:ext xmlns:c16="http://schemas.microsoft.com/office/drawing/2014/chart" uri="{C3380CC4-5D6E-409C-BE32-E72D297353CC}">
              <c16:uniqueId val="{00000002-562A-4954-ACD2-995C9296941A}"/>
            </c:ext>
          </c:extLst>
        </c:ser>
        <c:dLbls>
          <c:showLegendKey val="0"/>
          <c:showVal val="0"/>
          <c:showCatName val="0"/>
          <c:showSerName val="0"/>
          <c:showPercent val="0"/>
          <c:showBubbleSize val="0"/>
        </c:dLbls>
        <c:gapWidth val="150"/>
        <c:overlap val="100"/>
        <c:axId val="278974815"/>
        <c:axId val="278982975"/>
      </c:barChart>
      <c:catAx>
        <c:axId val="278974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78982975"/>
        <c:crosses val="autoZero"/>
        <c:auto val="1"/>
        <c:lblAlgn val="ctr"/>
        <c:lblOffset val="100"/>
        <c:noMultiLvlLbl val="0"/>
      </c:catAx>
      <c:valAx>
        <c:axId val="278982975"/>
        <c:scaling>
          <c:orientation val="minMax"/>
          <c:max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Percentage of Special Education Teachers</a:t>
                </a:r>
              </a:p>
            </c:rich>
          </c:tx>
          <c:layout>
            <c:manualLayout>
              <c:xMode val="edge"/>
              <c:yMode val="edge"/>
              <c:x val="3.651450073950555E-3"/>
              <c:y val="0.1733263687840007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8974815"/>
        <c:crosses val="autoZero"/>
        <c:crossBetween val="between"/>
        <c:majorUnit val="0.1"/>
      </c:valAx>
      <c:spPr>
        <a:noFill/>
        <a:ln>
          <a:noFill/>
        </a:ln>
        <a:effectLst/>
      </c:spPr>
    </c:plotArea>
    <c:legend>
      <c:legendPos val="b"/>
      <c:layout>
        <c:manualLayout>
          <c:xMode val="edge"/>
          <c:yMode val="edge"/>
          <c:x val="0.27579721360512843"/>
          <c:y val="0.95056798969234169"/>
          <c:w val="0.44840548409342385"/>
          <c:h val="4.89554026550993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AB838-8588-0047-8A0E-DD315ABFEF17}"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US"/>
        </a:p>
      </dgm:t>
    </dgm:pt>
    <dgm:pt modelId="{A187F21D-87AE-5148-B222-0E3C6E4ECB54}">
      <dgm:prSet phldrT="[Text]"/>
      <dgm:spPr/>
      <dgm:t>
        <a:bodyPr/>
        <a:lstStyle/>
        <a:p>
          <a:r>
            <a:rPr lang="en-US" dirty="0"/>
            <a:t>Staffing Challenges</a:t>
          </a:r>
        </a:p>
      </dgm:t>
    </dgm:pt>
    <dgm:pt modelId="{F18C3496-F89D-C044-A828-6A06165C896D}" type="parTrans" cxnId="{BC1D47CB-2FED-3A4C-8494-95F06ACEFAF7}">
      <dgm:prSet/>
      <dgm:spPr/>
      <dgm:t>
        <a:bodyPr/>
        <a:lstStyle/>
        <a:p>
          <a:endParaRPr lang="en-US"/>
        </a:p>
      </dgm:t>
    </dgm:pt>
    <dgm:pt modelId="{64D53B8D-EA8B-D449-B20E-A5182F0DCBAA}" type="sibTrans" cxnId="{BC1D47CB-2FED-3A4C-8494-95F06ACEFAF7}">
      <dgm:prSet/>
      <dgm:spPr/>
      <dgm:t>
        <a:bodyPr/>
        <a:lstStyle/>
        <a:p>
          <a:endParaRPr lang="en-US"/>
        </a:p>
      </dgm:t>
    </dgm:pt>
    <dgm:pt modelId="{2831D33A-9C89-044E-83D1-A316F684F632}">
      <dgm:prSet phldrT="[Text]"/>
      <dgm:spPr/>
      <dgm:t>
        <a:bodyPr/>
        <a:lstStyle/>
        <a:p>
          <a:r>
            <a:rPr lang="en-US" dirty="0"/>
            <a:t>Composition</a:t>
          </a:r>
        </a:p>
      </dgm:t>
    </dgm:pt>
    <dgm:pt modelId="{123C790B-2D35-2B4C-8CFA-752AF8549E60}" type="parTrans" cxnId="{7B909364-B7E0-904C-9553-B0747752AA59}">
      <dgm:prSet/>
      <dgm:spPr/>
      <dgm:t>
        <a:bodyPr/>
        <a:lstStyle/>
        <a:p>
          <a:endParaRPr lang="en-US"/>
        </a:p>
      </dgm:t>
    </dgm:pt>
    <dgm:pt modelId="{7B31A59D-B4D3-2349-8ED5-E5E5995D126B}" type="sibTrans" cxnId="{7B909364-B7E0-904C-9553-B0747752AA59}">
      <dgm:prSet/>
      <dgm:spPr/>
      <dgm:t>
        <a:bodyPr/>
        <a:lstStyle/>
        <a:p>
          <a:endParaRPr lang="en-US"/>
        </a:p>
      </dgm:t>
    </dgm:pt>
    <dgm:pt modelId="{F5D9F84B-7ADC-3944-9778-6144F7D4B6DA}">
      <dgm:prSet phldrT="[Text]"/>
      <dgm:spPr/>
      <dgm:t>
        <a:bodyPr/>
        <a:lstStyle/>
        <a:p>
          <a:r>
            <a:rPr lang="en-US" dirty="0"/>
            <a:t>Stability</a:t>
          </a:r>
        </a:p>
      </dgm:t>
    </dgm:pt>
    <dgm:pt modelId="{A7F9C890-B90C-C14C-9B43-B552EF4762C7}" type="parTrans" cxnId="{3CD0A478-11EC-9344-AC6A-6104B903DF69}">
      <dgm:prSet/>
      <dgm:spPr/>
      <dgm:t>
        <a:bodyPr/>
        <a:lstStyle/>
        <a:p>
          <a:endParaRPr lang="en-US"/>
        </a:p>
      </dgm:t>
    </dgm:pt>
    <dgm:pt modelId="{A45D5680-9F99-CD48-97B2-0009198F9DFD}" type="sibTrans" cxnId="{3CD0A478-11EC-9344-AC6A-6104B903DF69}">
      <dgm:prSet/>
      <dgm:spPr/>
      <dgm:t>
        <a:bodyPr/>
        <a:lstStyle/>
        <a:p>
          <a:endParaRPr lang="en-US"/>
        </a:p>
      </dgm:t>
    </dgm:pt>
    <dgm:pt modelId="{F0CFC048-5B59-4E84-978F-D0E51F61398C}">
      <dgm:prSet phldrT="[Text]"/>
      <dgm:spPr/>
      <dgm:t>
        <a:bodyPr/>
        <a:lstStyle/>
        <a:p>
          <a:r>
            <a:rPr lang="en-US" dirty="0"/>
            <a:t>Distribution</a:t>
          </a:r>
        </a:p>
      </dgm:t>
    </dgm:pt>
    <dgm:pt modelId="{F7B086A6-8472-4E4F-987B-E31D5B097F60}" type="parTrans" cxnId="{0A2287F4-F75C-4D2D-B089-54295FC4615B}">
      <dgm:prSet/>
      <dgm:spPr/>
      <dgm:t>
        <a:bodyPr/>
        <a:lstStyle/>
        <a:p>
          <a:endParaRPr lang="en-US"/>
        </a:p>
      </dgm:t>
    </dgm:pt>
    <dgm:pt modelId="{64075399-7EE5-4FCC-85F3-081DD921C4B5}" type="sibTrans" cxnId="{0A2287F4-F75C-4D2D-B089-54295FC4615B}">
      <dgm:prSet/>
      <dgm:spPr/>
      <dgm:t>
        <a:bodyPr/>
        <a:lstStyle/>
        <a:p>
          <a:endParaRPr lang="en-US"/>
        </a:p>
      </dgm:t>
    </dgm:pt>
    <dgm:pt modelId="{70BB5433-3554-7F40-AB81-19BA3103B98A}">
      <dgm:prSet phldrT="[Text]"/>
      <dgm:spPr/>
      <dgm:t>
        <a:bodyPr/>
        <a:lstStyle/>
        <a:p>
          <a:r>
            <a:rPr lang="en-US" dirty="0"/>
            <a:t>Effectiveness</a:t>
          </a:r>
        </a:p>
      </dgm:t>
    </dgm:pt>
    <dgm:pt modelId="{5100AA56-86E5-114B-8880-6D3A30E89CEA}" type="parTrans" cxnId="{1DCB3E26-85BF-B645-A793-9C2127995EE9}">
      <dgm:prSet/>
      <dgm:spPr/>
      <dgm:t>
        <a:bodyPr/>
        <a:lstStyle/>
        <a:p>
          <a:endParaRPr lang="en-US"/>
        </a:p>
      </dgm:t>
    </dgm:pt>
    <dgm:pt modelId="{308EB133-132E-224C-B2EE-8C474429E396}" type="sibTrans" cxnId="{1DCB3E26-85BF-B645-A793-9C2127995EE9}">
      <dgm:prSet/>
      <dgm:spPr/>
      <dgm:t>
        <a:bodyPr/>
        <a:lstStyle/>
        <a:p>
          <a:endParaRPr lang="en-US"/>
        </a:p>
      </dgm:t>
    </dgm:pt>
    <dgm:pt modelId="{7985EC4E-9573-2C4B-A31A-F0C89614E9AA}" type="pres">
      <dgm:prSet presAssocID="{11CAB838-8588-0047-8A0E-DD315ABFEF17}" presName="cycle" presStyleCnt="0">
        <dgm:presLayoutVars>
          <dgm:chMax val="1"/>
          <dgm:dir/>
          <dgm:animLvl val="ctr"/>
          <dgm:resizeHandles val="exact"/>
        </dgm:presLayoutVars>
      </dgm:prSet>
      <dgm:spPr/>
    </dgm:pt>
    <dgm:pt modelId="{36C7B9B4-D4BB-024A-A80E-39CBCA066923}" type="pres">
      <dgm:prSet presAssocID="{A187F21D-87AE-5148-B222-0E3C6E4ECB54}" presName="centerShape" presStyleLbl="node0" presStyleIdx="0" presStyleCnt="1"/>
      <dgm:spPr/>
    </dgm:pt>
    <dgm:pt modelId="{2392737F-16E7-424F-B095-69709BCA6C16}" type="pres">
      <dgm:prSet presAssocID="{123C790B-2D35-2B4C-8CFA-752AF8549E60}" presName="parTrans" presStyleLbl="bgSibTrans2D1" presStyleIdx="0" presStyleCnt="4"/>
      <dgm:spPr/>
    </dgm:pt>
    <dgm:pt modelId="{5D02FD64-E6FD-E243-BAAF-B13076089984}" type="pres">
      <dgm:prSet presAssocID="{2831D33A-9C89-044E-83D1-A316F684F632}" presName="node" presStyleLbl="node1" presStyleIdx="0" presStyleCnt="4">
        <dgm:presLayoutVars>
          <dgm:bulletEnabled val="1"/>
        </dgm:presLayoutVars>
      </dgm:prSet>
      <dgm:spPr/>
    </dgm:pt>
    <dgm:pt modelId="{3CA08478-DDCB-44A7-BFC7-1F52E42F32D4}" type="pres">
      <dgm:prSet presAssocID="{F7B086A6-8472-4E4F-987B-E31D5B097F60}" presName="parTrans" presStyleLbl="bgSibTrans2D1" presStyleIdx="1" presStyleCnt="4"/>
      <dgm:spPr/>
    </dgm:pt>
    <dgm:pt modelId="{434A0EE1-DD6C-4746-B04F-25994CD285F2}" type="pres">
      <dgm:prSet presAssocID="{F0CFC048-5B59-4E84-978F-D0E51F61398C}" presName="node" presStyleLbl="node1" presStyleIdx="1" presStyleCnt="4">
        <dgm:presLayoutVars>
          <dgm:bulletEnabled val="1"/>
        </dgm:presLayoutVars>
      </dgm:prSet>
      <dgm:spPr/>
    </dgm:pt>
    <dgm:pt modelId="{8E418FB2-D87F-F74C-B2B2-236804B5F9D8}" type="pres">
      <dgm:prSet presAssocID="{A7F9C890-B90C-C14C-9B43-B552EF4762C7}" presName="parTrans" presStyleLbl="bgSibTrans2D1" presStyleIdx="2" presStyleCnt="4"/>
      <dgm:spPr/>
    </dgm:pt>
    <dgm:pt modelId="{529F0AEE-5CAA-684E-81E5-5AAF3C836A1E}" type="pres">
      <dgm:prSet presAssocID="{F5D9F84B-7ADC-3944-9778-6144F7D4B6DA}" presName="node" presStyleLbl="node1" presStyleIdx="2" presStyleCnt="4">
        <dgm:presLayoutVars>
          <dgm:bulletEnabled val="1"/>
        </dgm:presLayoutVars>
      </dgm:prSet>
      <dgm:spPr/>
    </dgm:pt>
    <dgm:pt modelId="{2CECAFAF-42E1-D74D-82E3-11868B6917C5}" type="pres">
      <dgm:prSet presAssocID="{5100AA56-86E5-114B-8880-6D3A30E89CEA}" presName="parTrans" presStyleLbl="bgSibTrans2D1" presStyleIdx="3" presStyleCnt="4"/>
      <dgm:spPr/>
    </dgm:pt>
    <dgm:pt modelId="{7C9F6ACF-5A95-9B44-B34B-678A421ABF99}" type="pres">
      <dgm:prSet presAssocID="{70BB5433-3554-7F40-AB81-19BA3103B98A}" presName="node" presStyleLbl="node1" presStyleIdx="3" presStyleCnt="4">
        <dgm:presLayoutVars>
          <dgm:bulletEnabled val="1"/>
        </dgm:presLayoutVars>
      </dgm:prSet>
      <dgm:spPr/>
    </dgm:pt>
  </dgm:ptLst>
  <dgm:cxnLst>
    <dgm:cxn modelId="{0C4AD825-06E7-40D8-AB3B-0E46064556B1}" type="presOf" srcId="{F7B086A6-8472-4E4F-987B-E31D5B097F60}" destId="{3CA08478-DDCB-44A7-BFC7-1F52E42F32D4}" srcOrd="0" destOrd="0" presId="urn:microsoft.com/office/officeart/2005/8/layout/radial4"/>
    <dgm:cxn modelId="{CDAE1C26-B1F3-E644-AA77-686EE2AC8D61}" type="presOf" srcId="{5100AA56-86E5-114B-8880-6D3A30E89CEA}" destId="{2CECAFAF-42E1-D74D-82E3-11868B6917C5}" srcOrd="0" destOrd="0" presId="urn:microsoft.com/office/officeart/2005/8/layout/radial4"/>
    <dgm:cxn modelId="{1DCB3E26-85BF-B645-A793-9C2127995EE9}" srcId="{A187F21D-87AE-5148-B222-0E3C6E4ECB54}" destId="{70BB5433-3554-7F40-AB81-19BA3103B98A}" srcOrd="3" destOrd="0" parTransId="{5100AA56-86E5-114B-8880-6D3A30E89CEA}" sibTransId="{308EB133-132E-224C-B2EE-8C474429E396}"/>
    <dgm:cxn modelId="{71CB4138-EE60-7A41-A4DE-B40F5C8DFF98}" type="presOf" srcId="{A7F9C890-B90C-C14C-9B43-B552EF4762C7}" destId="{8E418FB2-D87F-F74C-B2B2-236804B5F9D8}" srcOrd="0" destOrd="0" presId="urn:microsoft.com/office/officeart/2005/8/layout/radial4"/>
    <dgm:cxn modelId="{9E9E9441-B7DB-574A-9FA6-570F44E0D1C1}" type="presOf" srcId="{11CAB838-8588-0047-8A0E-DD315ABFEF17}" destId="{7985EC4E-9573-2C4B-A31A-F0C89614E9AA}" srcOrd="0" destOrd="0" presId="urn:microsoft.com/office/officeart/2005/8/layout/radial4"/>
    <dgm:cxn modelId="{7B909364-B7E0-904C-9553-B0747752AA59}" srcId="{A187F21D-87AE-5148-B222-0E3C6E4ECB54}" destId="{2831D33A-9C89-044E-83D1-A316F684F632}" srcOrd="0" destOrd="0" parTransId="{123C790B-2D35-2B4C-8CFA-752AF8549E60}" sibTransId="{7B31A59D-B4D3-2349-8ED5-E5E5995D126B}"/>
    <dgm:cxn modelId="{6D209964-A369-8846-B3C5-60F12852F834}" type="presOf" srcId="{123C790B-2D35-2B4C-8CFA-752AF8549E60}" destId="{2392737F-16E7-424F-B095-69709BCA6C16}" srcOrd="0" destOrd="0" presId="urn:microsoft.com/office/officeart/2005/8/layout/radial4"/>
    <dgm:cxn modelId="{56B8496F-CCCE-6F42-A3C9-6AFE3CF4B3B7}" type="presOf" srcId="{F5D9F84B-7ADC-3944-9778-6144F7D4B6DA}" destId="{529F0AEE-5CAA-684E-81E5-5AAF3C836A1E}" srcOrd="0" destOrd="0" presId="urn:microsoft.com/office/officeart/2005/8/layout/radial4"/>
    <dgm:cxn modelId="{E0872953-DF8F-4C44-9E2A-5F866C6AC658}" type="presOf" srcId="{70BB5433-3554-7F40-AB81-19BA3103B98A}" destId="{7C9F6ACF-5A95-9B44-B34B-678A421ABF99}" srcOrd="0" destOrd="0" presId="urn:microsoft.com/office/officeart/2005/8/layout/radial4"/>
    <dgm:cxn modelId="{3CD0A478-11EC-9344-AC6A-6104B903DF69}" srcId="{A187F21D-87AE-5148-B222-0E3C6E4ECB54}" destId="{F5D9F84B-7ADC-3944-9778-6144F7D4B6DA}" srcOrd="2" destOrd="0" parTransId="{A7F9C890-B90C-C14C-9B43-B552EF4762C7}" sibTransId="{A45D5680-9F99-CD48-97B2-0009198F9DFD}"/>
    <dgm:cxn modelId="{44AED382-CD5B-3C49-B3D3-133E802459FF}" type="presOf" srcId="{2831D33A-9C89-044E-83D1-A316F684F632}" destId="{5D02FD64-E6FD-E243-BAAF-B13076089984}" srcOrd="0" destOrd="0" presId="urn:microsoft.com/office/officeart/2005/8/layout/radial4"/>
    <dgm:cxn modelId="{3E9888B4-2995-0942-9AB1-F4A352E0811D}" type="presOf" srcId="{A187F21D-87AE-5148-B222-0E3C6E4ECB54}" destId="{36C7B9B4-D4BB-024A-A80E-39CBCA066923}" srcOrd="0" destOrd="0" presId="urn:microsoft.com/office/officeart/2005/8/layout/radial4"/>
    <dgm:cxn modelId="{BC1D47CB-2FED-3A4C-8494-95F06ACEFAF7}" srcId="{11CAB838-8588-0047-8A0E-DD315ABFEF17}" destId="{A187F21D-87AE-5148-B222-0E3C6E4ECB54}" srcOrd="0" destOrd="0" parTransId="{F18C3496-F89D-C044-A828-6A06165C896D}" sibTransId="{64D53B8D-EA8B-D449-B20E-A5182F0DCBAA}"/>
    <dgm:cxn modelId="{9AC376CF-F4C5-4D9F-9C8D-6CA97AA297B9}" type="presOf" srcId="{F0CFC048-5B59-4E84-978F-D0E51F61398C}" destId="{434A0EE1-DD6C-4746-B04F-25994CD285F2}" srcOrd="0" destOrd="0" presId="urn:microsoft.com/office/officeart/2005/8/layout/radial4"/>
    <dgm:cxn modelId="{0A2287F4-F75C-4D2D-B089-54295FC4615B}" srcId="{A187F21D-87AE-5148-B222-0E3C6E4ECB54}" destId="{F0CFC048-5B59-4E84-978F-D0E51F61398C}" srcOrd="1" destOrd="0" parTransId="{F7B086A6-8472-4E4F-987B-E31D5B097F60}" sibTransId="{64075399-7EE5-4FCC-85F3-081DD921C4B5}"/>
    <dgm:cxn modelId="{7E754FD7-F2F6-2945-AC11-6106FBA1D608}" type="presParOf" srcId="{7985EC4E-9573-2C4B-A31A-F0C89614E9AA}" destId="{36C7B9B4-D4BB-024A-A80E-39CBCA066923}" srcOrd="0" destOrd="0" presId="urn:microsoft.com/office/officeart/2005/8/layout/radial4"/>
    <dgm:cxn modelId="{3EE1AE3C-5518-0A47-AD66-A420111BBB21}" type="presParOf" srcId="{7985EC4E-9573-2C4B-A31A-F0C89614E9AA}" destId="{2392737F-16E7-424F-B095-69709BCA6C16}" srcOrd="1" destOrd="0" presId="urn:microsoft.com/office/officeart/2005/8/layout/radial4"/>
    <dgm:cxn modelId="{EE53ADA7-7AFF-7946-8F30-FFAAAE1DA669}" type="presParOf" srcId="{7985EC4E-9573-2C4B-A31A-F0C89614E9AA}" destId="{5D02FD64-E6FD-E243-BAAF-B13076089984}" srcOrd="2" destOrd="0" presId="urn:microsoft.com/office/officeart/2005/8/layout/radial4"/>
    <dgm:cxn modelId="{78804CFA-0C14-4692-96C5-68D7F294D2E5}" type="presParOf" srcId="{7985EC4E-9573-2C4B-A31A-F0C89614E9AA}" destId="{3CA08478-DDCB-44A7-BFC7-1F52E42F32D4}" srcOrd="3" destOrd="0" presId="urn:microsoft.com/office/officeart/2005/8/layout/radial4"/>
    <dgm:cxn modelId="{80DCC8C7-9373-4AFE-8E19-597E17740948}" type="presParOf" srcId="{7985EC4E-9573-2C4B-A31A-F0C89614E9AA}" destId="{434A0EE1-DD6C-4746-B04F-25994CD285F2}" srcOrd="4" destOrd="0" presId="urn:microsoft.com/office/officeart/2005/8/layout/radial4"/>
    <dgm:cxn modelId="{A7C2868B-991C-7548-BDA4-30106FA326D0}" type="presParOf" srcId="{7985EC4E-9573-2C4B-A31A-F0C89614E9AA}" destId="{8E418FB2-D87F-F74C-B2B2-236804B5F9D8}" srcOrd="5" destOrd="0" presId="urn:microsoft.com/office/officeart/2005/8/layout/radial4"/>
    <dgm:cxn modelId="{4FD9B8CD-F4D1-8346-B450-BC8D1DD8EEBC}" type="presParOf" srcId="{7985EC4E-9573-2C4B-A31A-F0C89614E9AA}" destId="{529F0AEE-5CAA-684E-81E5-5AAF3C836A1E}" srcOrd="6" destOrd="0" presId="urn:microsoft.com/office/officeart/2005/8/layout/radial4"/>
    <dgm:cxn modelId="{21F4BEF7-609E-324A-A210-E2E00BEB656F}" type="presParOf" srcId="{7985EC4E-9573-2C4B-A31A-F0C89614E9AA}" destId="{2CECAFAF-42E1-D74D-82E3-11868B6917C5}" srcOrd="7" destOrd="0" presId="urn:microsoft.com/office/officeart/2005/8/layout/radial4"/>
    <dgm:cxn modelId="{D70F15D3-F838-7740-ACB6-4CCBD325B5CB}" type="presParOf" srcId="{7985EC4E-9573-2C4B-A31A-F0C89614E9AA}" destId="{7C9F6ACF-5A95-9B44-B34B-678A421ABF99}"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B9B4-D4BB-024A-A80E-39CBCA066923}">
      <dsp:nvSpPr>
        <dsp:cNvPr id="0" name=""/>
        <dsp:cNvSpPr/>
      </dsp:nvSpPr>
      <dsp:spPr>
        <a:xfrm>
          <a:off x="2562020" y="2082352"/>
          <a:ext cx="1895193" cy="18951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Staffing Challenges</a:t>
          </a:r>
        </a:p>
      </dsp:txBody>
      <dsp:txXfrm>
        <a:off x="2839565" y="2359897"/>
        <a:ext cx="1340103" cy="1340103"/>
      </dsp:txXfrm>
    </dsp:sp>
    <dsp:sp modelId="{2392737F-16E7-424F-B095-69709BCA6C16}">
      <dsp:nvSpPr>
        <dsp:cNvPr id="0" name=""/>
        <dsp:cNvSpPr/>
      </dsp:nvSpPr>
      <dsp:spPr>
        <a:xfrm rot="11700000">
          <a:off x="1023011" y="2296176"/>
          <a:ext cx="1512054" cy="5401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02FD64-E6FD-E243-BAAF-B13076089984}">
      <dsp:nvSpPr>
        <dsp:cNvPr id="0" name=""/>
        <dsp:cNvSpPr/>
      </dsp:nvSpPr>
      <dsp:spPr>
        <a:xfrm>
          <a:off x="148555" y="1650393"/>
          <a:ext cx="1800433" cy="1440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Composition</a:t>
          </a:r>
        </a:p>
      </dsp:txBody>
      <dsp:txXfrm>
        <a:off x="190741" y="1692579"/>
        <a:ext cx="1716061" cy="1355975"/>
      </dsp:txXfrm>
    </dsp:sp>
    <dsp:sp modelId="{3CA08478-DDCB-44A7-BFC7-1F52E42F32D4}">
      <dsp:nvSpPr>
        <dsp:cNvPr id="0" name=""/>
        <dsp:cNvSpPr/>
      </dsp:nvSpPr>
      <dsp:spPr>
        <a:xfrm rot="14700000">
          <a:off x="1996415" y="1136118"/>
          <a:ext cx="1512054" cy="5401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4A0EE1-DD6C-4746-B04F-25994CD285F2}">
      <dsp:nvSpPr>
        <dsp:cNvPr id="0" name=""/>
        <dsp:cNvSpPr/>
      </dsp:nvSpPr>
      <dsp:spPr>
        <a:xfrm>
          <a:off x="1532715" y="816"/>
          <a:ext cx="1800433" cy="1440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Distribution</a:t>
          </a:r>
        </a:p>
      </dsp:txBody>
      <dsp:txXfrm>
        <a:off x="1574901" y="43002"/>
        <a:ext cx="1716061" cy="1355975"/>
      </dsp:txXfrm>
    </dsp:sp>
    <dsp:sp modelId="{8E418FB2-D87F-F74C-B2B2-236804B5F9D8}">
      <dsp:nvSpPr>
        <dsp:cNvPr id="0" name=""/>
        <dsp:cNvSpPr/>
      </dsp:nvSpPr>
      <dsp:spPr>
        <a:xfrm rot="17700000">
          <a:off x="3510764" y="1136118"/>
          <a:ext cx="1512054" cy="5401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9F0AEE-5CAA-684E-81E5-5AAF3C836A1E}">
      <dsp:nvSpPr>
        <dsp:cNvPr id="0" name=""/>
        <dsp:cNvSpPr/>
      </dsp:nvSpPr>
      <dsp:spPr>
        <a:xfrm>
          <a:off x="3686085" y="816"/>
          <a:ext cx="1800433" cy="1440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Stability</a:t>
          </a:r>
        </a:p>
      </dsp:txBody>
      <dsp:txXfrm>
        <a:off x="3728271" y="43002"/>
        <a:ext cx="1716061" cy="1355975"/>
      </dsp:txXfrm>
    </dsp:sp>
    <dsp:sp modelId="{2CECAFAF-42E1-D74D-82E3-11868B6917C5}">
      <dsp:nvSpPr>
        <dsp:cNvPr id="0" name=""/>
        <dsp:cNvSpPr/>
      </dsp:nvSpPr>
      <dsp:spPr>
        <a:xfrm rot="20700000">
          <a:off x="4484169" y="2296176"/>
          <a:ext cx="1512054" cy="5401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9F6ACF-5A95-9B44-B34B-678A421ABF99}">
      <dsp:nvSpPr>
        <dsp:cNvPr id="0" name=""/>
        <dsp:cNvSpPr/>
      </dsp:nvSpPr>
      <dsp:spPr>
        <a:xfrm>
          <a:off x="5070245" y="1650393"/>
          <a:ext cx="1800433" cy="1440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Effectiveness</a:t>
          </a:r>
        </a:p>
      </dsp:txBody>
      <dsp:txXfrm>
        <a:off x="5112431" y="1692579"/>
        <a:ext cx="1716061" cy="135597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0940A39-6E2A-47F1-B1DE-3C5EF13B16C0}"/>
              </a:ext>
            </a:extLst>
          </p:cNvPr>
          <p:cNvSpPr>
            <a:spLocks noGrp="1"/>
          </p:cNvSpPr>
          <p:nvPr>
            <p:ph type="ftr" sz="quarter" idx="2"/>
          </p:nvPr>
        </p:nvSpPr>
        <p:spPr>
          <a:xfrm>
            <a:off x="4" y="8772593"/>
            <a:ext cx="4151082" cy="248124"/>
          </a:xfrm>
          <a:prstGeom prst="rect">
            <a:avLst/>
          </a:prstGeom>
        </p:spPr>
        <p:txBody>
          <a:bodyPr vert="horz" lIns="93324" tIns="46662" rIns="93324" bIns="46662" rtlCol="0" anchor="b" anchorCtr="0">
            <a:spAutoFit/>
          </a:bodyPr>
          <a:lstStyle>
            <a:lvl1pPr algn="l">
              <a:defRPr sz="1000">
                <a:latin typeface="Calibri"/>
              </a:defRPr>
            </a:lvl1pPr>
          </a:lstStyle>
          <a:p>
            <a:endParaRPr lang="en-US" dirty="0"/>
          </a:p>
        </p:txBody>
      </p:sp>
      <p:sp>
        <p:nvSpPr>
          <p:cNvPr id="7" name="Date Placeholder 8">
            <a:extLst>
              <a:ext uri="{FF2B5EF4-FFF2-40B4-BE49-F238E27FC236}">
                <a16:creationId xmlns:a16="http://schemas.microsoft.com/office/drawing/2014/main" id="{FB99857B-69BF-4D95-B8FE-D0E61886A0CA}"/>
              </a:ext>
            </a:extLst>
          </p:cNvPr>
          <p:cNvSpPr>
            <a:spLocks noGrp="1"/>
          </p:cNvSpPr>
          <p:nvPr>
            <p:ph type="dt" idx="1"/>
          </p:nvPr>
        </p:nvSpPr>
        <p:spPr>
          <a:xfrm>
            <a:off x="4680857" y="8772593"/>
            <a:ext cx="925513" cy="290287"/>
          </a:xfrm>
          <a:prstGeom prst="rect">
            <a:avLst/>
          </a:prstGeom>
        </p:spPr>
        <p:txBody>
          <a:bodyPr vert="horz" lIns="91440" tIns="45720" rIns="91440" bIns="45720" rtlCol="0"/>
          <a:lstStyle>
            <a:lvl1pPr algn="r">
              <a:defRPr sz="1000"/>
            </a:lvl1pPr>
          </a:lstStyle>
          <a:p>
            <a:endParaRPr lang="en-US" dirty="0"/>
          </a:p>
        </p:txBody>
      </p:sp>
      <p:sp>
        <p:nvSpPr>
          <p:cNvPr id="8" name="Rectangle 7">
            <a:extLst>
              <a:ext uri="{FF2B5EF4-FFF2-40B4-BE49-F238E27FC236}">
                <a16:creationId xmlns:a16="http://schemas.microsoft.com/office/drawing/2014/main" id="{9C569C08-8E6E-491E-8D68-0121C96C16A6}"/>
              </a:ext>
            </a:extLst>
          </p:cNvPr>
          <p:cNvSpPr/>
          <p:nvPr/>
        </p:nvSpPr>
        <p:spPr>
          <a:xfrm>
            <a:off x="0" y="8697067"/>
            <a:ext cx="6629726" cy="61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6">
            <a:extLst>
              <a:ext uri="{FF2B5EF4-FFF2-40B4-BE49-F238E27FC236}">
                <a16:creationId xmlns:a16="http://schemas.microsoft.com/office/drawing/2014/main" id="{8A7ACA4B-2672-449C-95EC-D4B821494F54}"/>
              </a:ext>
            </a:extLst>
          </p:cNvPr>
          <p:cNvSpPr>
            <a:spLocks noGrp="1"/>
          </p:cNvSpPr>
          <p:nvPr>
            <p:ph type="sldNum" sz="quarter" idx="3"/>
          </p:nvPr>
        </p:nvSpPr>
        <p:spPr>
          <a:xfrm>
            <a:off x="6701924" y="9108103"/>
            <a:ext cx="150683"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73150" y="457200"/>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5"/>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701924" y="9108103"/>
            <a:ext cx="150683"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744403" y="9108103"/>
            <a:ext cx="65724" cy="201006"/>
          </a:xfrm>
        </p:spPr>
        <p:txBody>
          <a:bodyPr/>
          <a:lstStyle/>
          <a:p>
            <a:fld id="{B54DC83E-89B8-4806-9A94-7D2BAA520DC6}" type="slidenum">
              <a:rPr lang="en-US" smtClean="0"/>
              <a:pPr/>
              <a:t>2</a:t>
            </a:fld>
            <a:endParaRPr lang="en-US" dirty="0"/>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sz="1800" dirty="0">
              <a:effectLst/>
              <a:latin typeface="Times New Roman" panose="02020603050405020304" pitchFamily="18" charset="0"/>
            </a:endParaRPr>
          </a:p>
        </p:txBody>
      </p:sp>
    </p:spTree>
    <p:extLst>
      <p:ext uri="{BB962C8B-B14F-4D97-AF65-F5344CB8AC3E}">
        <p14:creationId xmlns:p14="http://schemas.microsoft.com/office/powerpoint/2010/main" val="1758891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6711542" y="9108103"/>
            <a:ext cx="131446" cy="201006"/>
          </a:xfrm>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1816608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6711542" y="9108103"/>
            <a:ext cx="131446" cy="201006"/>
          </a:xfrm>
        </p:spPr>
        <p:txBody>
          <a:bodyPr/>
          <a:lstStyle/>
          <a:p>
            <a:fld id="{B54DC83E-89B8-4806-9A94-7D2BAA520DC6}" type="slidenum">
              <a:rPr lang="en-US" smtClean="0"/>
              <a:pPr/>
              <a:t>16</a:t>
            </a:fld>
            <a:endParaRPr lang="en-US" dirty="0"/>
          </a:p>
        </p:txBody>
      </p:sp>
    </p:spTree>
    <p:extLst>
      <p:ext uri="{BB962C8B-B14F-4D97-AF65-F5344CB8AC3E}">
        <p14:creationId xmlns:p14="http://schemas.microsoft.com/office/powerpoint/2010/main" val="3671025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EF241-DB9F-F357-3AD2-2A05594B1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2404A-54DF-C61A-9348-C10A9EE2FF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E7C368-2A5C-EF78-6861-03F785189B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483FBE-4CEC-707F-FD1A-B41B3D66EFBA}"/>
              </a:ext>
            </a:extLst>
          </p:cNvPr>
          <p:cNvSpPr>
            <a:spLocks noGrp="1"/>
          </p:cNvSpPr>
          <p:nvPr>
            <p:ph type="sldNum" sz="quarter" idx="5"/>
          </p:nvPr>
        </p:nvSpPr>
        <p:spPr>
          <a:xfrm>
            <a:off x="6711542" y="9108103"/>
            <a:ext cx="131446" cy="201006"/>
          </a:xfrm>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875913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18</a:t>
            </a:fld>
            <a:endParaRPr lang="en-US" dirty="0"/>
          </a:p>
        </p:txBody>
      </p:sp>
    </p:spTree>
    <p:extLst>
      <p:ext uri="{BB962C8B-B14F-4D97-AF65-F5344CB8AC3E}">
        <p14:creationId xmlns:p14="http://schemas.microsoft.com/office/powerpoint/2010/main" val="2744630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3510B-E9B7-AF7B-7202-E04B18EADF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0E521-8466-C59E-975E-489DA032E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96375-7C2D-0447-B445-9C462E9FEE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738A91-F28E-295F-4120-5AA4FAB31344}"/>
              </a:ext>
            </a:extLst>
          </p:cNvPr>
          <p:cNvSpPr>
            <a:spLocks noGrp="1"/>
          </p:cNvSpPr>
          <p:nvPr>
            <p:ph type="sldNum" sz="quarter" idx="5"/>
          </p:nvPr>
        </p:nvSpPr>
        <p:spPr/>
        <p:txBody>
          <a:bodyPr/>
          <a:lstStyle/>
          <a:p>
            <a:fld id="{CDCC6C33-25D1-43E2-A4BC-B18B1F96D0C4}" type="slidenum">
              <a:rPr lang="en-US" smtClean="0"/>
              <a:t>20</a:t>
            </a:fld>
            <a:endParaRPr lang="en-US" dirty="0"/>
          </a:p>
        </p:txBody>
      </p:sp>
    </p:spTree>
    <p:extLst>
      <p:ext uri="{BB962C8B-B14F-4D97-AF65-F5344CB8AC3E}">
        <p14:creationId xmlns:p14="http://schemas.microsoft.com/office/powerpoint/2010/main" val="413726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A2A56-A9DA-4947-1DD5-7E89239BAE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6C3354-257D-99B6-147C-4EE28430B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70BCC2-4F11-75E0-7AD4-501718717E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175E66-5411-A548-FFAF-FF1E7D23C008}"/>
              </a:ext>
            </a:extLst>
          </p:cNvPr>
          <p:cNvSpPr>
            <a:spLocks noGrp="1"/>
          </p:cNvSpPr>
          <p:nvPr>
            <p:ph type="sldNum" sz="quarter" idx="5"/>
          </p:nvPr>
        </p:nvSpPr>
        <p:spPr/>
        <p:txBody>
          <a:bodyPr/>
          <a:lstStyle/>
          <a:p>
            <a:fld id="{CDCC6C33-25D1-43E2-A4BC-B18B1F96D0C4}" type="slidenum">
              <a:rPr lang="en-US" smtClean="0"/>
              <a:t>21</a:t>
            </a:fld>
            <a:endParaRPr lang="en-US" dirty="0"/>
          </a:p>
        </p:txBody>
      </p:sp>
    </p:spTree>
    <p:extLst>
      <p:ext uri="{BB962C8B-B14F-4D97-AF65-F5344CB8AC3E}">
        <p14:creationId xmlns:p14="http://schemas.microsoft.com/office/powerpoint/2010/main" val="1361468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D4E27-6342-511E-7446-F86ECFEDF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13122-7894-2461-8034-10226CBDE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052D6-1D77-96F5-DB72-FF7930800C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9296A5-8047-7C5C-086F-256779D4FA32}"/>
              </a:ext>
            </a:extLst>
          </p:cNvPr>
          <p:cNvSpPr>
            <a:spLocks noGrp="1"/>
          </p:cNvSpPr>
          <p:nvPr>
            <p:ph type="sldNum" sz="quarter" idx="5"/>
          </p:nvPr>
        </p:nvSpPr>
        <p:spPr/>
        <p:txBody>
          <a:bodyPr/>
          <a:lstStyle/>
          <a:p>
            <a:fld id="{CDCC6C33-25D1-43E2-A4BC-B18B1F96D0C4}" type="slidenum">
              <a:rPr lang="en-US" smtClean="0"/>
              <a:t>22</a:t>
            </a:fld>
            <a:endParaRPr lang="en-US" dirty="0"/>
          </a:p>
        </p:txBody>
      </p:sp>
    </p:spTree>
    <p:extLst>
      <p:ext uri="{BB962C8B-B14F-4D97-AF65-F5344CB8AC3E}">
        <p14:creationId xmlns:p14="http://schemas.microsoft.com/office/powerpoint/2010/main" val="953091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4528EF-DB2D-430C-8516-85C143B4D4EF}" type="slidenum">
              <a:rPr lang="en-US" smtClean="0"/>
              <a:t>23</a:t>
            </a:fld>
            <a:endParaRPr lang="en-US" dirty="0"/>
          </a:p>
        </p:txBody>
      </p:sp>
    </p:spTree>
    <p:extLst>
      <p:ext uri="{BB962C8B-B14F-4D97-AF65-F5344CB8AC3E}">
        <p14:creationId xmlns:p14="http://schemas.microsoft.com/office/powerpoint/2010/main" val="2035317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44462-BD29-8D56-F620-AEAAE9A4D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8FAF4-4BFC-BBB6-30FF-B1B14A546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98BDA-9C0B-AB43-C613-4D151C74E8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6A38F5-5A6B-BA9D-6BA6-80FA061D55A0}"/>
              </a:ext>
            </a:extLst>
          </p:cNvPr>
          <p:cNvSpPr>
            <a:spLocks noGrp="1"/>
          </p:cNvSpPr>
          <p:nvPr>
            <p:ph type="sldNum" sz="quarter" idx="5"/>
          </p:nvPr>
        </p:nvSpPr>
        <p:spPr/>
        <p:txBody>
          <a:bodyPr/>
          <a:lstStyle/>
          <a:p>
            <a:fld id="{5F4528EF-DB2D-430C-8516-85C143B4D4EF}" type="slidenum">
              <a:rPr lang="en-US" smtClean="0"/>
              <a:t>24</a:t>
            </a:fld>
            <a:endParaRPr lang="en-US" dirty="0"/>
          </a:p>
        </p:txBody>
      </p:sp>
    </p:spTree>
    <p:extLst>
      <p:ext uri="{BB962C8B-B14F-4D97-AF65-F5344CB8AC3E}">
        <p14:creationId xmlns:p14="http://schemas.microsoft.com/office/powerpoint/2010/main" val="1324017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B9E4D-85E9-C6C2-D6EE-AE5E25D41F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60933-D731-FDE0-E6AD-15B0329D3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6FFD07-3D2E-4255-9BB9-6A72DEB97F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1387AF-075F-9B7C-DADF-E93A4470D921}"/>
              </a:ext>
            </a:extLst>
          </p:cNvPr>
          <p:cNvSpPr>
            <a:spLocks noGrp="1"/>
          </p:cNvSpPr>
          <p:nvPr>
            <p:ph type="sldNum" sz="quarter" idx="5"/>
          </p:nvPr>
        </p:nvSpPr>
        <p:spPr/>
        <p:txBody>
          <a:bodyPr/>
          <a:lstStyle/>
          <a:p>
            <a:fld id="{5F4528EF-DB2D-430C-8516-85C143B4D4EF}" type="slidenum">
              <a:rPr lang="en-US" smtClean="0"/>
              <a:t>25</a:t>
            </a:fld>
            <a:endParaRPr lang="en-US" dirty="0"/>
          </a:p>
        </p:txBody>
      </p:sp>
    </p:spTree>
    <p:extLst>
      <p:ext uri="{BB962C8B-B14F-4D97-AF65-F5344CB8AC3E}">
        <p14:creationId xmlns:p14="http://schemas.microsoft.com/office/powerpoint/2010/main" val="378229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3196133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2260D-CC89-065A-6F9F-2E053E5BE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4609E-FC91-462D-940F-5EB07A84E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15AB6-334E-F40C-DA3F-5F42E2F694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AE028E-C9CE-0AF9-933F-BA90DCE02206}"/>
              </a:ext>
            </a:extLst>
          </p:cNvPr>
          <p:cNvSpPr>
            <a:spLocks noGrp="1"/>
          </p:cNvSpPr>
          <p:nvPr>
            <p:ph type="sldNum" sz="quarter" idx="5"/>
          </p:nvPr>
        </p:nvSpPr>
        <p:spPr/>
        <p:txBody>
          <a:bodyPr/>
          <a:lstStyle/>
          <a:p>
            <a:fld id="{5F4528EF-DB2D-430C-8516-85C143B4D4EF}" type="slidenum">
              <a:rPr lang="en-US" smtClean="0"/>
              <a:t>26</a:t>
            </a:fld>
            <a:endParaRPr lang="en-US" dirty="0"/>
          </a:p>
        </p:txBody>
      </p:sp>
    </p:spTree>
    <p:extLst>
      <p:ext uri="{BB962C8B-B14F-4D97-AF65-F5344CB8AC3E}">
        <p14:creationId xmlns:p14="http://schemas.microsoft.com/office/powerpoint/2010/main" val="2992762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2B782-4ADC-C942-B823-3819D6361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7A9D16-6100-6E2A-D3F4-B03B9CA13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2DDFB-8455-5C9E-5840-A94EC76EFE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3A96F8-1AE5-D371-867F-1D303CCF354F}"/>
              </a:ext>
            </a:extLst>
          </p:cNvPr>
          <p:cNvSpPr>
            <a:spLocks noGrp="1"/>
          </p:cNvSpPr>
          <p:nvPr>
            <p:ph type="sldNum" sz="quarter" idx="5"/>
          </p:nvPr>
        </p:nvSpPr>
        <p:spPr/>
        <p:txBody>
          <a:bodyPr/>
          <a:lstStyle/>
          <a:p>
            <a:fld id="{B54DC83E-89B8-4806-9A94-7D2BAA520DC6}" type="slidenum">
              <a:rPr lang="en-US" smtClean="0"/>
              <a:pPr/>
              <a:t>28</a:t>
            </a:fld>
            <a:endParaRPr lang="en-US" dirty="0"/>
          </a:p>
        </p:txBody>
      </p:sp>
    </p:spTree>
    <p:extLst>
      <p:ext uri="{BB962C8B-B14F-4D97-AF65-F5344CB8AC3E}">
        <p14:creationId xmlns:p14="http://schemas.microsoft.com/office/powerpoint/2010/main" val="886683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59735-1E82-E51B-1BCA-59A7043FE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B8FBB-A090-68B8-9330-6ABB52EE9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085E65-C7B7-7659-E305-E9BE9AE18A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36812-8A63-A504-20D9-3453D2DCD136}"/>
              </a:ext>
            </a:extLst>
          </p:cNvPr>
          <p:cNvSpPr>
            <a:spLocks noGrp="1"/>
          </p:cNvSpPr>
          <p:nvPr>
            <p:ph type="sldNum" sz="quarter" idx="5"/>
          </p:nvPr>
        </p:nvSpPr>
        <p:spPr/>
        <p:txBody>
          <a:bodyPr/>
          <a:lstStyle/>
          <a:p>
            <a:fld id="{B54DC83E-89B8-4806-9A94-7D2BAA520DC6}" type="slidenum">
              <a:rPr lang="en-US" smtClean="0"/>
              <a:pPr/>
              <a:t>29</a:t>
            </a:fld>
            <a:endParaRPr lang="en-US" dirty="0"/>
          </a:p>
        </p:txBody>
      </p:sp>
    </p:spTree>
    <p:extLst>
      <p:ext uri="{BB962C8B-B14F-4D97-AF65-F5344CB8AC3E}">
        <p14:creationId xmlns:p14="http://schemas.microsoft.com/office/powerpoint/2010/main" val="3766906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08134-EEE7-AFFD-4D1E-FAC5C9FA4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7CEB4-A821-4B47-4864-19F087ED88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4EDA6-8B61-9471-E8F4-6D9D08CD2C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810E5D-471E-2891-90BE-50F2F443F056}"/>
              </a:ext>
            </a:extLst>
          </p:cNvPr>
          <p:cNvSpPr>
            <a:spLocks noGrp="1"/>
          </p:cNvSpPr>
          <p:nvPr>
            <p:ph type="sldNum" sz="quarter" idx="5"/>
          </p:nvPr>
        </p:nvSpPr>
        <p:spPr/>
        <p:txBody>
          <a:bodyPr/>
          <a:lstStyle/>
          <a:p>
            <a:fld id="{B54DC83E-89B8-4806-9A94-7D2BAA520DC6}" type="slidenum">
              <a:rPr lang="en-US" smtClean="0"/>
              <a:pPr/>
              <a:t>30</a:t>
            </a:fld>
            <a:endParaRPr lang="en-US" dirty="0"/>
          </a:p>
        </p:txBody>
      </p:sp>
    </p:spTree>
    <p:extLst>
      <p:ext uri="{BB962C8B-B14F-4D97-AF65-F5344CB8AC3E}">
        <p14:creationId xmlns:p14="http://schemas.microsoft.com/office/powerpoint/2010/main" val="2368906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31</a:t>
            </a:fld>
            <a:endParaRPr lang="en-US" dirty="0"/>
          </a:p>
        </p:txBody>
      </p:sp>
    </p:spTree>
    <p:extLst>
      <p:ext uri="{BB962C8B-B14F-4D97-AF65-F5344CB8AC3E}">
        <p14:creationId xmlns:p14="http://schemas.microsoft.com/office/powerpoint/2010/main" val="2004694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32</a:t>
            </a:fld>
            <a:endParaRPr lang="en-US" dirty="0"/>
          </a:p>
        </p:txBody>
      </p:sp>
    </p:spTree>
    <p:extLst>
      <p:ext uri="{BB962C8B-B14F-4D97-AF65-F5344CB8AC3E}">
        <p14:creationId xmlns:p14="http://schemas.microsoft.com/office/powerpoint/2010/main" val="3094345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37</a:t>
            </a:fld>
            <a:endParaRPr lang="en-US" dirty="0"/>
          </a:p>
        </p:txBody>
      </p:sp>
    </p:spTree>
    <p:extLst>
      <p:ext uri="{BB962C8B-B14F-4D97-AF65-F5344CB8AC3E}">
        <p14:creationId xmlns:p14="http://schemas.microsoft.com/office/powerpoint/2010/main" val="2534867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56</a:t>
            </a:fld>
            <a:endParaRPr lang="en-US" dirty="0"/>
          </a:p>
        </p:txBody>
      </p:sp>
    </p:spTree>
    <p:extLst>
      <p:ext uri="{BB962C8B-B14F-4D97-AF65-F5344CB8AC3E}">
        <p14:creationId xmlns:p14="http://schemas.microsoft.com/office/powerpoint/2010/main" val="2442263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B57618B7-8D08-8E5E-6CEE-8E52B039A4A0}"/>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
        <p:nvSpPr>
          <p:cNvPr id="11" name="Slide Image Placeholder 10">
            <a:extLst>
              <a:ext uri="{FF2B5EF4-FFF2-40B4-BE49-F238E27FC236}">
                <a16:creationId xmlns:a16="http://schemas.microsoft.com/office/drawing/2014/main" id="{DAE77E18-0CEF-6940-FEBC-CEED15C1E6F4}"/>
              </a:ext>
            </a:extLst>
          </p:cNvPr>
          <p:cNvSpPr>
            <a:spLocks noGrp="1" noRot="1" noChangeAspect="1"/>
          </p:cNvSpPr>
          <p:nvPr>
            <p:ph type="sldImg"/>
          </p:nvPr>
        </p:nvSpPr>
        <p:spPr/>
      </p:sp>
    </p:spTree>
    <p:extLst>
      <p:ext uri="{BB962C8B-B14F-4D97-AF65-F5344CB8AC3E}">
        <p14:creationId xmlns:p14="http://schemas.microsoft.com/office/powerpoint/2010/main" val="108348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6744403" y="9108103"/>
            <a:ext cx="65724" cy="201006"/>
          </a:xfrm>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138008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6711542" y="9108103"/>
            <a:ext cx="131446" cy="201006"/>
          </a:xfrm>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4108523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6711542" y="9108103"/>
            <a:ext cx="131446" cy="201006"/>
          </a:xfrm>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3057748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6711542" y="9108103"/>
            <a:ext cx="131446" cy="201006"/>
          </a:xfrm>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2431230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6711542" y="9108103"/>
            <a:ext cx="131446" cy="201006"/>
          </a:xfrm>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237524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6711542" y="9108103"/>
            <a:ext cx="131446" cy="201006"/>
          </a:xfrm>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3814374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6711542" y="9108103"/>
            <a:ext cx="131446" cy="201006"/>
          </a:xfrm>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3609059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jpg"/><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15.svg"/><Relationship Id="rId4" Type="http://schemas.openxmlformats.org/officeDocument/2006/relationships/image" Target="../media/image12.png"/><Relationship Id="rId9"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jp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20.svg"/><Relationship Id="rId4" Type="http://schemas.openxmlformats.org/officeDocument/2006/relationships/image" Target="../media/image18.jpeg"/><Relationship Id="rId9"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1508760"/>
            <a:ext cx="11139854" cy="1371600"/>
          </a:xfrm>
          <a:prstGeom prst="rect">
            <a:avLst/>
          </a:prstGeom>
        </p:spPr>
        <p:txBody>
          <a:bodyPr anchor="b">
            <a:normAutofit/>
          </a:bodyPr>
          <a:lstStyle>
            <a:lvl1pPr algn="l">
              <a:defRPr sz="4800" b="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457200" y="3276600"/>
            <a:ext cx="11139488" cy="695325"/>
          </a:xfrm>
          <a:prstGeom prst="rect">
            <a:avLst/>
          </a:prstGeom>
        </p:spPr>
        <p:txBody>
          <a:bodyPr>
            <a:normAutofit/>
          </a:bodyPr>
          <a:lstStyle>
            <a:lvl1pPr marL="0" indent="0">
              <a:buNone/>
              <a:defRPr sz="28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457200" y="4128534"/>
            <a:ext cx="11139488" cy="791308"/>
          </a:xfrm>
          <a:prstGeom prst="rect">
            <a:avLst/>
          </a:prstGeom>
        </p:spPr>
        <p:txBody>
          <a:bodyPr>
            <a:normAutofit/>
          </a:bodyPr>
          <a:lstStyle>
            <a:lvl1pPr marL="0" indent="0">
              <a:spcBef>
                <a:spcPts val="0"/>
              </a:spcBef>
              <a:buNone/>
              <a:defRPr sz="16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Presenter’s Name, Title | Second Presenter’s Name, Title</a:t>
            </a:r>
          </a:p>
          <a:p>
            <a:pPr lvl="0"/>
            <a:r>
              <a:rPr lang="en-US" err="1"/>
              <a:t>email.address</a:t>
            </a:r>
            <a:endParaRPr lang="en-US"/>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457200" y="4990328"/>
            <a:ext cx="11139488" cy="1016633"/>
          </a:xfrm>
          <a:prstGeom prst="rect">
            <a:avLst/>
          </a:prstGeom>
        </p:spPr>
        <p:txBody>
          <a:bodyPr>
            <a:normAutofit/>
          </a:bodyPr>
          <a:lstStyle>
            <a:lvl1pPr marL="0" indent="0">
              <a:buNone/>
              <a:defRPr sz="20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Presentation Purpose or Location | Month 20XX</a:t>
            </a:r>
          </a:p>
        </p:txBody>
      </p:sp>
      <p:sp>
        <p:nvSpPr>
          <p:cNvPr id="7" name="Text Placeholder 6">
            <a:extLst>
              <a:ext uri="{FF2B5EF4-FFF2-40B4-BE49-F238E27FC236}">
                <a16:creationId xmlns:a16="http://schemas.microsoft.com/office/drawing/2014/main" id="{6792FDE4-3824-DC74-1ACA-FEF543E157F6}"/>
              </a:ext>
            </a:extLst>
          </p:cNvPr>
          <p:cNvSpPr>
            <a:spLocks noGrp="1"/>
          </p:cNvSpPr>
          <p:nvPr>
            <p:ph type="body" sz="quarter" idx="15" hasCustomPrompt="1"/>
          </p:nvPr>
        </p:nvSpPr>
        <p:spPr>
          <a:xfrm>
            <a:off x="457200" y="6411913"/>
            <a:ext cx="4521200" cy="214312"/>
          </a:xfrm>
        </p:spPr>
        <p:txBody>
          <a:bodyPr>
            <a:normAutofit/>
          </a:bodyPr>
          <a:lstStyle>
            <a:lvl1pPr marL="0" indent="0">
              <a:buNone/>
              <a:defRPr sz="800">
                <a:solidFill>
                  <a:schemeClr val="bg1"/>
                </a:solidFill>
              </a:defRPr>
            </a:lvl1pPr>
          </a:lstStyle>
          <a:p>
            <a:pPr lvl="0"/>
            <a:r>
              <a:rPr lang="en-US"/>
              <a:t>Copyright © 20XX Copyright information.</a:t>
            </a:r>
          </a:p>
          <a:p>
            <a:pPr lvl="0"/>
            <a:endParaRPr lang="en-US"/>
          </a:p>
        </p:txBody>
      </p:sp>
      <p:pic>
        <p:nvPicPr>
          <p:cNvPr id="9" name="Picture 8" descr="A blue and white background&#10;&#10;Description automatically generated">
            <a:extLst>
              <a:ext uri="{FF2B5EF4-FFF2-40B4-BE49-F238E27FC236}">
                <a16:creationId xmlns:a16="http://schemas.microsoft.com/office/drawing/2014/main" id="{64FD17D7-89E0-4F3B-E45E-8A618EF2ABA9}"/>
              </a:ext>
            </a:extLst>
          </p:cNvPr>
          <p:cNvPicPr>
            <a:picLocks noChangeAspect="1"/>
          </p:cNvPicPr>
          <p:nvPr userDrawn="1"/>
        </p:nvPicPr>
        <p:blipFill>
          <a:blip r:embed="rId2" cstate="screen">
            <a:extLst>
              <a:ext uri="{28A0092B-C50C-407E-A947-70E740481C1C}">
                <a14:useLocalDpi xmlns:a14="http://schemas.microsoft.com/office/drawing/2010/main"/>
              </a:ext>
            </a:extLst>
          </a:blip>
          <a:srcRect t="13402" b="18851"/>
          <a:stretch/>
        </p:blipFill>
        <p:spPr>
          <a:xfrm>
            <a:off x="0" y="0"/>
            <a:ext cx="12192000" cy="1501775"/>
          </a:xfrm>
          <a:prstGeom prst="rect">
            <a:avLst/>
          </a:prstGeom>
        </p:spPr>
      </p:pic>
      <p:cxnSp>
        <p:nvCxnSpPr>
          <p:cNvPr id="18" name="Straight Connector 17">
            <a:extLst>
              <a:ext uri="{FF2B5EF4-FFF2-40B4-BE49-F238E27FC236}">
                <a16:creationId xmlns:a16="http://schemas.microsoft.com/office/drawing/2014/main" id="{5D9AC026-6282-AD9F-75A5-3D3922E6260F}"/>
              </a:ext>
            </a:extLst>
          </p:cNvPr>
          <p:cNvCxnSpPr/>
          <p:nvPr userDrawn="1"/>
        </p:nvCxnSpPr>
        <p:spPr>
          <a:xfrm>
            <a:off x="0" y="1508760"/>
            <a:ext cx="12192000" cy="0"/>
          </a:xfrm>
          <a:prstGeom prst="line">
            <a:avLst/>
          </a:prstGeom>
          <a:ln w="76200">
            <a:gradFill>
              <a:gsLst>
                <a:gs pos="0">
                  <a:schemeClr val="accent5"/>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987775"/>
      </p:ext>
    </p:extLst>
  </p:cSld>
  <p:clrMapOvr>
    <a:masterClrMapping/>
  </p:clrMapOvr>
  <p:extLst>
    <p:ext uri="{DCECCB84-F9BA-43D5-87BE-67443E8EF086}">
      <p15:sldGuideLst xmlns:p15="http://schemas.microsoft.com/office/powerpoint/2012/main">
        <p15:guide id="1" orient="horz" pos="3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5250"/>
            <a:ext cx="11338560" cy="901446"/>
          </a:xfrm>
          <a:prstGeom prst="rect">
            <a:avLst/>
          </a:prstGeom>
        </p:spPr>
        <p:txBody>
          <a:bodyPr/>
          <a:lstStyle>
            <a:lvl1pPr>
              <a:defRPr/>
            </a:lvl1pPr>
          </a:lstStyle>
          <a:p>
            <a:r>
              <a:rPr lang="en-US"/>
              <a:t>Left and Right Ordered Lists Layout</a:t>
            </a:r>
          </a:p>
        </p:txBody>
      </p:sp>
      <p:sp>
        <p:nvSpPr>
          <p:cNvPr id="14" name="Left Content"/>
          <p:cNvSpPr>
            <a:spLocks noGrp="1"/>
          </p:cNvSpPr>
          <p:nvPr>
            <p:ph sz="quarter" idx="18" hasCustomPrompt="1"/>
          </p:nvPr>
        </p:nvSpPr>
        <p:spPr>
          <a:xfrm>
            <a:off x="457200" y="1307592"/>
            <a:ext cx="5568696" cy="4498848"/>
          </a:xfrm>
          <a:prstGeom prst="rect">
            <a:avLst/>
          </a:prstGeo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307592"/>
            <a:ext cx="5568696" cy="4498848"/>
          </a:xfrm>
          <a:prstGeom prst="rect">
            <a:avLst/>
          </a:prstGeo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457201" y="5815801"/>
            <a:ext cx="11277600" cy="246221"/>
          </a:xfrm>
          <a:prstGeom prst="rect">
            <a:avLst/>
          </a:prstGeom>
        </p:spPr>
        <p:txBody>
          <a:bodyPr anchor="b" anchorCtr="0">
            <a:noAutofit/>
          </a:bodyPr>
          <a:lstStyle>
            <a:lvl1pPr marL="0" indent="0">
              <a:buNone/>
              <a:defRPr sz="9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E7D4DB33-3B21-4AC1-8883-39A8CFF82012}"/>
              </a:ext>
            </a:extLst>
          </p:cNvPr>
          <p:cNvSpPr>
            <a:spLocks noGrp="1"/>
          </p:cNvSpPr>
          <p:nvPr>
            <p:ph type="sldNum" sz="quarter" idx="20"/>
          </p:nvPr>
        </p:nvSpPr>
        <p:spPr>
          <a:xfrm>
            <a:off x="457203" y="6422601"/>
            <a:ext cx="323847" cy="246221"/>
          </a:xfrm>
          <a:prstGeom prst="rect">
            <a:avLst/>
          </a:prstGeom>
        </p:spPr>
        <p:txBody>
          <a:bodyPr/>
          <a:lstStyle/>
          <a:p>
            <a:fld id="{E7E02F8E-37AB-4A52-8404-DF078C04F058}" type="slidenum">
              <a:rPr lang="en-US" smtClean="0"/>
              <a:t>‹#›</a:t>
            </a:fld>
            <a:endParaRPr lang="en-US" dirty="0"/>
          </a:p>
        </p:txBody>
      </p:sp>
    </p:spTree>
    <p:extLst>
      <p:ext uri="{BB962C8B-B14F-4D97-AF65-F5344CB8AC3E}">
        <p14:creationId xmlns:p14="http://schemas.microsoft.com/office/powerpoint/2010/main" val="176928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458724" y="95250"/>
            <a:ext cx="5641848" cy="956310"/>
          </a:xfrm>
          <a:prstGeom prst="rect">
            <a:avLst/>
          </a:prstGeom>
        </p:spPr>
        <p:txBody>
          <a:bodyPr/>
          <a:lstStyle>
            <a:lvl1pPr>
              <a:defRPr/>
            </a:lvl1pPr>
          </a:lstStyle>
          <a:p>
            <a:r>
              <a:rPr lang="en-US"/>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6493933" y="-6820"/>
            <a:ext cx="5698067" cy="6134096"/>
          </a:xfrm>
          <a:prstGeom prst="rect">
            <a:avLst/>
          </a:prstGeom>
          <a:solidFill>
            <a:schemeClr val="bg2">
              <a:lumMod val="90000"/>
            </a:schemeClr>
          </a:solidFill>
        </p:spPr>
        <p:txBody>
          <a:bodyPr anchor="ctr" anchorCtr="0"/>
          <a:lstStyle>
            <a:lvl1pPr marL="0" indent="0" algn="ctr">
              <a:buNone/>
              <a:defRPr/>
            </a:lvl1pPr>
          </a:lstStyle>
          <a:p>
            <a:r>
              <a:rPr lang="en-US" dirty="0"/>
              <a:t>Click icon to add picture</a:t>
            </a:r>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457200" y="1307592"/>
            <a:ext cx="5638800" cy="4498848"/>
          </a:xfrm>
          <a:prstGeom prst="rect">
            <a:avLst/>
          </a:prstGeo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3" y="5806445"/>
            <a:ext cx="5638799" cy="256028"/>
          </a:xfrm>
          <a:prstGeom prst="rect">
            <a:avLst/>
          </a:prstGeom>
        </p:spPr>
        <p:txBody>
          <a:bodyPr anchor="b" anchorCtr="0">
            <a:noAutofit/>
          </a:bodyPr>
          <a:lstStyle>
            <a:lvl1pPr marL="0" indent="0">
              <a:buNone/>
              <a:defRPr sz="9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F874B05E-8B06-4847-BE13-EAC640FE7DC5}"/>
              </a:ext>
            </a:extLst>
          </p:cNvPr>
          <p:cNvSpPr>
            <a:spLocks noGrp="1"/>
          </p:cNvSpPr>
          <p:nvPr>
            <p:ph type="sldNum" sz="quarter" idx="21"/>
          </p:nvPr>
        </p:nvSpPr>
        <p:spPr>
          <a:xfrm>
            <a:off x="457202" y="6422601"/>
            <a:ext cx="400047" cy="246221"/>
          </a:xfrm>
          <a:prstGeom prst="rect">
            <a:avLst/>
          </a:prstGeom>
        </p:spPr>
        <p:txBody>
          <a:bodyPr/>
          <a:lstStyle>
            <a:lvl1pPr>
              <a:defRPr sz="1000"/>
            </a:lvl1pPr>
          </a:lstStyle>
          <a:p>
            <a:fld id="{F84D6962-F84F-47EC-95E9-E97946CB73DE}" type="slidenum">
              <a:rPr lang="en-US" smtClean="0"/>
              <a:t>‹#›</a:t>
            </a:fld>
            <a:endParaRPr lang="en-US" dirty="0"/>
          </a:p>
        </p:txBody>
      </p:sp>
      <p:pic>
        <p:nvPicPr>
          <p:cNvPr id="11" name="Picture 10" descr="Logo&#10;&#10;Description automatically generated">
            <a:extLst>
              <a:ext uri="{FF2B5EF4-FFF2-40B4-BE49-F238E27FC236}">
                <a16:creationId xmlns:a16="http://schemas.microsoft.com/office/drawing/2014/main" id="{EA3F67FD-4643-4E92-BC88-68AF1124D9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7855" y="6394880"/>
            <a:ext cx="1042416" cy="305320"/>
          </a:xfrm>
          <a:prstGeom prst="rect">
            <a:avLst/>
          </a:prstGeom>
        </p:spPr>
      </p:pic>
    </p:spTree>
    <p:extLst>
      <p:ext uri="{BB962C8B-B14F-4D97-AF65-F5344CB8AC3E}">
        <p14:creationId xmlns:p14="http://schemas.microsoft.com/office/powerpoint/2010/main" val="1154623807"/>
      </p:ext>
    </p:extLst>
  </p:cSld>
  <p:clrMapOvr>
    <a:masterClrMapping/>
  </p:clrMapOvr>
  <p:extLst>
    <p:ext uri="{DCECCB84-F9BA-43D5-87BE-67443E8EF086}">
      <p15:sldGuideLst xmlns:p15="http://schemas.microsoft.com/office/powerpoint/2012/main">
        <p15:guide id="1" orient="horz" pos="600">
          <p15:clr>
            <a:srgbClr val="FBAE40"/>
          </p15:clr>
        </p15:guide>
        <p15:guide id="3" pos="55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19046"/>
            <a:ext cx="5698067" cy="6143621"/>
          </a:xfrm>
          <a:prstGeom prst="rect">
            <a:avLst/>
          </a:prstGeom>
          <a:solidFill>
            <a:schemeClr val="bg2">
              <a:lumMod val="90000"/>
            </a:schemeClr>
          </a:solidFill>
        </p:spPr>
        <p:txBody>
          <a:bodyPr anchor="ctr" anchorCtr="0"/>
          <a:lstStyle>
            <a:lvl1pPr marL="0" indent="0" algn="ctr">
              <a:buNone/>
              <a:defRPr/>
            </a:lvl1pPr>
          </a:lstStyle>
          <a:p>
            <a:r>
              <a:rPr lang="en-US" dirty="0"/>
              <a:t>Click icon to add picture</a:t>
            </a:r>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6094477" y="0"/>
            <a:ext cx="5638801" cy="1051560"/>
          </a:xfrm>
          <a:prstGeom prst="rect">
            <a:avLst/>
          </a:prstGeom>
        </p:spPr>
        <p:txBody>
          <a:bodyPr/>
          <a:lstStyle>
            <a:lvl1pPr>
              <a:defRPr/>
            </a:lvl1pPr>
          </a:lstStyle>
          <a:p>
            <a:r>
              <a:rPr lang="en-US"/>
              <a:t>Photo Left</a:t>
            </a:r>
          </a:p>
        </p:txBody>
      </p: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6094413" y="1307592"/>
            <a:ext cx="5640387" cy="449884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6096003" y="5806445"/>
            <a:ext cx="5638799" cy="256028"/>
          </a:xfrm>
          <a:prstGeom prst="rect">
            <a:avLst/>
          </a:prstGeom>
        </p:spPr>
        <p:txBody>
          <a:bodyPr anchor="b" anchorCtr="0">
            <a:noAutofit/>
          </a:bodyPr>
          <a:lstStyle>
            <a:lvl1pPr marL="0" indent="0">
              <a:buNone/>
              <a:defRPr sz="9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EC93C9DE-DF10-4382-B836-E8C53CC249E7}"/>
              </a:ext>
            </a:extLst>
          </p:cNvPr>
          <p:cNvSpPr>
            <a:spLocks noGrp="1"/>
          </p:cNvSpPr>
          <p:nvPr>
            <p:ph type="sldNum" sz="quarter" idx="21"/>
          </p:nvPr>
        </p:nvSpPr>
        <p:spPr>
          <a:xfrm>
            <a:off x="457203" y="6422601"/>
            <a:ext cx="371472" cy="246221"/>
          </a:xfrm>
          <a:prstGeom prst="rect">
            <a:avLst/>
          </a:prstGeom>
        </p:spPr>
        <p:txBody>
          <a:bodyPr/>
          <a:lstStyle>
            <a:lvl1pPr>
              <a:defRPr sz="1000"/>
            </a:lvl1pPr>
          </a:lstStyle>
          <a:p>
            <a:fld id="{4C220196-9E08-4ED0-9B4F-CDF152982462}" type="slidenum">
              <a:rPr lang="en-US" smtClean="0"/>
              <a:t>‹#›</a:t>
            </a:fld>
            <a:endParaRPr lang="en-US" dirty="0"/>
          </a:p>
        </p:txBody>
      </p:sp>
    </p:spTree>
    <p:extLst>
      <p:ext uri="{BB962C8B-B14F-4D97-AF65-F5344CB8AC3E}">
        <p14:creationId xmlns:p14="http://schemas.microsoft.com/office/powerpoint/2010/main" val="3472248900"/>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4ABABB-54D9-47DF-95C1-C1C4095468D7}"/>
              </a:ext>
            </a:extLst>
          </p:cNvPr>
          <p:cNvSpPr>
            <a:spLocks noGrp="1"/>
          </p:cNvSpPr>
          <p:nvPr>
            <p:ph type="sldNum" sz="quarter" idx="10"/>
          </p:nvPr>
        </p:nvSpPr>
        <p:spPr>
          <a:xfrm>
            <a:off x="457203" y="6422601"/>
            <a:ext cx="390522" cy="246221"/>
          </a:xfrm>
          <a:prstGeom prst="rect">
            <a:avLst/>
          </a:prstGeom>
        </p:spPr>
        <p:txBody>
          <a:bodyPr/>
          <a:lstStyle/>
          <a:p>
            <a:fld id="{9FCB0336-2F23-4B70-9AF4-E54A7D43B4CA}" type="slidenum">
              <a:rPr lang="en-US" smtClean="0"/>
              <a:pPr/>
              <a:t>‹#›</a:t>
            </a:fld>
            <a:endParaRPr lang="en-US" dirty="0"/>
          </a:p>
        </p:txBody>
      </p:sp>
      <p:sp>
        <p:nvSpPr>
          <p:cNvPr id="4" name="Rectangle 3">
            <a:extLst>
              <a:ext uri="{FF2B5EF4-FFF2-40B4-BE49-F238E27FC236}">
                <a16:creationId xmlns:a16="http://schemas.microsoft.com/office/drawing/2014/main" id="{A7CAD942-E2CF-4F22-946A-C89B4F8CC595}"/>
              </a:ext>
            </a:extLst>
          </p:cNvPr>
          <p:cNvSpPr/>
          <p:nvPr/>
        </p:nvSpPr>
        <p:spPr>
          <a:xfrm>
            <a:off x="0" y="5"/>
            <a:ext cx="12192000" cy="60388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a:extLst>
              <a:ext uri="{FF2B5EF4-FFF2-40B4-BE49-F238E27FC236}">
                <a16:creationId xmlns:a16="http://schemas.microsoft.com/office/drawing/2014/main" id="{94D0D020-79FB-DA37-53F5-19DE6BAAB9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8757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Full-bleed photo">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48481"/>
            <a:ext cx="11338560" cy="747897"/>
          </a:xfrm>
          <a:prstGeom prst="rect">
            <a:avLst/>
          </a:prstGeo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indent="0" algn="l">
              <a:buNone/>
              <a:defRPr/>
            </a:lvl1pPr>
          </a:lstStyle>
          <a:p>
            <a:r>
              <a:rPr lang="en-US" dirty="0"/>
              <a:t>Full-Bleed Photo layout. Click on the icon at the center of the slide to add a picture.</a:t>
            </a:r>
          </a:p>
        </p:txBody>
      </p:sp>
    </p:spTree>
    <p:extLst>
      <p:ext uri="{BB962C8B-B14F-4D97-AF65-F5344CB8AC3E}">
        <p14:creationId xmlns:p14="http://schemas.microsoft.com/office/powerpoint/2010/main" val="1486774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317A-7285-45CB-9DE4-E818FF305C0E}"/>
              </a:ext>
            </a:extLst>
          </p:cNvPr>
          <p:cNvSpPr>
            <a:spLocks noGrp="1"/>
          </p:cNvSpPr>
          <p:nvPr>
            <p:ph type="title"/>
          </p:nvPr>
        </p:nvSpPr>
        <p:spPr>
          <a:xfrm>
            <a:off x="458724" y="0"/>
            <a:ext cx="11274552" cy="1051560"/>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D7C8312-4A63-4E43-B00F-194BF095E792}"/>
              </a:ext>
            </a:extLst>
          </p:cNvPr>
          <p:cNvSpPr>
            <a:spLocks noGrp="1"/>
          </p:cNvSpPr>
          <p:nvPr>
            <p:ph type="sldNum" sz="quarter" idx="10"/>
          </p:nvPr>
        </p:nvSpPr>
        <p:spPr>
          <a:xfrm>
            <a:off x="457203" y="6422601"/>
            <a:ext cx="390522" cy="246221"/>
          </a:xfrm>
          <a:prstGeom prst="rect">
            <a:avLst/>
          </a:prstGeom>
        </p:spPr>
        <p:txBody>
          <a:bodyPr/>
          <a:lstStyle/>
          <a:p>
            <a:fld id="{ED60A167-480C-4F71-A48E-190E46B93F51}" type="slidenum">
              <a:rPr lang="en-US" smtClean="0"/>
              <a:t>‹#›</a:t>
            </a:fld>
            <a:endParaRPr lang="en-US" dirty="0"/>
          </a:p>
        </p:txBody>
      </p:sp>
    </p:spTree>
    <p:extLst>
      <p:ext uri="{BB962C8B-B14F-4D97-AF65-F5344CB8AC3E}">
        <p14:creationId xmlns:p14="http://schemas.microsoft.com/office/powerpoint/2010/main" val="1653325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463296" y="76200"/>
            <a:ext cx="11274552" cy="911564"/>
          </a:xfrm>
          <a:prstGeom prst="rect">
            <a:avLst/>
          </a:prstGeom>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noChangeAspect="1"/>
          </p:cNvSpPr>
          <p:nvPr>
            <p:ph type="pic" sz="quarter" idx="15" hasCustomPrompt="1"/>
          </p:nvPr>
        </p:nvSpPr>
        <p:spPr>
          <a:xfrm>
            <a:off x="843106" y="2020558"/>
            <a:ext cx="147984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805789" y="4156548"/>
            <a:ext cx="1554480"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805789" y="3637300"/>
            <a:ext cx="1554480"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8" name="Picture Placeholder 1">
            <a:extLst>
              <a:ext uri="{FF2B5EF4-FFF2-40B4-BE49-F238E27FC236}">
                <a16:creationId xmlns:a16="http://schemas.microsoft.com/office/drawing/2014/main" id="{C9EDA36B-2EA5-455F-BB16-5B219282D342}"/>
              </a:ext>
            </a:extLst>
          </p:cNvPr>
          <p:cNvSpPr>
            <a:spLocks noGrp="1" noChangeAspect="1"/>
          </p:cNvSpPr>
          <p:nvPr>
            <p:ph type="pic" sz="quarter" idx="24" hasCustomPrompt="1"/>
          </p:nvPr>
        </p:nvSpPr>
        <p:spPr>
          <a:xfrm>
            <a:off x="3860276" y="2020558"/>
            <a:ext cx="147984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3822959" y="4156551"/>
            <a:ext cx="1554480"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3822959" y="3637302"/>
            <a:ext cx="1554480"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11" name="Picture Placeholder 1">
            <a:extLst>
              <a:ext uri="{FF2B5EF4-FFF2-40B4-BE49-F238E27FC236}">
                <a16:creationId xmlns:a16="http://schemas.microsoft.com/office/drawing/2014/main" id="{94A80552-9B52-42DF-BE3A-6F065118F72B}"/>
              </a:ext>
            </a:extLst>
          </p:cNvPr>
          <p:cNvSpPr>
            <a:spLocks noGrp="1" noChangeAspect="1"/>
          </p:cNvSpPr>
          <p:nvPr>
            <p:ph type="pic" sz="quarter" idx="27" hasCustomPrompt="1"/>
          </p:nvPr>
        </p:nvSpPr>
        <p:spPr>
          <a:xfrm>
            <a:off x="6937245" y="2020558"/>
            <a:ext cx="147984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6899928" y="4156551"/>
            <a:ext cx="1554480"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6899928" y="3637302"/>
            <a:ext cx="1554480"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14" name="Picture Placeholder 1">
            <a:extLst>
              <a:ext uri="{FF2B5EF4-FFF2-40B4-BE49-F238E27FC236}">
                <a16:creationId xmlns:a16="http://schemas.microsoft.com/office/drawing/2014/main" id="{8F6ABA03-6543-489D-8F50-07455BA0EAC8}"/>
              </a:ext>
            </a:extLst>
          </p:cNvPr>
          <p:cNvSpPr>
            <a:spLocks noGrp="1" noChangeAspect="1"/>
          </p:cNvSpPr>
          <p:nvPr>
            <p:ph type="pic" sz="quarter" idx="30" hasCustomPrompt="1"/>
          </p:nvPr>
        </p:nvSpPr>
        <p:spPr>
          <a:xfrm>
            <a:off x="9991341" y="2020558"/>
            <a:ext cx="147984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9954024" y="4156548"/>
            <a:ext cx="1554480"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9954024" y="3637301"/>
            <a:ext cx="1554480"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1169378"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4186548"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7263517"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10317613" y="4034433"/>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3" name="Slide Number Placeholder 2">
            <a:extLst>
              <a:ext uri="{FF2B5EF4-FFF2-40B4-BE49-F238E27FC236}">
                <a16:creationId xmlns:a16="http://schemas.microsoft.com/office/drawing/2014/main" id="{A6DE5B86-B5B1-44F6-BBC1-69C4AA85382A}"/>
              </a:ext>
            </a:extLst>
          </p:cNvPr>
          <p:cNvSpPr>
            <a:spLocks noGrp="1"/>
          </p:cNvSpPr>
          <p:nvPr>
            <p:ph type="sldNum" sz="quarter" idx="58"/>
          </p:nvPr>
        </p:nvSpPr>
        <p:spPr>
          <a:xfrm>
            <a:off x="457203" y="6422601"/>
            <a:ext cx="419097" cy="246221"/>
          </a:xfrm>
          <a:prstGeom prst="rect">
            <a:avLst/>
          </a:prstGeom>
        </p:spPr>
        <p:txBody>
          <a:body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69650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724" y="85724"/>
            <a:ext cx="11274552" cy="965835"/>
          </a:xfrm>
          <a:prstGeom prst="rect">
            <a:avLst/>
          </a:prstGeom>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89888"/>
            <a:ext cx="11274552" cy="4498848"/>
          </a:xfrm>
          <a:prstGeom prst="rect">
            <a:avLst/>
          </a:prstGeom>
        </p:spPr>
        <p:txBody>
          <a:bodyPr>
            <a:noAutofit/>
          </a:bodyPr>
          <a:lstStyle>
            <a:lvl1pPr marL="457200" indent="-4572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2" name="Slide Number Placeholder 1">
            <a:extLst>
              <a:ext uri="{FF2B5EF4-FFF2-40B4-BE49-F238E27FC236}">
                <a16:creationId xmlns:a16="http://schemas.microsoft.com/office/drawing/2014/main" id="{511D7A7F-8AFE-4413-A94C-E666E4D285C5}"/>
              </a:ext>
            </a:extLst>
          </p:cNvPr>
          <p:cNvSpPr>
            <a:spLocks noGrp="1"/>
          </p:cNvSpPr>
          <p:nvPr>
            <p:ph type="sldNum" sz="quarter" idx="14"/>
          </p:nvPr>
        </p:nvSpPr>
        <p:spPr>
          <a:xfrm>
            <a:off x="457203" y="6422601"/>
            <a:ext cx="400047" cy="246221"/>
          </a:xfrm>
          <a:prstGeom prst="rect">
            <a:avLst/>
          </a:prstGeom>
        </p:spPr>
        <p:txBody>
          <a:bodyPr/>
          <a:lstStyle/>
          <a:p>
            <a:fld id="{1A10FC28-C311-45D8-8C62-9AAC5E62F54B}" type="slidenum">
              <a:rPr lang="en-US" smtClean="0"/>
              <a:t>‹#›</a:t>
            </a:fld>
            <a:endParaRPr lang="en-US" dirty="0"/>
          </a:p>
        </p:txBody>
      </p:sp>
    </p:spTree>
    <p:extLst>
      <p:ext uri="{BB962C8B-B14F-4D97-AF65-F5344CB8AC3E}">
        <p14:creationId xmlns:p14="http://schemas.microsoft.com/office/powerpoint/2010/main" val="1762579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2150775"/>
            <a:ext cx="7018421" cy="734613"/>
          </a:xfrm>
          <a:prstGeom prst="rect">
            <a:avLst/>
          </a:prstGeom>
        </p:spPr>
        <p:txBody>
          <a:bodyPr anchor="b">
            <a:normAutofit/>
          </a:bodyPr>
          <a:lstStyle>
            <a:lvl1pPr algn="l">
              <a:defRPr sz="1800" b="0">
                <a:solidFill>
                  <a:schemeClr val="bg1"/>
                </a:solidFill>
                <a:latin typeface="+mj-lt"/>
                <a:ea typeface="Tahoma" panose="020B0604030504040204" pitchFamily="34" charset="0"/>
                <a:cs typeface="Arial" panose="020B0604020202020204" pitchFamily="34" charset="0"/>
              </a:defRPr>
            </a:lvl1pPr>
          </a:lstStyle>
          <a:p>
            <a:r>
              <a:rPr lang="en-US"/>
              <a:t>Presenter’s Name</a:t>
            </a:r>
          </a:p>
        </p:txBody>
      </p:sp>
      <p:sp>
        <p:nvSpPr>
          <p:cNvPr id="3" name="Contact Info">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200" y="3058265"/>
            <a:ext cx="6939941" cy="1904895"/>
          </a:xfrm>
          <a:prstGeom prst="rect">
            <a:avLst/>
          </a:prstGeom>
        </p:spPr>
        <p:txBody>
          <a:bodyPr>
            <a:normAutofit/>
          </a:bodyPr>
          <a:lstStyle>
            <a:lvl1pPr marL="0" indent="0" algn="l">
              <a:lnSpc>
                <a:spcPct val="100000"/>
              </a:lnSpc>
              <a:spcBef>
                <a:spcPts val="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Presenter’s Job Title</a:t>
            </a:r>
            <a:br>
              <a:rPr lang="en-US"/>
            </a:br>
            <a:r>
              <a:rPr lang="en-US"/>
              <a:t>+1.XXX.XXX.XXXX</a:t>
            </a:r>
            <a:br>
              <a:rPr lang="en-US"/>
            </a:br>
            <a:r>
              <a:rPr lang="en-US" err="1"/>
              <a:t>email.address</a:t>
            </a:r>
            <a:endParaRPr lang="en-US"/>
          </a:p>
        </p:txBody>
      </p:sp>
      <p:sp>
        <p:nvSpPr>
          <p:cNvPr id="4" name="Copyright">
            <a:extLst>
              <a:ext uri="{FF2B5EF4-FFF2-40B4-BE49-F238E27FC236}">
                <a16:creationId xmlns:a16="http://schemas.microsoft.com/office/drawing/2014/main" id="{EFE733CF-E3E7-6986-2C8F-A595E99ED1D0}"/>
              </a:ext>
            </a:extLst>
          </p:cNvPr>
          <p:cNvSpPr>
            <a:spLocks noGrp="1"/>
          </p:cNvSpPr>
          <p:nvPr>
            <p:ph type="body" sz="quarter" idx="16" hasCustomPrompt="1"/>
          </p:nvPr>
        </p:nvSpPr>
        <p:spPr>
          <a:xfrm>
            <a:off x="457200" y="6525528"/>
            <a:ext cx="7762875" cy="104067"/>
          </a:xfrm>
          <a:prstGeom prst="rect">
            <a:avLst/>
          </a:prstGeom>
        </p:spPr>
        <p:txBody>
          <a:bodyPr wrap="square" lIns="0" tIns="0" rIns="0" bIns="0" anchor="b" anchorCtr="0">
            <a:spAutoFit/>
          </a:bodyPr>
          <a:lstStyle>
            <a:lvl1pPr marL="0" indent="0" algn="l">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r>
              <a:rPr lang="en-US" sz="600">
                <a:solidFill>
                  <a:schemeClr val="bg2"/>
                </a:solidFill>
              </a:rPr>
              <a:t>Copyright © 20XX Copyright information</a:t>
            </a:r>
            <a:endParaRPr lang="en-US"/>
          </a:p>
        </p:txBody>
      </p:sp>
      <p:sp>
        <p:nvSpPr>
          <p:cNvPr id="5" name="File ID">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9086851" y="6525528"/>
            <a:ext cx="880602" cy="106889"/>
          </a:xfrm>
          <a:prstGeom prst="rect">
            <a:avLst/>
          </a:prstGeom>
        </p:spPr>
        <p:txBody>
          <a:bodyPr wrap="square" lIns="0" tIns="0" rIns="0" bIns="0" anchor="b" anchorCtr="0">
            <a:spAutoFit/>
          </a:bodyPr>
          <a:lstStyle>
            <a:lvl1pPr marL="0" indent="0" algn="r">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XXXXX_MO/YR</a:t>
            </a:r>
          </a:p>
        </p:txBody>
      </p:sp>
      <p:sp>
        <p:nvSpPr>
          <p:cNvPr id="7" name="Rectangle 6">
            <a:extLst>
              <a:ext uri="{FF2B5EF4-FFF2-40B4-BE49-F238E27FC236}">
                <a16:creationId xmlns:a16="http://schemas.microsoft.com/office/drawing/2014/main" id="{CB77EE55-FE99-673C-D2F1-EA669E2DD327}"/>
              </a:ext>
            </a:extLst>
          </p:cNvPr>
          <p:cNvSpPr/>
          <p:nvPr userDrawn="1"/>
        </p:nvSpPr>
        <p:spPr>
          <a:xfrm>
            <a:off x="0" y="0"/>
            <a:ext cx="12192000" cy="1267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ack and white logo&#10;&#10;Description automatically generated">
            <a:extLst>
              <a:ext uri="{FF2B5EF4-FFF2-40B4-BE49-F238E27FC236}">
                <a16:creationId xmlns:a16="http://schemas.microsoft.com/office/drawing/2014/main" id="{66ADA78B-A77D-A2C6-0491-C7E0EB7B81D2}"/>
              </a:ext>
            </a:extLst>
          </p:cNvPr>
          <p:cNvPicPr>
            <a:picLocks noChangeAspect="1"/>
          </p:cNvPicPr>
          <p:nvPr userDrawn="1"/>
        </p:nvPicPr>
        <p:blipFill>
          <a:blip r:embed="rId2">
            <a:alphaModFix amt="15000"/>
          </a:blip>
          <a:srcRect r="69034"/>
          <a:stretch/>
        </p:blipFill>
        <p:spPr>
          <a:xfrm>
            <a:off x="8258171" y="450656"/>
            <a:ext cx="5257804" cy="5047483"/>
          </a:xfrm>
          <a:prstGeom prst="rect">
            <a:avLst/>
          </a:prstGeom>
        </p:spPr>
      </p:pic>
    </p:spTree>
    <p:extLst>
      <p:ext uri="{BB962C8B-B14F-4D97-AF65-F5344CB8AC3E}">
        <p14:creationId xmlns:p14="http://schemas.microsoft.com/office/powerpoint/2010/main" val="3113128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8724" y="0"/>
            <a:ext cx="11274552" cy="1051560"/>
          </a:xfrm>
          <a:prstGeom prst="rect">
            <a:avLst/>
          </a:prstGeom>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07592"/>
            <a:ext cx="11274552"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35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Arial" panose="020B0604020202020204" pitchFamily="34" charset="0"/>
              <a:buChar char="•"/>
              <a:defRPr sz="1350"/>
            </a:lvl5pPr>
            <a:lvl6pPr marL="857250" indent="-171450">
              <a:lnSpc>
                <a:spcPct val="105000"/>
              </a:lnSpc>
              <a:spcBef>
                <a:spcPts val="450"/>
              </a:spcBef>
              <a:buFont typeface="Calibri" panose="020F0502020204030204" pitchFamily="34" charset="0"/>
              <a:buChar char="–"/>
              <a:defRPr sz="135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457201" y="5806276"/>
            <a:ext cx="11277600" cy="256196"/>
          </a:xfrm>
          <a:prstGeom prst="rect">
            <a:avLst/>
          </a:prstGeom>
        </p:spPr>
        <p:txBody>
          <a:bodyPr anchor="b" anchorCtr="0">
            <a:noAutofit/>
          </a:bodyPr>
          <a:lstStyle>
            <a:lvl1pPr marL="0" indent="0">
              <a:buNone/>
              <a:defRPr sz="9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1912CCC5-C9C3-4DCD-8757-DA7A83B69DDD}"/>
              </a:ext>
            </a:extLst>
          </p:cNvPr>
          <p:cNvSpPr>
            <a:spLocks noGrp="1"/>
          </p:cNvSpPr>
          <p:nvPr>
            <p:ph type="sldNum" sz="quarter" idx="15"/>
          </p:nvPr>
        </p:nvSpPr>
        <p:spPr>
          <a:xfrm>
            <a:off x="457203" y="6422601"/>
            <a:ext cx="243015" cy="246221"/>
          </a:xfrm>
          <a:prstGeom prst="rect">
            <a:avLst/>
          </a:prstGeom>
        </p:spPr>
        <p:txBody>
          <a:bodyPr/>
          <a:lstStyle/>
          <a:p>
            <a:fld id="{5C9B8A6B-7614-415D-8715-C1BD4E132B55}" type="slidenum">
              <a:rPr lang="en-US" smtClean="0"/>
              <a:t>‹#›</a:t>
            </a:fld>
            <a:endParaRPr lang="en-US" dirty="0"/>
          </a:p>
        </p:txBody>
      </p:sp>
    </p:spTree>
    <p:extLst>
      <p:ext uri="{BB962C8B-B14F-4D97-AF65-F5344CB8AC3E}">
        <p14:creationId xmlns:p14="http://schemas.microsoft.com/office/powerpoint/2010/main" val="420676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7B8176-5806-184B-37F7-62F79936BE74}"/>
              </a:ext>
            </a:extLst>
          </p:cNvPr>
          <p:cNvSpPr/>
          <p:nvPr userDrawn="1"/>
        </p:nvSpPr>
        <p:spPr>
          <a:xfrm>
            <a:off x="0" y="0"/>
            <a:ext cx="1219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231775"/>
            <a:ext cx="11139854" cy="1371600"/>
          </a:xfrm>
          <a:prstGeom prst="rect">
            <a:avLst/>
          </a:prstGeom>
        </p:spPr>
        <p:txBody>
          <a:bodyPr anchor="b">
            <a:normAutofit/>
          </a:bodyPr>
          <a:lstStyle>
            <a:lvl1pPr algn="l">
              <a:defRPr sz="4800" b="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457200" y="1999615"/>
            <a:ext cx="10553700" cy="695325"/>
          </a:xfrm>
          <a:prstGeom prst="rect">
            <a:avLst/>
          </a:prstGeom>
        </p:spPr>
        <p:txBody>
          <a:bodyPr>
            <a:normAutofit/>
          </a:bodyPr>
          <a:lstStyle>
            <a:lvl1pPr marL="0" indent="0">
              <a:buNone/>
              <a:defRPr sz="28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457200" y="2851549"/>
            <a:ext cx="7988300" cy="791308"/>
          </a:xfrm>
          <a:prstGeom prst="rect">
            <a:avLst/>
          </a:prstGeom>
        </p:spPr>
        <p:txBody>
          <a:bodyPr>
            <a:normAutofit/>
          </a:bodyPr>
          <a:lstStyle>
            <a:lvl1pPr marL="0" indent="0">
              <a:spcBef>
                <a:spcPts val="0"/>
              </a:spcBef>
              <a:buNone/>
              <a:defRPr sz="16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Presenter’s Name, Title | Second Presenter’s Name, Title</a:t>
            </a:r>
          </a:p>
          <a:p>
            <a:pPr lvl="0"/>
            <a:r>
              <a:rPr lang="en-US" err="1"/>
              <a:t>email.address</a:t>
            </a:r>
            <a:endParaRPr lang="en-US"/>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457200" y="3713343"/>
            <a:ext cx="6705600" cy="1016633"/>
          </a:xfrm>
          <a:prstGeom prst="rect">
            <a:avLst/>
          </a:prstGeom>
        </p:spPr>
        <p:txBody>
          <a:bodyPr>
            <a:normAutofit/>
          </a:bodyPr>
          <a:lstStyle>
            <a:lvl1pPr marL="0" indent="0">
              <a:buNone/>
              <a:defRPr sz="20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Presentation Purpose or Location | Month 20XX</a:t>
            </a:r>
          </a:p>
        </p:txBody>
      </p:sp>
      <p:sp>
        <p:nvSpPr>
          <p:cNvPr id="7" name="Text Placeholder 6">
            <a:extLst>
              <a:ext uri="{FF2B5EF4-FFF2-40B4-BE49-F238E27FC236}">
                <a16:creationId xmlns:a16="http://schemas.microsoft.com/office/drawing/2014/main" id="{6792FDE4-3824-DC74-1ACA-FEF543E157F6}"/>
              </a:ext>
            </a:extLst>
          </p:cNvPr>
          <p:cNvSpPr>
            <a:spLocks noGrp="1"/>
          </p:cNvSpPr>
          <p:nvPr>
            <p:ph type="body" sz="quarter" idx="15" hasCustomPrompt="1"/>
          </p:nvPr>
        </p:nvSpPr>
        <p:spPr>
          <a:xfrm>
            <a:off x="457200" y="6411913"/>
            <a:ext cx="4521200" cy="214312"/>
          </a:xfrm>
        </p:spPr>
        <p:txBody>
          <a:bodyPr>
            <a:normAutofit/>
          </a:bodyPr>
          <a:lstStyle>
            <a:lvl1pPr marL="0" indent="0">
              <a:buNone/>
              <a:defRPr sz="800">
                <a:solidFill>
                  <a:schemeClr val="bg1"/>
                </a:solidFill>
              </a:defRPr>
            </a:lvl1pPr>
          </a:lstStyle>
          <a:p>
            <a:pPr lvl="0"/>
            <a:r>
              <a:rPr lang="en-US"/>
              <a:t>Copyright © 20XX Copyright information.</a:t>
            </a:r>
          </a:p>
          <a:p>
            <a:pPr lvl="0"/>
            <a:endParaRPr lang="en-US"/>
          </a:p>
        </p:txBody>
      </p:sp>
      <p:grpSp>
        <p:nvGrpSpPr>
          <p:cNvPr id="10" name="Group 9">
            <a:extLst>
              <a:ext uri="{FF2B5EF4-FFF2-40B4-BE49-F238E27FC236}">
                <a16:creationId xmlns:a16="http://schemas.microsoft.com/office/drawing/2014/main" id="{DFE92560-F7FC-83C3-1C84-1AE45B7B4D69}"/>
              </a:ext>
            </a:extLst>
          </p:cNvPr>
          <p:cNvGrpSpPr/>
          <p:nvPr userDrawn="1"/>
        </p:nvGrpSpPr>
        <p:grpSpPr>
          <a:xfrm>
            <a:off x="6096000" y="3276600"/>
            <a:ext cx="6096001" cy="3605530"/>
            <a:chOff x="6096000" y="2691864"/>
            <a:chExt cx="6096001" cy="4190266"/>
          </a:xfrm>
        </p:grpSpPr>
        <p:sp>
          <p:nvSpPr>
            <p:cNvPr id="6" name="Partial Circle 17">
              <a:extLst>
                <a:ext uri="{FF2B5EF4-FFF2-40B4-BE49-F238E27FC236}">
                  <a16:creationId xmlns:a16="http://schemas.microsoft.com/office/drawing/2014/main" id="{BA098527-3F37-ECDD-5C88-FFF0A8FDA529}"/>
                </a:ext>
              </a:extLst>
            </p:cNvPr>
            <p:cNvSpPr/>
            <p:nvPr userDrawn="1"/>
          </p:nvSpPr>
          <p:spPr>
            <a:xfrm>
              <a:off x="6096001" y="2691864"/>
              <a:ext cx="6096000" cy="4187189"/>
            </a:xfrm>
            <a:custGeom>
              <a:avLst/>
              <a:gdLst>
                <a:gd name="connsiteX0" fmla="*/ 0 w 5342890"/>
                <a:gd name="connsiteY0" fmla="*/ 1311911 h 2623820"/>
                <a:gd name="connsiteX1" fmla="*/ 1493868 w 5342890"/>
                <a:gd name="connsiteY1" fmla="*/ 134334 h 2623820"/>
                <a:gd name="connsiteX2" fmla="*/ 2671445 w 5342890"/>
                <a:gd name="connsiteY2" fmla="*/ 1 h 2623820"/>
                <a:gd name="connsiteX3" fmla="*/ 2671445 w 5342890"/>
                <a:gd name="connsiteY3" fmla="*/ 1311910 h 2623820"/>
                <a:gd name="connsiteX4" fmla="*/ 0 w 5342890"/>
                <a:gd name="connsiteY4" fmla="*/ 1311911 h 2623820"/>
                <a:gd name="connsiteX0" fmla="*/ 0 w 2671445"/>
                <a:gd name="connsiteY0" fmla="*/ 1311910 h 1311910"/>
                <a:gd name="connsiteX1" fmla="*/ 1493868 w 2671445"/>
                <a:gd name="connsiteY1" fmla="*/ 134333 h 1311910"/>
                <a:gd name="connsiteX2" fmla="*/ 2671445 w 2671445"/>
                <a:gd name="connsiteY2" fmla="*/ 0 h 1311910"/>
                <a:gd name="connsiteX3" fmla="*/ 2671445 w 2671445"/>
                <a:gd name="connsiteY3" fmla="*/ 1311909 h 1311910"/>
                <a:gd name="connsiteX4" fmla="*/ 0 w 2671445"/>
                <a:gd name="connsiteY4" fmla="*/ 1311910 h 1311910"/>
                <a:gd name="connsiteX0" fmla="*/ 0 w 2671445"/>
                <a:gd name="connsiteY0" fmla="*/ 1311910 h 1311910"/>
                <a:gd name="connsiteX1" fmla="*/ 2671445 w 2671445"/>
                <a:gd name="connsiteY1" fmla="*/ 0 h 1311910"/>
                <a:gd name="connsiteX2" fmla="*/ 2671445 w 2671445"/>
                <a:gd name="connsiteY2" fmla="*/ 1311909 h 1311910"/>
                <a:gd name="connsiteX3" fmla="*/ 0 w 2671445"/>
                <a:gd name="connsiteY3" fmla="*/ 1311910 h 1311910"/>
                <a:gd name="connsiteX0" fmla="*/ 0 w 2671445"/>
                <a:gd name="connsiteY0" fmla="*/ 1311910 h 1311910"/>
                <a:gd name="connsiteX1" fmla="*/ 2671445 w 2671445"/>
                <a:gd name="connsiteY1" fmla="*/ 0 h 1311910"/>
                <a:gd name="connsiteX2" fmla="*/ 2671445 w 2671445"/>
                <a:gd name="connsiteY2" fmla="*/ 1311909 h 1311910"/>
                <a:gd name="connsiteX3" fmla="*/ 0 w 2671445"/>
                <a:gd name="connsiteY3" fmla="*/ 1311910 h 1311910"/>
                <a:gd name="connsiteX0" fmla="*/ 0 w 2671445"/>
                <a:gd name="connsiteY0" fmla="*/ 1311910 h 1311910"/>
                <a:gd name="connsiteX1" fmla="*/ 2671445 w 2671445"/>
                <a:gd name="connsiteY1" fmla="*/ 0 h 1311910"/>
                <a:gd name="connsiteX2" fmla="*/ 2671445 w 2671445"/>
                <a:gd name="connsiteY2" fmla="*/ 1311909 h 1311910"/>
                <a:gd name="connsiteX3" fmla="*/ 0 w 2671445"/>
                <a:gd name="connsiteY3" fmla="*/ 1311910 h 1311910"/>
                <a:gd name="connsiteX0" fmla="*/ 0 w 2671445"/>
                <a:gd name="connsiteY0" fmla="*/ 1311910 h 1311910"/>
                <a:gd name="connsiteX1" fmla="*/ 2671445 w 2671445"/>
                <a:gd name="connsiteY1" fmla="*/ 0 h 1311910"/>
                <a:gd name="connsiteX2" fmla="*/ 2671445 w 2671445"/>
                <a:gd name="connsiteY2" fmla="*/ 1311909 h 1311910"/>
                <a:gd name="connsiteX3" fmla="*/ 0 w 2671445"/>
                <a:gd name="connsiteY3" fmla="*/ 1311910 h 1311910"/>
              </a:gdLst>
              <a:ahLst/>
              <a:cxnLst>
                <a:cxn ang="0">
                  <a:pos x="connsiteX0" y="connsiteY0"/>
                </a:cxn>
                <a:cxn ang="0">
                  <a:pos x="connsiteX1" y="connsiteY1"/>
                </a:cxn>
                <a:cxn ang="0">
                  <a:pos x="connsiteX2" y="connsiteY2"/>
                </a:cxn>
                <a:cxn ang="0">
                  <a:pos x="connsiteX3" y="connsiteY3"/>
                </a:cxn>
              </a:cxnLst>
              <a:rect l="l" t="t" r="r" b="b"/>
              <a:pathLst>
                <a:path w="2671445" h="1311910">
                  <a:moveTo>
                    <a:pt x="0" y="1311910"/>
                  </a:moveTo>
                  <a:cubicBezTo>
                    <a:pt x="0" y="1093259"/>
                    <a:pt x="992177" y="43743"/>
                    <a:pt x="2671445" y="0"/>
                  </a:cubicBezTo>
                  <a:lnTo>
                    <a:pt x="2671445" y="1311909"/>
                  </a:lnTo>
                  <a:lnTo>
                    <a:pt x="0" y="1311910"/>
                  </a:lnTo>
                  <a:close/>
                </a:path>
              </a:pathLst>
            </a:cu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sp>
          <p:nvSpPr>
            <p:cNvPr id="4" name="Partial Circle 17">
              <a:extLst>
                <a:ext uri="{FF2B5EF4-FFF2-40B4-BE49-F238E27FC236}">
                  <a16:creationId xmlns:a16="http://schemas.microsoft.com/office/drawing/2014/main" id="{4D829A48-AAD9-67D9-9CC3-BE90EC8B5A0E}"/>
                </a:ext>
              </a:extLst>
            </p:cNvPr>
            <p:cNvSpPr/>
            <p:nvPr userDrawn="1"/>
          </p:nvSpPr>
          <p:spPr>
            <a:xfrm>
              <a:off x="6096000" y="2694940"/>
              <a:ext cx="6096000" cy="4187190"/>
            </a:xfrm>
            <a:custGeom>
              <a:avLst/>
              <a:gdLst>
                <a:gd name="connsiteX0" fmla="*/ 0 w 5342890"/>
                <a:gd name="connsiteY0" fmla="*/ 1311911 h 2623820"/>
                <a:gd name="connsiteX1" fmla="*/ 1493868 w 5342890"/>
                <a:gd name="connsiteY1" fmla="*/ 134334 h 2623820"/>
                <a:gd name="connsiteX2" fmla="*/ 2671445 w 5342890"/>
                <a:gd name="connsiteY2" fmla="*/ 1 h 2623820"/>
                <a:gd name="connsiteX3" fmla="*/ 2671445 w 5342890"/>
                <a:gd name="connsiteY3" fmla="*/ 1311910 h 2623820"/>
                <a:gd name="connsiteX4" fmla="*/ 0 w 5342890"/>
                <a:gd name="connsiteY4" fmla="*/ 1311911 h 2623820"/>
                <a:gd name="connsiteX0" fmla="*/ 0 w 2671445"/>
                <a:gd name="connsiteY0" fmla="*/ 1311910 h 1311910"/>
                <a:gd name="connsiteX1" fmla="*/ 1493868 w 2671445"/>
                <a:gd name="connsiteY1" fmla="*/ 134333 h 1311910"/>
                <a:gd name="connsiteX2" fmla="*/ 2671445 w 2671445"/>
                <a:gd name="connsiteY2" fmla="*/ 0 h 1311910"/>
                <a:gd name="connsiteX3" fmla="*/ 2671445 w 2671445"/>
                <a:gd name="connsiteY3" fmla="*/ 1311909 h 1311910"/>
                <a:gd name="connsiteX4" fmla="*/ 0 w 2671445"/>
                <a:gd name="connsiteY4" fmla="*/ 1311910 h 1311910"/>
                <a:gd name="connsiteX0" fmla="*/ 0 w 2671445"/>
                <a:gd name="connsiteY0" fmla="*/ 1311910 h 1311910"/>
                <a:gd name="connsiteX1" fmla="*/ 2671445 w 2671445"/>
                <a:gd name="connsiteY1" fmla="*/ 0 h 1311910"/>
                <a:gd name="connsiteX2" fmla="*/ 2671445 w 2671445"/>
                <a:gd name="connsiteY2" fmla="*/ 1311909 h 1311910"/>
                <a:gd name="connsiteX3" fmla="*/ 0 w 2671445"/>
                <a:gd name="connsiteY3" fmla="*/ 1311910 h 1311910"/>
                <a:gd name="connsiteX0" fmla="*/ 0 w 2671445"/>
                <a:gd name="connsiteY0" fmla="*/ 1311910 h 1311910"/>
                <a:gd name="connsiteX1" fmla="*/ 2671445 w 2671445"/>
                <a:gd name="connsiteY1" fmla="*/ 0 h 1311910"/>
                <a:gd name="connsiteX2" fmla="*/ 2671445 w 2671445"/>
                <a:gd name="connsiteY2" fmla="*/ 1311909 h 1311910"/>
                <a:gd name="connsiteX3" fmla="*/ 0 w 2671445"/>
                <a:gd name="connsiteY3" fmla="*/ 1311910 h 1311910"/>
                <a:gd name="connsiteX0" fmla="*/ 0 w 2671445"/>
                <a:gd name="connsiteY0" fmla="*/ 1311910 h 1311910"/>
                <a:gd name="connsiteX1" fmla="*/ 2671445 w 2671445"/>
                <a:gd name="connsiteY1" fmla="*/ 0 h 1311910"/>
                <a:gd name="connsiteX2" fmla="*/ 2671445 w 2671445"/>
                <a:gd name="connsiteY2" fmla="*/ 1311909 h 1311910"/>
                <a:gd name="connsiteX3" fmla="*/ 0 w 2671445"/>
                <a:gd name="connsiteY3" fmla="*/ 1311910 h 1311910"/>
                <a:gd name="connsiteX0" fmla="*/ 0 w 2671445"/>
                <a:gd name="connsiteY0" fmla="*/ 1311910 h 1311910"/>
                <a:gd name="connsiteX1" fmla="*/ 2671445 w 2671445"/>
                <a:gd name="connsiteY1" fmla="*/ 0 h 1311910"/>
                <a:gd name="connsiteX2" fmla="*/ 0 w 2671445"/>
                <a:gd name="connsiteY2" fmla="*/ 1311910 h 1311910"/>
                <a:gd name="connsiteX0" fmla="*/ 0 w 2671445"/>
                <a:gd name="connsiteY0" fmla="*/ 1311910 h 1403350"/>
                <a:gd name="connsiteX1" fmla="*/ 2671445 w 2671445"/>
                <a:gd name="connsiteY1" fmla="*/ 0 h 1403350"/>
                <a:gd name="connsiteX2" fmla="*/ 91434 w 2671445"/>
                <a:gd name="connsiteY2" fmla="*/ 1403350 h 1403350"/>
                <a:gd name="connsiteX0" fmla="*/ 0 w 2671445"/>
                <a:gd name="connsiteY0" fmla="*/ 1311910 h 1311910"/>
                <a:gd name="connsiteX1" fmla="*/ 2671445 w 2671445"/>
                <a:gd name="connsiteY1" fmla="*/ 0 h 1311910"/>
                <a:gd name="connsiteX0" fmla="*/ 0 w 2671445"/>
                <a:gd name="connsiteY0" fmla="*/ 1311971 h 1311971"/>
                <a:gd name="connsiteX1" fmla="*/ 2671445 w 2671445"/>
                <a:gd name="connsiteY1" fmla="*/ 61 h 1311971"/>
              </a:gdLst>
              <a:ahLst/>
              <a:cxnLst>
                <a:cxn ang="0">
                  <a:pos x="connsiteX0" y="connsiteY0"/>
                </a:cxn>
                <a:cxn ang="0">
                  <a:pos x="connsiteX1" y="connsiteY1"/>
                </a:cxn>
              </a:cxnLst>
              <a:rect l="l" t="t" r="r" b="b"/>
              <a:pathLst>
                <a:path w="2671445" h="1311971">
                  <a:moveTo>
                    <a:pt x="0" y="1311971"/>
                  </a:moveTo>
                  <a:cubicBezTo>
                    <a:pt x="0" y="1093320"/>
                    <a:pt x="1063947" y="-9470"/>
                    <a:pt x="2671445" y="61"/>
                  </a:cubicBezTo>
                </a:path>
              </a:pathLst>
            </a:custGeom>
            <a:noFill/>
            <a:ln w="57150">
              <a:gradFill>
                <a:gsLst>
                  <a:gs pos="100000">
                    <a:schemeClr val="accent5"/>
                  </a:gs>
                  <a:gs pos="47000">
                    <a:schemeClr val="accent6"/>
                  </a:gs>
                </a:gsLst>
                <a:lin ang="5400000" scaled="1"/>
              </a:grad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pic>
        <p:nvPicPr>
          <p:cNvPr id="8" name="Picture 7" descr="A close up of blue letters&#10;&#10;Description automatically generated">
            <a:extLst>
              <a:ext uri="{FF2B5EF4-FFF2-40B4-BE49-F238E27FC236}">
                <a16:creationId xmlns:a16="http://schemas.microsoft.com/office/drawing/2014/main" id="{E1DA3E3E-46B3-C286-4F4A-D72254D76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61821" y="5090657"/>
            <a:ext cx="3679473" cy="1092200"/>
          </a:xfrm>
          <a:prstGeom prst="rect">
            <a:avLst/>
          </a:prstGeom>
        </p:spPr>
      </p:pic>
    </p:spTree>
    <p:extLst>
      <p:ext uri="{BB962C8B-B14F-4D97-AF65-F5344CB8AC3E}">
        <p14:creationId xmlns:p14="http://schemas.microsoft.com/office/powerpoint/2010/main" val="306049884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x 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p:cNvSpPr>
          <p:nvPr>
            <p:ph type="pic" sz="quarter" idx="15" hasCustomPrompt="1"/>
          </p:nvPr>
        </p:nvSpPr>
        <p:spPr>
          <a:xfrm>
            <a:off x="457200"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457200"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649224"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457200"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a:extLst>
              <a:ext uri="{FF2B5EF4-FFF2-40B4-BE49-F238E27FC236}">
                <a16:creationId xmlns:a16="http://schemas.microsoft.com/office/drawing/2014/main" id="{C9EDA36B-2EA5-455F-BB16-5B219282D342}"/>
              </a:ext>
            </a:extLst>
          </p:cNvPr>
          <p:cNvSpPr>
            <a:spLocks noGrp="1"/>
          </p:cNvSpPr>
          <p:nvPr>
            <p:ph type="pic" sz="quarter" idx="24" hasCustomPrompt="1"/>
          </p:nvPr>
        </p:nvSpPr>
        <p:spPr>
          <a:xfrm>
            <a:off x="2412492"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385060" y="3637300"/>
            <a:ext cx="1554480"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2642616"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385060" y="4158508"/>
            <a:ext cx="1554480"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a:extLst>
              <a:ext uri="{FF2B5EF4-FFF2-40B4-BE49-F238E27FC236}">
                <a16:creationId xmlns:a16="http://schemas.microsoft.com/office/drawing/2014/main" id="{94A80552-9B52-42DF-BE3A-6F065118F72B}"/>
              </a:ext>
            </a:extLst>
          </p:cNvPr>
          <p:cNvSpPr>
            <a:spLocks noGrp="1"/>
          </p:cNvSpPr>
          <p:nvPr>
            <p:ph type="pic" sz="quarter" idx="27" hasCustomPrompt="1"/>
          </p:nvPr>
        </p:nvSpPr>
        <p:spPr>
          <a:xfrm>
            <a:off x="4367784"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367784"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4559808"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367784"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a:extLst>
              <a:ext uri="{FF2B5EF4-FFF2-40B4-BE49-F238E27FC236}">
                <a16:creationId xmlns:a16="http://schemas.microsoft.com/office/drawing/2014/main" id="{8F6ABA03-6543-489D-8F50-07455BA0EAC8}"/>
              </a:ext>
            </a:extLst>
          </p:cNvPr>
          <p:cNvSpPr>
            <a:spLocks noGrp="1"/>
          </p:cNvSpPr>
          <p:nvPr>
            <p:ph type="pic" sz="quarter" idx="30" hasCustomPrompt="1"/>
          </p:nvPr>
        </p:nvSpPr>
        <p:spPr>
          <a:xfrm>
            <a:off x="6323076"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6323076"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6516626"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6323076"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a:extLst>
              <a:ext uri="{FF2B5EF4-FFF2-40B4-BE49-F238E27FC236}">
                <a16:creationId xmlns:a16="http://schemas.microsoft.com/office/drawing/2014/main" id="{B2BDDD79-4490-4D9E-9B39-39E28D7CCA35}"/>
              </a:ext>
            </a:extLst>
          </p:cNvPr>
          <p:cNvSpPr>
            <a:spLocks noGrp="1"/>
          </p:cNvSpPr>
          <p:nvPr>
            <p:ph type="pic" sz="quarter" idx="33" hasCustomPrompt="1"/>
          </p:nvPr>
        </p:nvSpPr>
        <p:spPr>
          <a:xfrm>
            <a:off x="8278368"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a:extLst>
              <a:ext uri="{FF2B5EF4-FFF2-40B4-BE49-F238E27FC236}">
                <a16:creationId xmlns:a16="http://schemas.microsoft.com/office/drawing/2014/main" id="{82FD11C7-7338-4E05-B94D-F2971009CD29}"/>
              </a:ext>
            </a:extLst>
          </p:cNvPr>
          <p:cNvSpPr>
            <a:spLocks noGrp="1"/>
          </p:cNvSpPr>
          <p:nvPr>
            <p:ph type="body" sz="quarter" idx="34" hasCustomPrompt="1"/>
          </p:nvPr>
        </p:nvSpPr>
        <p:spPr>
          <a:xfrm>
            <a:off x="8278368"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29" name="Text Placeholder 5">
            <a:extLst>
              <a:ext uri="{FF2B5EF4-FFF2-40B4-BE49-F238E27FC236}">
                <a16:creationId xmlns:a16="http://schemas.microsoft.com/office/drawing/2014/main" id="{A2F0CD24-8114-4E2C-AC18-B932C2646CA9}"/>
              </a:ext>
            </a:extLst>
          </p:cNvPr>
          <p:cNvSpPr>
            <a:spLocks noGrp="1"/>
          </p:cNvSpPr>
          <p:nvPr>
            <p:ph type="body" sz="quarter" idx="56" hasCustomPrompt="1"/>
          </p:nvPr>
        </p:nvSpPr>
        <p:spPr>
          <a:xfrm>
            <a:off x="8473444"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19" name="Bio 1">
            <a:extLst>
              <a:ext uri="{FF2B5EF4-FFF2-40B4-BE49-F238E27FC236}">
                <a16:creationId xmlns:a16="http://schemas.microsoft.com/office/drawing/2014/main" id="{E29B2798-CB3B-4033-939D-055CF6204693}"/>
              </a:ext>
            </a:extLst>
          </p:cNvPr>
          <p:cNvSpPr>
            <a:spLocks noGrp="1"/>
          </p:cNvSpPr>
          <p:nvPr>
            <p:ph type="body" sz="quarter" idx="35" hasCustomPrompt="1"/>
          </p:nvPr>
        </p:nvSpPr>
        <p:spPr>
          <a:xfrm>
            <a:off x="8278368"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0" name="Picture Placeholder 1">
            <a:extLst>
              <a:ext uri="{FF2B5EF4-FFF2-40B4-BE49-F238E27FC236}">
                <a16:creationId xmlns:a16="http://schemas.microsoft.com/office/drawing/2014/main" id="{BDD1A934-37B7-4E46-B4C9-E4EC3F62FDAD}"/>
              </a:ext>
            </a:extLst>
          </p:cNvPr>
          <p:cNvSpPr>
            <a:spLocks noGrp="1"/>
          </p:cNvSpPr>
          <p:nvPr>
            <p:ph type="pic" sz="quarter" idx="36" hasCustomPrompt="1"/>
          </p:nvPr>
        </p:nvSpPr>
        <p:spPr>
          <a:xfrm>
            <a:off x="10233660"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1" name="Name 1">
            <a:extLst>
              <a:ext uri="{FF2B5EF4-FFF2-40B4-BE49-F238E27FC236}">
                <a16:creationId xmlns:a16="http://schemas.microsoft.com/office/drawing/2014/main" id="{A9B07209-5A96-4A39-AE90-D19B76B6E58C}"/>
              </a:ext>
            </a:extLst>
          </p:cNvPr>
          <p:cNvSpPr>
            <a:spLocks noGrp="1"/>
          </p:cNvSpPr>
          <p:nvPr>
            <p:ph type="body" sz="quarter" idx="37" hasCustomPrompt="1"/>
          </p:nvPr>
        </p:nvSpPr>
        <p:spPr>
          <a:xfrm>
            <a:off x="10233660"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Sixth Presenter</a:t>
            </a:r>
          </a:p>
        </p:txBody>
      </p:sp>
      <p:sp>
        <p:nvSpPr>
          <p:cNvPr id="30" name="Text Placeholder 5">
            <a:extLst>
              <a:ext uri="{FF2B5EF4-FFF2-40B4-BE49-F238E27FC236}">
                <a16:creationId xmlns:a16="http://schemas.microsoft.com/office/drawing/2014/main" id="{E4C0841A-6EE2-4F2D-B3CC-D9137A5B8755}"/>
              </a:ext>
            </a:extLst>
          </p:cNvPr>
          <p:cNvSpPr>
            <a:spLocks noGrp="1"/>
          </p:cNvSpPr>
          <p:nvPr>
            <p:ph type="body" sz="quarter" idx="57" hasCustomPrompt="1"/>
          </p:nvPr>
        </p:nvSpPr>
        <p:spPr>
          <a:xfrm>
            <a:off x="10425684"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22" name="Bio 1">
            <a:extLst>
              <a:ext uri="{FF2B5EF4-FFF2-40B4-BE49-F238E27FC236}">
                <a16:creationId xmlns:a16="http://schemas.microsoft.com/office/drawing/2014/main" id="{5C9AE779-EC12-4A16-A99F-6148516C6D67}"/>
              </a:ext>
            </a:extLst>
          </p:cNvPr>
          <p:cNvSpPr>
            <a:spLocks noGrp="1"/>
          </p:cNvSpPr>
          <p:nvPr>
            <p:ph type="body" sz="quarter" idx="38" hasCustomPrompt="1"/>
          </p:nvPr>
        </p:nvSpPr>
        <p:spPr>
          <a:xfrm>
            <a:off x="10233660"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7" name="Slide Number Placeholder 36">
            <a:extLst>
              <a:ext uri="{FF2B5EF4-FFF2-40B4-BE49-F238E27FC236}">
                <a16:creationId xmlns:a16="http://schemas.microsoft.com/office/drawing/2014/main" id="{4FDE5293-E995-4342-9C55-5DAE83C71E94}"/>
              </a:ext>
            </a:extLst>
          </p:cNvPr>
          <p:cNvSpPr>
            <a:spLocks noGrp="1"/>
          </p:cNvSpPr>
          <p:nvPr>
            <p:ph type="sldNum" sz="quarter" idx="58"/>
          </p:nvPr>
        </p:nvSpPr>
        <p:spPr>
          <a:xfrm>
            <a:off x="457203" y="6422601"/>
            <a:ext cx="243015" cy="246221"/>
          </a:xfrm>
          <a:prstGeom prst="rect">
            <a:avLst/>
          </a:prstGeom>
        </p:spPr>
        <p:txBody>
          <a:bodyPr/>
          <a:lstStyle/>
          <a:p>
            <a:fld id="{C9B44B55-5022-4F6D-A1E4-A61624687216}" type="slidenum">
              <a:rPr lang="en-US" smtClean="0"/>
              <a:t>‹#›</a:t>
            </a:fld>
            <a:endParaRPr lang="en-US" dirty="0"/>
          </a:p>
        </p:txBody>
      </p:sp>
    </p:spTree>
    <p:extLst>
      <p:ext uri="{BB962C8B-B14F-4D97-AF65-F5344CB8AC3E}">
        <p14:creationId xmlns:p14="http://schemas.microsoft.com/office/powerpoint/2010/main" val="2206099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First Level No Bullet Dark">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8724" y="0"/>
            <a:ext cx="11274552" cy="1051560"/>
          </a:xfrm>
          <a:prstGeom prst="rect">
            <a:avLst/>
          </a:prstGeom>
        </p:spPr>
        <p:txBody>
          <a:bodyPr/>
          <a:lstStyle>
            <a:lvl1pPr>
              <a:defRPr baseline="0"/>
            </a:lvl1pPr>
          </a:lstStyle>
          <a:p>
            <a:r>
              <a:rPr lang="en-US"/>
              <a:t>First-Level No Bullet Layout</a:t>
            </a:r>
          </a:p>
        </p:txBody>
      </p:sp>
      <p:sp>
        <p:nvSpPr>
          <p:cNvPr id="4" name="Content Placeholder 3"/>
          <p:cNvSpPr>
            <a:spLocks noGrp="1"/>
          </p:cNvSpPr>
          <p:nvPr>
            <p:ph sz="quarter" idx="14" hasCustomPrompt="1"/>
          </p:nvPr>
        </p:nvSpPr>
        <p:spPr>
          <a:xfrm>
            <a:off x="457200" y="1307592"/>
            <a:ext cx="11274552" cy="4368461"/>
          </a:xfrm>
          <a:prstGeom prst="rect">
            <a:avLst/>
          </a:prstGeom>
        </p:spPr>
        <p:txBody>
          <a:bodyPr>
            <a:noAutofit/>
          </a:bodyPr>
          <a:lstStyle>
            <a:lvl1pPr marL="0" indent="0">
              <a:lnSpc>
                <a:spcPct val="125000"/>
              </a:lnSpc>
              <a:spcBef>
                <a:spcPts val="1350"/>
              </a:spcBef>
              <a:buClr>
                <a:schemeClr val="tx1"/>
              </a:buClr>
              <a:buNone/>
              <a:defRPr sz="22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22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22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22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22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0" y="5729245"/>
            <a:ext cx="1127760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457203" y="6422601"/>
            <a:ext cx="243015" cy="246221"/>
          </a:xfrm>
          <a:prstGeom prst="rect">
            <a:avLst/>
          </a:prstGeom>
        </p:spPr>
        <p:txBody>
          <a:bodyPr/>
          <a:lstStyle/>
          <a:p>
            <a:fld id="{4B92C542-2E6A-4127-B73C-B88CCF8CB051}" type="slidenum">
              <a:rPr lang="en-US" smtClean="0"/>
              <a:t>‹#›</a:t>
            </a:fld>
            <a:endParaRPr lang="en-US" dirty="0"/>
          </a:p>
        </p:txBody>
      </p:sp>
    </p:spTree>
    <p:extLst>
      <p:ext uri="{BB962C8B-B14F-4D97-AF65-F5344CB8AC3E}">
        <p14:creationId xmlns:p14="http://schemas.microsoft.com/office/powerpoint/2010/main" val="3582409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ntent Dar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2" y="1307592"/>
            <a:ext cx="11274425" cy="4382008"/>
          </a:xfrm>
          <a:prstGeom prst="rect">
            <a:avLst/>
          </a:prstGeo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0" y="5729219"/>
            <a:ext cx="11277600" cy="338328"/>
          </a:xfrm>
          <a:prstGeom prst="rect">
            <a:avLst/>
          </a:prstGeom>
        </p:spPr>
        <p:txBody>
          <a:bodyPr anchor="b" anchorCtr="0">
            <a:noAutofit/>
          </a:bodyPr>
          <a:lstStyle>
            <a:lvl1pPr marL="0" indent="0">
              <a:buNone/>
              <a:defRPr sz="9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2" name="Slide Number Placeholder 1">
            <a:extLst>
              <a:ext uri="{FF2B5EF4-FFF2-40B4-BE49-F238E27FC236}">
                <a16:creationId xmlns:a16="http://schemas.microsoft.com/office/drawing/2014/main" id="{E3B686E0-935F-48AB-86D9-C0CA09FEB3A7}"/>
              </a:ext>
            </a:extLst>
          </p:cNvPr>
          <p:cNvSpPr>
            <a:spLocks noGrp="1"/>
          </p:cNvSpPr>
          <p:nvPr>
            <p:ph type="sldNum" sz="quarter" idx="18"/>
          </p:nvPr>
        </p:nvSpPr>
        <p:spPr>
          <a:xfrm>
            <a:off x="457203" y="6422601"/>
            <a:ext cx="243015" cy="246221"/>
          </a:xfrm>
          <a:prstGeom prst="rect">
            <a:avLst/>
          </a:prstGeom>
        </p:spPr>
        <p:txBody>
          <a:bodyPr/>
          <a:lstStyle/>
          <a:p>
            <a:fld id="{DF2BF9F9-8A6D-4E51-9385-E6189FFC85C3}" type="slidenum">
              <a:rPr lang="en-US" smtClean="0"/>
              <a:t>‹#›</a:t>
            </a:fld>
            <a:endParaRPr lang="en-US" dirty="0"/>
          </a:p>
        </p:txBody>
      </p:sp>
    </p:spTree>
    <p:extLst>
      <p:ext uri="{BB962C8B-B14F-4D97-AF65-F5344CB8AC3E}">
        <p14:creationId xmlns:p14="http://schemas.microsoft.com/office/powerpoint/2010/main" val="1337287730"/>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genda Dar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458724" y="0"/>
            <a:ext cx="11274552" cy="1051560"/>
          </a:xfrm>
        </p:spPr>
        <p:txBody>
          <a:bodyPr/>
          <a:lstStyle>
            <a:lvl1pPr>
              <a:defRPr/>
            </a:lvl1pPr>
          </a:lstStyle>
          <a:p>
            <a:r>
              <a:rPr lang="en-US" dirty="0"/>
              <a:t>Agenda</a:t>
            </a:r>
          </a:p>
        </p:txBody>
      </p:sp>
      <p:sp>
        <p:nvSpPr>
          <p:cNvPr id="24" name="Text Placeholder"/>
          <p:cNvSpPr>
            <a:spLocks noGrp="1"/>
          </p:cNvSpPr>
          <p:nvPr userDrawn="1">
            <p:ph type="body" sz="quarter" idx="10" hasCustomPrompt="1"/>
          </p:nvPr>
        </p:nvSpPr>
        <p:spPr>
          <a:xfrm>
            <a:off x="458724" y="1307592"/>
            <a:ext cx="11274552" cy="4498848"/>
          </a:xfrm>
        </p:spPr>
        <p:txBody>
          <a:bodyPr tIns="0" anchor="t" anchorCtr="0">
            <a:normAutofit/>
          </a:bodyPr>
          <a:lstStyle>
            <a:lvl1pPr marL="342900" indent="-342900">
              <a:lnSpc>
                <a:spcPct val="125000"/>
              </a:lnSpc>
              <a:spcBef>
                <a:spcPts val="1350"/>
              </a:spcBef>
              <a:buClr>
                <a:schemeClr val="tx1"/>
              </a:buClr>
              <a:buFont typeface="+mj-lt"/>
              <a:buAutoNum type="arabicPeriod"/>
              <a:defRPr sz="1800" baseline="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baseline="0"/>
            </a:lvl4pPr>
            <a:lvl5pPr marL="1714500" indent="-342900">
              <a:lnSpc>
                <a:spcPct val="125000"/>
              </a:lnSpc>
              <a:spcBef>
                <a:spcPts val="450"/>
              </a:spcBef>
              <a:buClr>
                <a:schemeClr val="tx1"/>
              </a:buClr>
              <a:buFont typeface="+mj-lt"/>
              <a:buAutoNum type="alphaLcParenR"/>
              <a:defRPr sz="18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2" name="Slide Number Placeholder 1">
            <a:extLst>
              <a:ext uri="{FF2B5EF4-FFF2-40B4-BE49-F238E27FC236}">
                <a16:creationId xmlns:a16="http://schemas.microsoft.com/office/drawing/2014/main" id="{14F5CC81-474D-4AA3-892F-003A513DBF29}"/>
              </a:ext>
            </a:extLst>
          </p:cNvPr>
          <p:cNvSpPr>
            <a:spLocks noGrp="1"/>
          </p:cNvSpPr>
          <p:nvPr>
            <p:ph type="sldNum" sz="quarter" idx="11"/>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320599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DE-D541-4AC1-A375-8E205A18CCBC}"/>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C63FEC-BA0C-47A8-A6B3-18A6701D03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98A5D28-C521-435B-8D26-949BB6209F3F}"/>
              </a:ext>
            </a:extLst>
          </p:cNvPr>
          <p:cNvSpPr>
            <a:spLocks noGrp="1"/>
          </p:cNvSpPr>
          <p:nvPr>
            <p:ph type="dt" sz="half" idx="10"/>
          </p:nvPr>
        </p:nvSpPr>
        <p:spPr/>
        <p:txBody>
          <a:bodyPr/>
          <a:lstStyle>
            <a:lvl1pPr>
              <a:defRPr>
                <a:solidFill>
                  <a:schemeClr val="bg1">
                    <a:lumMod val="95000"/>
                  </a:schemeClr>
                </a:solidFill>
              </a:defRPr>
            </a:lvl1pPr>
          </a:lstStyle>
          <a:p>
            <a:endParaRPr lang="en-US" dirty="0"/>
          </a:p>
        </p:txBody>
      </p:sp>
      <p:sp>
        <p:nvSpPr>
          <p:cNvPr id="5" name="Footer Placeholder 4">
            <a:extLst>
              <a:ext uri="{FF2B5EF4-FFF2-40B4-BE49-F238E27FC236}">
                <a16:creationId xmlns:a16="http://schemas.microsoft.com/office/drawing/2014/main" id="{D84D8B7A-ADD0-4906-AC48-F973986EADE8}"/>
              </a:ext>
            </a:extLst>
          </p:cNvPr>
          <p:cNvSpPr>
            <a:spLocks noGrp="1"/>
          </p:cNvSpPr>
          <p:nvPr>
            <p:ph type="ftr" sz="quarter" idx="11"/>
          </p:nvPr>
        </p:nvSpPr>
        <p:spPr/>
        <p:txBody>
          <a:bodyPr/>
          <a:lstStyle>
            <a:lvl1pPr>
              <a:defRPr>
                <a:solidFill>
                  <a:schemeClr val="bg1">
                    <a:lumMod val="95000"/>
                  </a:schemeClr>
                </a:solidFill>
              </a:defRPr>
            </a:lvl1pPr>
          </a:lstStyle>
          <a:p>
            <a:endParaRPr lang="en-US" dirty="0"/>
          </a:p>
        </p:txBody>
      </p:sp>
      <p:sp>
        <p:nvSpPr>
          <p:cNvPr id="6" name="Slide Number Placeholder 5">
            <a:extLst>
              <a:ext uri="{FF2B5EF4-FFF2-40B4-BE49-F238E27FC236}">
                <a16:creationId xmlns:a16="http://schemas.microsoft.com/office/drawing/2014/main" id="{7E5E9A70-3E9D-4719-A1B2-AD5B4E7F0D87}"/>
              </a:ext>
            </a:extLst>
          </p:cNvPr>
          <p:cNvSpPr>
            <a:spLocks noGrp="1"/>
          </p:cNvSpPr>
          <p:nvPr>
            <p:ph type="sldNum" sz="quarter" idx="12"/>
          </p:nvPr>
        </p:nvSpPr>
        <p:spPr/>
        <p:txBody>
          <a:bodyPr/>
          <a:lstStyle>
            <a:lvl1pPr>
              <a:defRPr>
                <a:solidFill>
                  <a:schemeClr val="bg1">
                    <a:lumMod val="95000"/>
                  </a:schemeClr>
                </a:solidFill>
              </a:defRPr>
            </a:lvl1pPr>
          </a:lstStyle>
          <a:p>
            <a:fld id="{DEAFFC1D-2961-4C03-A61C-9B32FDA0EDFE}" type="slidenum">
              <a:rPr lang="en-US" smtClean="0"/>
              <a:t>‹#›</a:t>
            </a:fld>
            <a:endParaRPr lang="en-US" dirty="0"/>
          </a:p>
        </p:txBody>
      </p:sp>
    </p:spTree>
    <p:extLst>
      <p:ext uri="{BB962C8B-B14F-4D97-AF65-F5344CB8AC3E}">
        <p14:creationId xmlns:p14="http://schemas.microsoft.com/office/powerpoint/2010/main" val="3776614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rgbClr val="59565A"/>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dirty="0"/>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dirty="0"/>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dirty="0"/>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3591D22-3790-9B00-AB81-57AE1D571450}"/>
              </a:ext>
            </a:extLst>
          </p:cNvPr>
          <p:cNvSpPr>
            <a:spLocks noGrp="1"/>
          </p:cNvSpPr>
          <p:nvPr>
            <p:ph type="ftr" sz="quarter" idx="14"/>
          </p:nvPr>
        </p:nvSpPr>
        <p:spPr>
          <a:xfrm>
            <a:off x="457200" y="1255097"/>
            <a:ext cx="10076688" cy="1435608"/>
          </a:xfrm>
          <a:prstGeom prst="rect">
            <a:avLst/>
          </a:prstGeom>
        </p:spPr>
        <p:txBody>
          <a:bodyPr vert="horz" lIns="0" tIns="0" rIns="0" bIns="0" rtlCol="0" anchor="b" anchorCtr="0">
            <a:normAutofit/>
          </a:bodyPr>
          <a:lstStyle>
            <a:lvl1pPr>
              <a:defRPr lang="en-US" sz="5000" baseline="0" dirty="0">
                <a:solidFill>
                  <a:schemeClr val="accent1"/>
                </a:solidFill>
                <a:latin typeface="+mn-lt"/>
                <a:ea typeface="+mj-ea"/>
              </a:defRPr>
            </a:lvl1pPr>
          </a:lstStyle>
          <a:p>
            <a:pPr defTabSz="685800">
              <a:lnSpc>
                <a:spcPct val="90000"/>
              </a:lnSpc>
              <a:spcBef>
                <a:spcPct val="0"/>
              </a:spcBef>
            </a:pPr>
            <a:r>
              <a:rPr lang="en-US"/>
              <a:t>Presentation Title</a:t>
            </a:r>
            <a:endParaRPr lang="en-US" dirty="0"/>
          </a:p>
        </p:txBody>
      </p:sp>
    </p:spTree>
    <p:extLst>
      <p:ext uri="{BB962C8B-B14F-4D97-AF65-F5344CB8AC3E}">
        <p14:creationId xmlns:p14="http://schemas.microsoft.com/office/powerpoint/2010/main" val="410195769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dirty="0"/>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dirty="0"/>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endParaRPr lang="en-US" dirty="0"/>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dirty="0"/>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E793114-964D-6F26-DE9A-41A04745CD9E}"/>
              </a:ext>
            </a:extLst>
          </p:cNvPr>
          <p:cNvSpPr>
            <a:spLocks noGrp="1"/>
          </p:cNvSpPr>
          <p:nvPr>
            <p:ph type="ftr" sz="quarter" idx="15"/>
          </p:nvPr>
        </p:nvSpPr>
        <p:spPr>
          <a:xfrm>
            <a:off x="457200" y="1251374"/>
            <a:ext cx="7152555" cy="1439332"/>
          </a:xfrm>
          <a:prstGeom prst="rect">
            <a:avLst/>
          </a:prstGeom>
        </p:spPr>
        <p:txBody>
          <a:bodyPr vert="horz" lIns="0" tIns="0" rIns="0" bIns="0" rtlCol="0" anchor="b" anchorCtr="0">
            <a:normAutofit/>
          </a:bodyPr>
          <a:lstStyle>
            <a:lvl1pPr>
              <a:defRPr lang="en-US" sz="4000" baseline="0" dirty="0">
                <a:solidFill>
                  <a:schemeClr val="accent1"/>
                </a:solidFill>
                <a:latin typeface="+mn-lt"/>
                <a:ea typeface="+mj-ea"/>
              </a:defRPr>
            </a:lvl1pPr>
          </a:lstStyle>
          <a:p>
            <a:pPr defTabSz="685800">
              <a:lnSpc>
                <a:spcPct val="90000"/>
              </a:lnSpc>
              <a:spcBef>
                <a:spcPct val="0"/>
              </a:spcBef>
            </a:pPr>
            <a:r>
              <a:rPr lang="en-US"/>
              <a:t>Presentation Title</a:t>
            </a:r>
          </a:p>
        </p:txBody>
      </p:sp>
    </p:spTree>
    <p:extLst>
      <p:ext uri="{BB962C8B-B14F-4D97-AF65-F5344CB8AC3E}">
        <p14:creationId xmlns:p14="http://schemas.microsoft.com/office/powerpoint/2010/main" val="238180261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endParaRPr lang="en-US" dirty="0"/>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67496654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dirty="0"/>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dirty="0"/>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92215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96586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Agenda</a:t>
            </a:r>
          </a:p>
        </p:txBody>
      </p:sp>
      <p:sp>
        <p:nvSpPr>
          <p:cNvPr id="24" name="Text Placeholder"/>
          <p:cNvSpPr>
            <a:spLocks noGrp="1"/>
          </p:cNvSpPr>
          <p:nvPr>
            <p:ph type="body" sz="quarter" idx="10" hasCustomPrompt="1"/>
          </p:nvPr>
        </p:nvSpPr>
        <p:spPr>
          <a:xfrm>
            <a:off x="458724" y="1307592"/>
            <a:ext cx="11274552" cy="4498848"/>
          </a:xfrm>
          <a:prstGeom prst="rect">
            <a:avLst/>
          </a:prstGeom>
        </p:spPr>
        <p:txBody>
          <a:bodyPr tIns="0" anchor="t" anchorCtr="0">
            <a:normAutofit/>
          </a:bodyPr>
          <a:lstStyle>
            <a:lvl1pPr marL="342900" indent="-342900">
              <a:lnSpc>
                <a:spcPct val="125000"/>
              </a:lnSpc>
              <a:spcBef>
                <a:spcPts val="1350"/>
              </a:spcBef>
              <a:buClr>
                <a:schemeClr val="tx1"/>
              </a:buClr>
              <a:buFont typeface="+mj-lt"/>
              <a:buAutoNum type="arabicPeriod"/>
              <a:defRPr sz="2200" baseline="0"/>
            </a:lvl1pPr>
            <a:lvl2pPr marL="685800" indent="-342900">
              <a:lnSpc>
                <a:spcPct val="125000"/>
              </a:lnSpc>
              <a:spcBef>
                <a:spcPts val="450"/>
              </a:spcBef>
              <a:buClr>
                <a:schemeClr val="tx1"/>
              </a:buClr>
              <a:buFont typeface="+mj-lt"/>
              <a:buAutoNum type="alphaLcPeriod"/>
              <a:defRPr sz="2200"/>
            </a:lvl2pPr>
            <a:lvl3pPr marL="1028700" indent="-342900">
              <a:lnSpc>
                <a:spcPct val="125000"/>
              </a:lnSpc>
              <a:spcBef>
                <a:spcPts val="450"/>
              </a:spcBef>
              <a:buClr>
                <a:schemeClr val="tx1"/>
              </a:buClr>
              <a:buFont typeface="+mj-lt"/>
              <a:buAutoNum type="romanLcPeriod"/>
              <a:defRPr sz="2200"/>
            </a:lvl3pPr>
            <a:lvl4pPr marL="1371600" indent="-342900">
              <a:lnSpc>
                <a:spcPct val="125000"/>
              </a:lnSpc>
              <a:spcBef>
                <a:spcPts val="450"/>
              </a:spcBef>
              <a:buClr>
                <a:schemeClr val="tx1"/>
              </a:buClr>
              <a:buSzPct val="100000"/>
              <a:buFont typeface="+mj-lt"/>
              <a:buAutoNum type="arabicParenR"/>
              <a:defRPr sz="2200" baseline="0"/>
            </a:lvl4pPr>
            <a:lvl5pPr marL="1714500" indent="-342900">
              <a:lnSpc>
                <a:spcPct val="125000"/>
              </a:lnSpc>
              <a:spcBef>
                <a:spcPts val="45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2" name="Slide Number Placeholder 1">
            <a:extLst>
              <a:ext uri="{FF2B5EF4-FFF2-40B4-BE49-F238E27FC236}">
                <a16:creationId xmlns:a16="http://schemas.microsoft.com/office/drawing/2014/main" id="{14F5CC81-474D-4AA3-892F-003A513DBF29}"/>
              </a:ext>
            </a:extLst>
          </p:cNvPr>
          <p:cNvSpPr>
            <a:spLocks noGrp="1"/>
          </p:cNvSpPr>
          <p:nvPr>
            <p:ph type="sldNum" sz="quarter" idx="11"/>
          </p:nvPr>
        </p:nvSpPr>
        <p:spPr>
          <a:xfrm>
            <a:off x="457203" y="6422601"/>
            <a:ext cx="333372" cy="246221"/>
          </a:xfrm>
          <a:prstGeom prst="rect">
            <a:avLst/>
          </a:prstGeom>
        </p:spPr>
        <p:txBody>
          <a:bodyPr/>
          <a:lstStyle/>
          <a:p>
            <a:fld id="{045947F7-456E-4694-8157-65B154A34B3F}" type="slidenum">
              <a:rPr lang="en-US" smtClean="0"/>
              <a:t>‹#›</a:t>
            </a:fld>
            <a:endParaRPr lang="en-US" dirty="0"/>
          </a:p>
        </p:txBody>
      </p:sp>
    </p:spTree>
    <p:extLst>
      <p:ext uri="{BB962C8B-B14F-4D97-AF65-F5344CB8AC3E}">
        <p14:creationId xmlns:p14="http://schemas.microsoft.com/office/powerpoint/2010/main" val="1022824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ctivity-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3A2-7A0C-E642-6473-8C1BC8A3E1BD}"/>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dirty="0"/>
              <a:t>Click to edit Master title style for Activities</a:t>
            </a:r>
          </a:p>
        </p:txBody>
      </p:sp>
      <p:sp>
        <p:nvSpPr>
          <p:cNvPr id="4" name="Slide Number Placeholder 3">
            <a:extLst>
              <a:ext uri="{FF2B5EF4-FFF2-40B4-BE49-F238E27FC236}">
                <a16:creationId xmlns:a16="http://schemas.microsoft.com/office/drawing/2014/main" id="{799FA5E7-E410-F741-D7AD-6FA8A6D2356E}"/>
              </a:ext>
            </a:extLst>
          </p:cNvPr>
          <p:cNvSpPr>
            <a:spLocks noGrp="1"/>
          </p:cNvSpPr>
          <p:nvPr>
            <p:ph type="sldNum" sz="quarter" idx="11"/>
          </p:nvPr>
        </p:nvSpPr>
        <p:spPr/>
        <p:txBody>
          <a:bodyPr/>
          <a:lstStyle/>
          <a:p>
            <a:fld id="{99A20822-4A49-4D36-86E3-300BA48D3F00}" type="slidenum">
              <a:rPr lang="en-US" smtClean="0"/>
              <a:pPr/>
              <a:t>‹#›</a:t>
            </a:fld>
            <a:endParaRPr lang="en-US" dirty="0"/>
          </a:p>
        </p:txBody>
      </p:sp>
      <p:sp>
        <p:nvSpPr>
          <p:cNvPr id="20" name="Rectangle 19">
            <a:extLst>
              <a:ext uri="{FF2B5EF4-FFF2-40B4-BE49-F238E27FC236}">
                <a16:creationId xmlns:a16="http://schemas.microsoft.com/office/drawing/2014/main" id="{2A6245B8-397C-C71B-C43A-27CAE975142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1" name="Content Placeholder 39">
            <a:extLst>
              <a:ext uri="{FF2B5EF4-FFF2-40B4-BE49-F238E27FC236}">
                <a16:creationId xmlns:a16="http://schemas.microsoft.com/office/drawing/2014/main" id="{D08C04E1-923A-3B1C-A72E-9E624873C74F}"/>
              </a:ext>
            </a:extLst>
          </p:cNvPr>
          <p:cNvSpPr>
            <a:spLocks noGrp="1"/>
          </p:cNvSpPr>
          <p:nvPr>
            <p:ph sz="quarter" idx="15" hasCustomPrompt="1"/>
          </p:nvPr>
        </p:nvSpPr>
        <p:spPr>
          <a:xfrm>
            <a:off x="1726208" y="1536405"/>
            <a:ext cx="10069552" cy="4590075"/>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3" name="Group 22">
            <a:extLst>
              <a:ext uri="{FF2B5EF4-FFF2-40B4-BE49-F238E27FC236}">
                <a16:creationId xmlns:a16="http://schemas.microsoft.com/office/drawing/2014/main" id="{C42CE09A-592B-73E1-148A-80DBA04A4B66}"/>
              </a:ext>
            </a:extLst>
          </p:cNvPr>
          <p:cNvGrpSpPr/>
          <p:nvPr userDrawn="1"/>
        </p:nvGrpSpPr>
        <p:grpSpPr>
          <a:xfrm>
            <a:off x="200164" y="210525"/>
            <a:ext cx="1325880" cy="1325880"/>
            <a:chOff x="457201" y="1447800"/>
            <a:chExt cx="640080" cy="640080"/>
          </a:xfrm>
        </p:grpSpPr>
        <p:sp>
          <p:nvSpPr>
            <p:cNvPr id="5" name="Oval 4">
              <a:extLst>
                <a:ext uri="{FF2B5EF4-FFF2-40B4-BE49-F238E27FC236}">
                  <a16:creationId xmlns:a16="http://schemas.microsoft.com/office/drawing/2014/main" id="{E0C3D8D6-DD22-3BE6-8D9D-C8622FE51CD8}"/>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a:extLst>
                <a:ext uri="{FF2B5EF4-FFF2-40B4-BE49-F238E27FC236}">
                  <a16:creationId xmlns:a16="http://schemas.microsoft.com/office/drawing/2014/main" id="{B8D59939-6EB2-4AB6-77A8-385AFE15B0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059" y="1534658"/>
              <a:ext cx="466364" cy="466364"/>
            </a:xfrm>
            <a:prstGeom prst="rect">
              <a:avLst/>
            </a:prstGeom>
          </p:spPr>
        </p:pic>
      </p:grpSp>
    </p:spTree>
    <p:extLst>
      <p:ext uri="{BB962C8B-B14F-4D97-AF65-F5344CB8AC3E}">
        <p14:creationId xmlns:p14="http://schemas.microsoft.com/office/powerpoint/2010/main" val="28174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ctivity-Two-Column">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
        <p:nvSpPr>
          <p:cNvPr id="18" name="Rectangle 17">
            <a:extLst>
              <a:ext uri="{FF2B5EF4-FFF2-40B4-BE49-F238E27FC236}">
                <a16:creationId xmlns:a16="http://schemas.microsoft.com/office/drawing/2014/main" id="{29D49F9F-4669-0BA2-BE71-9C3D58FCBFE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2" name="Group 1">
            <a:extLst>
              <a:ext uri="{FF2B5EF4-FFF2-40B4-BE49-F238E27FC236}">
                <a16:creationId xmlns:a16="http://schemas.microsoft.com/office/drawing/2014/main" id="{C7F84EAD-E64A-32E8-652F-C284942D7F86}"/>
              </a:ext>
            </a:extLst>
          </p:cNvPr>
          <p:cNvGrpSpPr/>
          <p:nvPr userDrawn="1"/>
        </p:nvGrpSpPr>
        <p:grpSpPr>
          <a:xfrm>
            <a:off x="200164" y="210525"/>
            <a:ext cx="1325880" cy="1325880"/>
            <a:chOff x="457201" y="1447800"/>
            <a:chExt cx="640080" cy="640080"/>
          </a:xfrm>
        </p:grpSpPr>
        <p:sp>
          <p:nvSpPr>
            <p:cNvPr id="6" name="Oval 5">
              <a:extLst>
                <a:ext uri="{FF2B5EF4-FFF2-40B4-BE49-F238E27FC236}">
                  <a16:creationId xmlns:a16="http://schemas.microsoft.com/office/drawing/2014/main" id="{D3D22CCA-AB17-D76D-12C7-A5365C730213}"/>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4ACD125-6663-07C5-78F7-F2FF88B557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059" y="1534658"/>
              <a:ext cx="466364" cy="466364"/>
            </a:xfrm>
            <a:prstGeom prst="rect">
              <a:avLst/>
            </a:prstGeom>
          </p:spPr>
        </p:pic>
      </p:grpSp>
      <p:sp>
        <p:nvSpPr>
          <p:cNvPr id="19" name="Title 1">
            <a:extLst>
              <a:ext uri="{FF2B5EF4-FFF2-40B4-BE49-F238E27FC236}">
                <a16:creationId xmlns:a16="http://schemas.microsoft.com/office/drawing/2014/main" id="{CF788290-9CFB-65E2-87C6-CC4CBDE1B527}"/>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dirty="0"/>
              <a:t>Click to edit Master title style for Activities</a:t>
            </a:r>
          </a:p>
        </p:txBody>
      </p:sp>
    </p:spTree>
    <p:extLst>
      <p:ext uri="{BB962C8B-B14F-4D97-AF65-F5344CB8AC3E}">
        <p14:creationId xmlns:p14="http://schemas.microsoft.com/office/powerpoint/2010/main" val="1874595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dirty="0"/>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2437231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397856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dirty="0"/>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605558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907110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152439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dirty="0"/>
              <a:t>References are 20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977193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et the Presenters-5">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dirty="0"/>
              <a:t>Meet the Presenters Layout (5)</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40650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et the Presenters-3">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dirty="0"/>
              <a:t>Meet the Presenters Layout (3)</a:t>
            </a:r>
          </a:p>
        </p:txBody>
      </p:sp>
      <p:sp>
        <p:nvSpPr>
          <p:cNvPr id="8" name="Picture Placeholder 1"/>
          <p:cNvSpPr>
            <a:spLocks noGrp="1"/>
          </p:cNvSpPr>
          <p:nvPr>
            <p:ph type="pic" sz="quarter" idx="24" hasCustomPrompt="1"/>
          </p:nvPr>
        </p:nvSpPr>
        <p:spPr>
          <a:xfrm>
            <a:off x="1734281"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p:cNvSpPr>
            <a:spLocks noGrp="1"/>
          </p:cNvSpPr>
          <p:nvPr>
            <p:ph type="body" sz="quarter" idx="25" hasCustomPrompt="1"/>
          </p:nvPr>
        </p:nvSpPr>
        <p:spPr>
          <a:xfrm>
            <a:off x="1642841"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First Presenter</a:t>
            </a:r>
          </a:p>
        </p:txBody>
      </p:sp>
      <p:sp>
        <p:nvSpPr>
          <p:cNvPr id="10" name="Bio 1"/>
          <p:cNvSpPr>
            <a:spLocks noGrp="1"/>
          </p:cNvSpPr>
          <p:nvPr>
            <p:ph type="body" sz="quarter" idx="26" hasCustomPrompt="1"/>
          </p:nvPr>
        </p:nvSpPr>
        <p:spPr>
          <a:xfrm>
            <a:off x="1642841"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Second 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4" name="Picture Placeholder 1"/>
          <p:cNvSpPr>
            <a:spLocks noGrp="1"/>
          </p:cNvSpPr>
          <p:nvPr>
            <p:ph type="pic" sz="quarter" idx="30" hasCustomPrompt="1"/>
          </p:nvPr>
        </p:nvSpPr>
        <p:spPr>
          <a:xfrm>
            <a:off x="8628919"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p:cNvSpPr>
            <a:spLocks noGrp="1"/>
          </p:cNvSpPr>
          <p:nvPr>
            <p:ph type="body" sz="quarter" idx="31" hasCustomPrompt="1"/>
          </p:nvPr>
        </p:nvSpPr>
        <p:spPr>
          <a:xfrm>
            <a:off x="8537479"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Third Presenter</a:t>
            </a:r>
          </a:p>
        </p:txBody>
      </p:sp>
      <p:sp>
        <p:nvSpPr>
          <p:cNvPr id="16" name="Bio 1"/>
          <p:cNvSpPr>
            <a:spLocks noGrp="1"/>
          </p:cNvSpPr>
          <p:nvPr>
            <p:ph type="body" sz="quarter" idx="32" hasCustomPrompt="1"/>
          </p:nvPr>
        </p:nvSpPr>
        <p:spPr>
          <a:xfrm>
            <a:off x="8537479"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15218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vider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457200" y="1267161"/>
            <a:ext cx="10515600" cy="2108110"/>
          </a:xfrm>
          <a:prstGeom prst="rect">
            <a:avLst/>
          </a:prstGeom>
        </p:spPr>
        <p:txBody>
          <a:bodyPr anchor="b">
            <a:normAutofit/>
          </a:bodyPr>
          <a:lstStyle>
            <a:lvl1pPr algn="l">
              <a:defRPr sz="4200" b="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457203" y="3842377"/>
            <a:ext cx="10515599" cy="1655762"/>
          </a:xfrm>
          <a:prstGeom prst="rect">
            <a:avLst/>
          </a:prstGeom>
        </p:spPr>
        <p:txBody>
          <a:bodyPr>
            <a:normAutofit/>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Slide Number Placeholder 3">
            <a:extLst>
              <a:ext uri="{FF2B5EF4-FFF2-40B4-BE49-F238E27FC236}">
                <a16:creationId xmlns:a16="http://schemas.microsoft.com/office/drawing/2014/main" id="{DAF9D12B-AE7E-4B19-8F99-A37D8013F03E}"/>
              </a:ext>
            </a:extLst>
          </p:cNvPr>
          <p:cNvSpPr>
            <a:spLocks noGrp="1"/>
          </p:cNvSpPr>
          <p:nvPr>
            <p:ph type="sldNum" sz="quarter" idx="10"/>
          </p:nvPr>
        </p:nvSpPr>
        <p:spPr>
          <a:xfrm>
            <a:off x="457203" y="6422601"/>
            <a:ext cx="323847" cy="246221"/>
          </a:xfrm>
          <a:prstGeom prst="rect">
            <a:avLst/>
          </a:prstGeom>
        </p:spPr>
        <p:txBody>
          <a:bodyPr/>
          <a:lstStyle/>
          <a:p>
            <a:fld id="{36EC4586-FD86-41B3-95B6-58F34DF6C22C}" type="slidenum">
              <a:rPr lang="en-US" smtClean="0"/>
              <a:t>‹#›</a:t>
            </a:fld>
            <a:endParaRPr lang="en-US" dirty="0"/>
          </a:p>
        </p:txBody>
      </p:sp>
      <p:sp>
        <p:nvSpPr>
          <p:cNvPr id="5" name="Rectangle 4">
            <a:extLst>
              <a:ext uri="{FF2B5EF4-FFF2-40B4-BE49-F238E27FC236}">
                <a16:creationId xmlns:a16="http://schemas.microsoft.com/office/drawing/2014/main" id="{09A5D183-BF0E-5C71-93DA-F2F74B0943FE}"/>
              </a:ext>
            </a:extLst>
          </p:cNvPr>
          <p:cNvSpPr/>
          <p:nvPr userDrawn="1"/>
        </p:nvSpPr>
        <p:spPr>
          <a:xfrm>
            <a:off x="0" y="0"/>
            <a:ext cx="12192000" cy="1267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Description automatically generated">
            <a:extLst>
              <a:ext uri="{FF2B5EF4-FFF2-40B4-BE49-F238E27FC236}">
                <a16:creationId xmlns:a16="http://schemas.microsoft.com/office/drawing/2014/main" id="{2AEACB88-5F37-EE69-2CFA-0880CB3D8484}"/>
              </a:ext>
            </a:extLst>
          </p:cNvPr>
          <p:cNvPicPr>
            <a:picLocks noChangeAspect="1"/>
          </p:cNvPicPr>
          <p:nvPr userDrawn="1"/>
        </p:nvPicPr>
        <p:blipFill>
          <a:blip r:embed="rId2">
            <a:alphaModFix amt="15000"/>
          </a:blip>
          <a:srcRect r="69034"/>
          <a:stretch/>
        </p:blipFill>
        <p:spPr>
          <a:xfrm>
            <a:off x="8258171" y="450656"/>
            <a:ext cx="5257804" cy="5047483"/>
          </a:xfrm>
          <a:prstGeom prst="rect">
            <a:avLst/>
          </a:prstGeom>
        </p:spPr>
      </p:pic>
    </p:spTree>
    <p:extLst>
      <p:ext uri="{BB962C8B-B14F-4D97-AF65-F5344CB8AC3E}">
        <p14:creationId xmlns:p14="http://schemas.microsoft.com/office/powerpoint/2010/main" val="3080090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eet the Presenters-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dirty="0"/>
              <a:t>Meet the Presenters Layout (2)</a:t>
            </a:r>
          </a:p>
        </p:txBody>
      </p:sp>
      <p:sp>
        <p:nvSpPr>
          <p:cNvPr id="8" name="Picture Placeholder 1"/>
          <p:cNvSpPr>
            <a:spLocks noGrp="1"/>
          </p:cNvSpPr>
          <p:nvPr>
            <p:ph type="pic" sz="quarter" idx="24" hasCustomPrompt="1"/>
          </p:nvPr>
        </p:nvSpPr>
        <p:spPr>
          <a:xfrm>
            <a:off x="2842645"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p:cNvSpPr>
            <a:spLocks noGrp="1"/>
          </p:cNvSpPr>
          <p:nvPr>
            <p:ph type="body" sz="quarter" idx="25" hasCustomPrompt="1"/>
          </p:nvPr>
        </p:nvSpPr>
        <p:spPr>
          <a:xfrm>
            <a:off x="2751205" y="3307696"/>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First Presenter</a:t>
            </a:r>
          </a:p>
        </p:txBody>
      </p:sp>
      <p:sp>
        <p:nvSpPr>
          <p:cNvPr id="10" name="Bio 1"/>
          <p:cNvSpPr>
            <a:spLocks noGrp="1"/>
          </p:cNvSpPr>
          <p:nvPr>
            <p:ph type="body" sz="quarter" idx="26" hasCustomPrompt="1"/>
          </p:nvPr>
        </p:nvSpPr>
        <p:spPr>
          <a:xfrm>
            <a:off x="2751205" y="3828904"/>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p:cNvSpPr>
            <a:spLocks noGrp="1"/>
          </p:cNvSpPr>
          <p:nvPr>
            <p:ph type="pic" sz="quarter" idx="27" hasCustomPrompt="1"/>
          </p:nvPr>
        </p:nvSpPr>
        <p:spPr>
          <a:xfrm>
            <a:off x="7617233"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p:cNvSpPr>
            <a:spLocks noGrp="1"/>
          </p:cNvSpPr>
          <p:nvPr>
            <p:ph type="body" sz="quarter" idx="28" hasCustomPrompt="1"/>
          </p:nvPr>
        </p:nvSpPr>
        <p:spPr>
          <a:xfrm>
            <a:off x="7525793" y="3307696"/>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Second Presenter</a:t>
            </a:r>
          </a:p>
        </p:txBody>
      </p:sp>
      <p:sp>
        <p:nvSpPr>
          <p:cNvPr id="13" name="Bio 1"/>
          <p:cNvSpPr>
            <a:spLocks noGrp="1"/>
          </p:cNvSpPr>
          <p:nvPr>
            <p:ph type="body" sz="quarter" idx="29" hasCustomPrompt="1"/>
          </p:nvPr>
        </p:nvSpPr>
        <p:spPr>
          <a:xfrm>
            <a:off x="7525793" y="3828904"/>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1165711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et the Presenters-1">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dirty="0"/>
              <a:t>Meet the Presenters Layout (1)</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256756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Heavy-Instructional">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587350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endParaRPr lang="en-US" dirty="0"/>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478550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dirty="0"/>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XXX-XXX-XXXX</a:t>
            </a:r>
          </a:p>
          <a:p>
            <a:pPr lvl="0"/>
            <a:r>
              <a:rPr lang="en-US" dirty="0"/>
              <a:t>email@air.org</a:t>
            </a:r>
          </a:p>
          <a:p>
            <a:pPr lvl="0"/>
            <a:endParaRPr lang="en-US" dirty="0"/>
          </a:p>
          <a:p>
            <a:pPr lvl="0"/>
            <a:r>
              <a:rPr lang="en-US" dirty="0"/>
              <a:t>1000 Thomas Jefferson Street NW</a:t>
            </a:r>
          </a:p>
          <a:p>
            <a:pPr lvl="0"/>
            <a:r>
              <a:rPr lang="en-US" dirty="0"/>
              <a:t>Washington, DC 20007-3835</a:t>
            </a:r>
          </a:p>
          <a:p>
            <a:pPr lvl="0"/>
            <a:r>
              <a:rPr lang="en-US" dirty="0"/>
              <a:t>202.403.5000</a:t>
            </a:r>
          </a:p>
          <a:p>
            <a:pPr lvl="0"/>
            <a:r>
              <a:rPr lang="en-US" dirty="0"/>
              <a:t>progresscenter@air.org</a:t>
            </a:r>
          </a:p>
          <a:p>
            <a:r>
              <a:rPr lang="en-US" dirty="0"/>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8" y="3688560"/>
            <a:ext cx="417653" cy="417653"/>
          </a:xfrm>
          <a:prstGeom prst="rect">
            <a:avLst/>
          </a:prstGeom>
          <a:ln w="6350">
            <a:solidFill>
              <a:schemeClr val="bg1"/>
            </a:solidFill>
          </a:ln>
        </p:spPr>
      </p:pic>
      <p:pic>
        <p:nvPicPr>
          <p:cNvPr id="24" name="Picture 23">
            <a:extLst>
              <a:ext uri="{FF2B5EF4-FFF2-40B4-BE49-F238E27FC236}">
                <a16:creationId xmlns:a16="http://schemas.microsoft.com/office/drawing/2014/main" id="{6D8F437B-6FA9-46F2-97B6-6245B4FA887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26719" y="4182054"/>
            <a:ext cx="417653" cy="417653"/>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dirty="0">
                <a:solidFill>
                  <a:schemeClr val="tx1"/>
                </a:solidFill>
                <a:hlinkClick r:id="rId5"/>
              </a:rPr>
              <a:t>https://www.facebook.com/k12PROGRESS/</a:t>
            </a:r>
            <a:r>
              <a:rPr lang="en-US" sz="1800" dirty="0">
                <a:solidFill>
                  <a:schemeClr val="tx1"/>
                </a:solidFill>
              </a:rPr>
              <a:t> </a:t>
            </a:r>
          </a:p>
          <a:p>
            <a:pPr>
              <a:spcBef>
                <a:spcPts val="1500"/>
              </a:spcBef>
            </a:pPr>
            <a:r>
              <a:rPr lang="en-US" sz="1800" dirty="0">
                <a:solidFill>
                  <a:schemeClr val="tx1"/>
                </a:solidFill>
                <a:hlinkClick r:id="rId6"/>
              </a:rPr>
              <a:t>https://twitter.com/K12PROGRESS</a:t>
            </a:r>
            <a:endParaRPr lang="en-US" sz="1800" dirty="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dirty="0"/>
              <a:t>Notice of Trademark: “American Institutes for Research” and “AIR” are registered trademarks. All other brand, product, or company names are trademarks or registered trademarks of their respective owners.</a:t>
            </a:r>
          </a:p>
          <a:p>
            <a:pPr lvl="0"/>
            <a:r>
              <a:rPr lang="en-US" dirty="0"/>
              <a:t>This material was produced under the U.S. Department of Education, Office of Special Education Programs, Award No. H326C190002. David </a:t>
            </a:r>
            <a:r>
              <a:rPr lang="en-US" dirty="0" err="1"/>
              <a:t>Emenheiser</a:t>
            </a:r>
            <a:r>
              <a:rPr lang="en-US" dirty="0"/>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pic>
        <p:nvPicPr>
          <p:cNvPr id="21" name="Picture 20">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9164449" y="5573891"/>
            <a:ext cx="1416215" cy="704088"/>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dirty="0"/>
              <a:t>XXXX_MO/YR</a:t>
            </a:r>
          </a:p>
        </p:txBody>
      </p:sp>
    </p:spTree>
    <p:extLst>
      <p:ext uri="{BB962C8B-B14F-4D97-AF65-F5344CB8AC3E}">
        <p14:creationId xmlns:p14="http://schemas.microsoft.com/office/powerpoint/2010/main" val="24951022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599994"/>
            <a:ext cx="3860800" cy="105606"/>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18D9C5-E644-414B-97B6-66097F7A7F26}" type="slidenum">
              <a:rPr lang="en-US"/>
              <a:pPr>
                <a:defRPr/>
              </a:pPr>
              <a:t>‹#›</a:t>
            </a:fld>
            <a:endParaRPr lang="en-US"/>
          </a:p>
        </p:txBody>
      </p:sp>
    </p:spTree>
    <p:extLst>
      <p:ext uri="{BB962C8B-B14F-4D97-AF65-F5344CB8AC3E}">
        <p14:creationId xmlns:p14="http://schemas.microsoft.com/office/powerpoint/2010/main" val="2327885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320137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First Level No Bullet">
  <p:cSld name="1_First Level No Bullet">
    <p:spTree>
      <p:nvGrpSpPr>
        <p:cNvPr id="1" name="Shape 106"/>
        <p:cNvGrpSpPr/>
        <p:nvPr/>
      </p:nvGrpSpPr>
      <p:grpSpPr>
        <a:xfrm>
          <a:off x="0" y="0"/>
          <a:ext cx="0" cy="0"/>
          <a:chOff x="0" y="0"/>
          <a:chExt cx="0" cy="0"/>
        </a:xfrm>
      </p:grpSpPr>
      <p:sp>
        <p:nvSpPr>
          <p:cNvPr id="107" name="Google Shape;107;ge5645043f9_2_47"/>
          <p:cNvSpPr txBox="1">
            <a:spLocks noGrp="1"/>
          </p:cNvSpPr>
          <p:nvPr>
            <p:ph type="title"/>
          </p:nvPr>
        </p:nvSpPr>
        <p:spPr>
          <a:xfrm>
            <a:off x="457200" y="2"/>
            <a:ext cx="11338560"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76BD"/>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ge5645043f9_2_47"/>
          <p:cNvSpPr txBox="1">
            <a:spLocks noGrp="1"/>
          </p:cNvSpPr>
          <p:nvPr>
            <p:ph type="body" idx="1"/>
          </p:nvPr>
        </p:nvSpPr>
        <p:spPr>
          <a:xfrm>
            <a:off x="457200" y="1280160"/>
            <a:ext cx="11338560" cy="4846320"/>
          </a:xfrm>
          <a:prstGeom prst="rect">
            <a:avLst/>
          </a:prstGeom>
          <a:noFill/>
          <a:ln>
            <a:noFill/>
          </a:ln>
        </p:spPr>
        <p:txBody>
          <a:bodyPr spcFirstLastPara="1" wrap="square" lIns="0" tIns="0" rIns="0" bIns="0" anchor="t" anchorCtr="0">
            <a:noAutofit/>
          </a:bodyPr>
          <a:lstStyle>
            <a:lvl1pPr marL="609570" lvl="0" indent="-304784" algn="l">
              <a:lnSpc>
                <a:spcPct val="100000"/>
              </a:lnSpc>
              <a:spcBef>
                <a:spcPts val="1867"/>
              </a:spcBef>
              <a:spcAft>
                <a:spcPts val="0"/>
              </a:spcAft>
              <a:buClr>
                <a:schemeClr val="dk1"/>
              </a:buClr>
              <a:buSzPts val="2100"/>
              <a:buNone/>
              <a:defRPr sz="2800">
                <a:solidFill>
                  <a:schemeClr val="dk1"/>
                </a:solidFill>
              </a:defRPr>
            </a:lvl1pPr>
            <a:lvl2pPr marL="1219140" lvl="1" indent="-482576" algn="l">
              <a:lnSpc>
                <a:spcPct val="100000"/>
              </a:lnSpc>
              <a:spcBef>
                <a:spcPts val="667"/>
              </a:spcBef>
              <a:spcAft>
                <a:spcPts val="0"/>
              </a:spcAft>
              <a:buClr>
                <a:schemeClr val="dk1"/>
              </a:buClr>
              <a:buSzPts val="2100"/>
              <a:buFont typeface="Times New Roman"/>
              <a:buChar char="•"/>
              <a:defRPr sz="2800">
                <a:solidFill>
                  <a:schemeClr val="dk1"/>
                </a:solidFill>
              </a:defRPr>
            </a:lvl2pPr>
            <a:lvl3pPr marL="1828709" lvl="2" indent="-482576" algn="l">
              <a:lnSpc>
                <a:spcPct val="100000"/>
              </a:lnSpc>
              <a:spcBef>
                <a:spcPts val="667"/>
              </a:spcBef>
              <a:spcAft>
                <a:spcPts val="0"/>
              </a:spcAft>
              <a:buClr>
                <a:schemeClr val="dk1"/>
              </a:buClr>
              <a:buSzPts val="2100"/>
              <a:buFont typeface="Arial Narrow"/>
              <a:buChar char="–"/>
              <a:defRPr sz="2800">
                <a:solidFill>
                  <a:schemeClr val="dk1"/>
                </a:solidFill>
              </a:defRPr>
            </a:lvl3pPr>
            <a:lvl4pPr marL="2438278" lvl="3" indent="-499509" algn="l">
              <a:lnSpc>
                <a:spcPct val="100000"/>
              </a:lnSpc>
              <a:spcBef>
                <a:spcPts val="667"/>
              </a:spcBef>
              <a:spcAft>
                <a:spcPts val="0"/>
              </a:spcAft>
              <a:buClr>
                <a:schemeClr val="dk1"/>
              </a:buClr>
              <a:buSzPts val="2300"/>
              <a:buFont typeface="Arial Narrow"/>
              <a:buChar char="»"/>
              <a:defRPr sz="2800">
                <a:solidFill>
                  <a:schemeClr val="dk1"/>
                </a:solidFill>
              </a:defRPr>
            </a:lvl4pPr>
            <a:lvl5pPr marL="3047848" lvl="4" indent="-482576" algn="l">
              <a:lnSpc>
                <a:spcPct val="100000"/>
              </a:lnSpc>
              <a:spcBef>
                <a:spcPts val="667"/>
              </a:spcBef>
              <a:spcAft>
                <a:spcPts val="0"/>
              </a:spcAft>
              <a:buClr>
                <a:schemeClr val="dk1"/>
              </a:buClr>
              <a:buSzPts val="2100"/>
              <a:buFont typeface="Arial Narrow"/>
              <a:buChar char="◦"/>
              <a:defRPr sz="2800">
                <a:solidFill>
                  <a:schemeClr val="dk1"/>
                </a:solidFill>
              </a:defRPr>
            </a:lvl5pPr>
            <a:lvl6pPr marL="3657418" lvl="5" indent="-482576" algn="l">
              <a:lnSpc>
                <a:spcPct val="100000"/>
              </a:lnSpc>
              <a:spcBef>
                <a:spcPts val="667"/>
              </a:spcBef>
              <a:spcAft>
                <a:spcPts val="0"/>
              </a:spcAft>
              <a:buClr>
                <a:schemeClr val="dk1"/>
              </a:buClr>
              <a:buSzPts val="2100"/>
              <a:buFont typeface="Arial Narrow"/>
              <a:buChar char="›"/>
              <a:defRPr sz="2800">
                <a:solidFill>
                  <a:schemeClr val="dk1"/>
                </a:solidFill>
              </a:defRPr>
            </a:lvl6pPr>
            <a:lvl7pPr marL="4266987" lvl="6" indent="-423312" algn="l">
              <a:lnSpc>
                <a:spcPct val="90000"/>
              </a:lnSpc>
              <a:spcBef>
                <a:spcPts val="400"/>
              </a:spcBef>
              <a:spcAft>
                <a:spcPts val="0"/>
              </a:spcAft>
              <a:buClr>
                <a:schemeClr val="dk1"/>
              </a:buClr>
              <a:buSzPts val="1400"/>
              <a:buChar char="•"/>
              <a:defRPr/>
            </a:lvl7pPr>
            <a:lvl8pPr marL="4876557" lvl="7" indent="-423312" algn="l">
              <a:lnSpc>
                <a:spcPct val="90000"/>
              </a:lnSpc>
              <a:spcBef>
                <a:spcPts val="400"/>
              </a:spcBef>
              <a:spcAft>
                <a:spcPts val="0"/>
              </a:spcAft>
              <a:buClr>
                <a:schemeClr val="dk1"/>
              </a:buClr>
              <a:buSzPts val="1400"/>
              <a:buChar char="•"/>
              <a:defRPr/>
            </a:lvl8pPr>
            <a:lvl9pPr marL="5486126" lvl="8" indent="-423312" algn="l">
              <a:lnSpc>
                <a:spcPct val="90000"/>
              </a:lnSpc>
              <a:spcBef>
                <a:spcPts val="400"/>
              </a:spcBef>
              <a:spcAft>
                <a:spcPts val="0"/>
              </a:spcAft>
              <a:buClr>
                <a:schemeClr val="dk1"/>
              </a:buClr>
              <a:buSzPts val="1400"/>
              <a:buChar char="•"/>
              <a:defRPr/>
            </a:lvl9pPr>
          </a:lstStyle>
          <a:p>
            <a:endParaRPr/>
          </a:p>
        </p:txBody>
      </p:sp>
      <p:sp>
        <p:nvSpPr>
          <p:cNvPr id="109" name="Google Shape;109;ge5645043f9_2_47"/>
          <p:cNvSpPr txBox="1">
            <a:spLocks noGrp="1"/>
          </p:cNvSpPr>
          <p:nvPr>
            <p:ph type="body" idx="2"/>
          </p:nvPr>
        </p:nvSpPr>
        <p:spPr>
          <a:xfrm>
            <a:off x="457200" y="6135690"/>
            <a:ext cx="11337925" cy="192087"/>
          </a:xfrm>
          <a:prstGeom prst="rect">
            <a:avLst/>
          </a:prstGeom>
          <a:noFill/>
          <a:ln>
            <a:noFill/>
          </a:ln>
        </p:spPr>
        <p:txBody>
          <a:bodyPr spcFirstLastPara="1" wrap="square" lIns="0" tIns="0" rIns="0" bIns="0" anchor="b" anchorCtr="0">
            <a:noAutofit/>
          </a:bodyPr>
          <a:lstStyle>
            <a:lvl1pPr marL="609570" lvl="0" indent="-304784" algn="l">
              <a:lnSpc>
                <a:spcPct val="100000"/>
              </a:lnSpc>
              <a:spcBef>
                <a:spcPts val="400"/>
              </a:spcBef>
              <a:spcAft>
                <a:spcPts val="0"/>
              </a:spcAft>
              <a:buSzPts val="800"/>
              <a:buNone/>
              <a:defRPr sz="1067">
                <a:solidFill>
                  <a:schemeClr val="dk1"/>
                </a:solidFill>
              </a:defRPr>
            </a:lvl1pPr>
            <a:lvl2pPr marL="1219140" lvl="1" indent="-304784" algn="l">
              <a:lnSpc>
                <a:spcPct val="100000"/>
              </a:lnSpc>
              <a:spcBef>
                <a:spcPts val="0"/>
              </a:spcBef>
              <a:spcAft>
                <a:spcPts val="0"/>
              </a:spcAft>
              <a:buSzPts val="800"/>
              <a:buNone/>
              <a:defRPr sz="1067"/>
            </a:lvl2pPr>
            <a:lvl3pPr marL="1828709" lvl="2" indent="-304784" algn="l">
              <a:lnSpc>
                <a:spcPct val="100000"/>
              </a:lnSpc>
              <a:spcBef>
                <a:spcPts val="0"/>
              </a:spcBef>
              <a:spcAft>
                <a:spcPts val="0"/>
              </a:spcAft>
              <a:buSzPts val="800"/>
              <a:buNone/>
              <a:defRPr sz="1067"/>
            </a:lvl3pPr>
            <a:lvl4pPr marL="2438278" lvl="3" indent="-304784" algn="l">
              <a:lnSpc>
                <a:spcPct val="100000"/>
              </a:lnSpc>
              <a:spcBef>
                <a:spcPts val="0"/>
              </a:spcBef>
              <a:spcAft>
                <a:spcPts val="0"/>
              </a:spcAft>
              <a:buSzPts val="800"/>
              <a:buNone/>
              <a:defRPr sz="1067"/>
            </a:lvl4pPr>
            <a:lvl5pPr marL="3047848" lvl="4" indent="-304784" algn="l">
              <a:lnSpc>
                <a:spcPct val="100000"/>
              </a:lnSpc>
              <a:spcBef>
                <a:spcPts val="0"/>
              </a:spcBef>
              <a:spcAft>
                <a:spcPts val="0"/>
              </a:spcAft>
              <a:buSzPts val="800"/>
              <a:buNone/>
              <a:defRPr sz="1067"/>
            </a:lvl5pPr>
            <a:lvl6pPr marL="3657418" lvl="5" indent="-423312" algn="l">
              <a:lnSpc>
                <a:spcPct val="90000"/>
              </a:lnSpc>
              <a:spcBef>
                <a:spcPts val="400"/>
              </a:spcBef>
              <a:spcAft>
                <a:spcPts val="0"/>
              </a:spcAft>
              <a:buClr>
                <a:schemeClr val="dk1"/>
              </a:buClr>
              <a:buSzPts val="1400"/>
              <a:buChar char="•"/>
              <a:defRPr/>
            </a:lvl6pPr>
            <a:lvl7pPr marL="4266987" lvl="6" indent="-423312" algn="l">
              <a:lnSpc>
                <a:spcPct val="90000"/>
              </a:lnSpc>
              <a:spcBef>
                <a:spcPts val="400"/>
              </a:spcBef>
              <a:spcAft>
                <a:spcPts val="0"/>
              </a:spcAft>
              <a:buClr>
                <a:schemeClr val="dk1"/>
              </a:buClr>
              <a:buSzPts val="1400"/>
              <a:buChar char="•"/>
              <a:defRPr/>
            </a:lvl7pPr>
            <a:lvl8pPr marL="4876557" lvl="7" indent="-423312" algn="l">
              <a:lnSpc>
                <a:spcPct val="90000"/>
              </a:lnSpc>
              <a:spcBef>
                <a:spcPts val="400"/>
              </a:spcBef>
              <a:spcAft>
                <a:spcPts val="0"/>
              </a:spcAft>
              <a:buClr>
                <a:schemeClr val="dk1"/>
              </a:buClr>
              <a:buSzPts val="1400"/>
              <a:buChar char="•"/>
              <a:defRPr/>
            </a:lvl8pPr>
            <a:lvl9pPr marL="5486126" lvl="8" indent="-423312" algn="l">
              <a:lnSpc>
                <a:spcPct val="90000"/>
              </a:lnSpc>
              <a:spcBef>
                <a:spcPts val="400"/>
              </a:spcBef>
              <a:spcAft>
                <a:spcPts val="0"/>
              </a:spcAft>
              <a:buClr>
                <a:schemeClr val="dk1"/>
              </a:buClr>
              <a:buSzPts val="1400"/>
              <a:buChar char="•"/>
              <a:defRPr/>
            </a:lvl9pPr>
          </a:lstStyle>
          <a:p>
            <a:endParaRPr/>
          </a:p>
        </p:txBody>
      </p:sp>
      <p:sp>
        <p:nvSpPr>
          <p:cNvPr id="110" name="Google Shape;110;ge5645043f9_2_47"/>
          <p:cNvSpPr txBox="1">
            <a:spLocks noGrp="1"/>
          </p:cNvSpPr>
          <p:nvPr>
            <p:ph type="sldNum" idx="12"/>
          </p:nvPr>
        </p:nvSpPr>
        <p:spPr>
          <a:xfrm>
            <a:off x="11916192" y="6585203"/>
            <a:ext cx="153888" cy="153888"/>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Calibri"/>
                <a:ea typeface="Calibri"/>
                <a:cs typeface="Calibri"/>
                <a:sym typeface="Calibri"/>
              </a:defRPr>
            </a:lvl1pPr>
            <a:lvl2pPr marL="0" marR="0" lvl="1" indent="0" algn="l" rtl="0">
              <a:spcBef>
                <a:spcPts val="0"/>
              </a:spcBef>
              <a:buNone/>
              <a:defRPr sz="1867">
                <a:solidFill>
                  <a:schemeClr val="dk1"/>
                </a:solidFill>
                <a:latin typeface="Calibri"/>
                <a:ea typeface="Calibri"/>
                <a:cs typeface="Calibri"/>
                <a:sym typeface="Calibri"/>
              </a:defRPr>
            </a:lvl2pPr>
            <a:lvl3pPr marL="0" marR="0" lvl="2" indent="0" algn="l" rtl="0">
              <a:spcBef>
                <a:spcPts val="0"/>
              </a:spcBef>
              <a:buNone/>
              <a:defRPr sz="1867">
                <a:solidFill>
                  <a:schemeClr val="dk1"/>
                </a:solidFill>
                <a:latin typeface="Calibri"/>
                <a:ea typeface="Calibri"/>
                <a:cs typeface="Calibri"/>
                <a:sym typeface="Calibri"/>
              </a:defRPr>
            </a:lvl3pPr>
            <a:lvl4pPr marL="0" marR="0" lvl="3" indent="0" algn="l" rtl="0">
              <a:spcBef>
                <a:spcPts val="0"/>
              </a:spcBef>
              <a:buNone/>
              <a:defRPr sz="1867">
                <a:solidFill>
                  <a:schemeClr val="dk1"/>
                </a:solidFill>
                <a:latin typeface="Calibri"/>
                <a:ea typeface="Calibri"/>
                <a:cs typeface="Calibri"/>
                <a:sym typeface="Calibri"/>
              </a:defRPr>
            </a:lvl4pPr>
            <a:lvl5pPr marL="0" marR="0" lvl="4" indent="0" algn="l" rtl="0">
              <a:spcBef>
                <a:spcPts val="0"/>
              </a:spcBef>
              <a:buNone/>
              <a:defRPr sz="1867">
                <a:solidFill>
                  <a:schemeClr val="dk1"/>
                </a:solidFill>
                <a:latin typeface="Calibri"/>
                <a:ea typeface="Calibri"/>
                <a:cs typeface="Calibri"/>
                <a:sym typeface="Calibri"/>
              </a:defRPr>
            </a:lvl5pPr>
            <a:lvl6pPr marL="0" marR="0" lvl="5" indent="0" algn="l" rtl="0">
              <a:spcBef>
                <a:spcPts val="0"/>
              </a:spcBef>
              <a:buNone/>
              <a:defRPr sz="1867">
                <a:solidFill>
                  <a:schemeClr val="dk1"/>
                </a:solidFill>
                <a:latin typeface="Calibri"/>
                <a:ea typeface="Calibri"/>
                <a:cs typeface="Calibri"/>
                <a:sym typeface="Calibri"/>
              </a:defRPr>
            </a:lvl6pPr>
            <a:lvl7pPr marL="0" marR="0" lvl="6" indent="0" algn="l" rtl="0">
              <a:spcBef>
                <a:spcPts val="0"/>
              </a:spcBef>
              <a:buNone/>
              <a:defRPr sz="1867">
                <a:solidFill>
                  <a:schemeClr val="dk1"/>
                </a:solidFill>
                <a:latin typeface="Calibri"/>
                <a:ea typeface="Calibri"/>
                <a:cs typeface="Calibri"/>
                <a:sym typeface="Calibri"/>
              </a:defRPr>
            </a:lvl7pPr>
            <a:lvl8pPr marL="0" marR="0" lvl="7" indent="0" algn="l" rtl="0">
              <a:spcBef>
                <a:spcPts val="0"/>
              </a:spcBef>
              <a:buNone/>
              <a:defRPr sz="1867">
                <a:solidFill>
                  <a:schemeClr val="dk1"/>
                </a:solidFill>
                <a:latin typeface="Calibri"/>
                <a:ea typeface="Calibri"/>
                <a:cs typeface="Calibri"/>
                <a:sym typeface="Calibri"/>
              </a:defRPr>
            </a:lvl8pPr>
            <a:lvl9pPr marL="0" marR="0" lvl="8" indent="0" algn="l" rtl="0">
              <a:spcBef>
                <a:spcPts val="0"/>
              </a:spcBef>
              <a:buNone/>
              <a:defRPr sz="1867">
                <a:solidFill>
                  <a:schemeClr val="dk1"/>
                </a:solidFill>
                <a:latin typeface="Calibri"/>
                <a:ea typeface="Calibri"/>
                <a:cs typeface="Calibri"/>
                <a:sym typeface="Calibri"/>
              </a:defRPr>
            </a:lvl9pPr>
          </a:lstStyle>
          <a:p>
            <a:pPr defTabSz="914377"/>
            <a:fld id="{00000000-1234-1234-1234-123412341234}" type="slidenum">
              <a:rPr lang="en-US" smtClean="0">
                <a:solidFill>
                  <a:srgbClr val="59565A"/>
                </a:solidFill>
              </a:rPr>
              <a:pPr defTabSz="914377"/>
              <a:t>‹#›</a:t>
            </a:fld>
            <a:endParaRPr lang="en-US">
              <a:solidFill>
                <a:srgbClr val="59565A"/>
              </a:solidFill>
            </a:endParaRPr>
          </a:p>
        </p:txBody>
      </p:sp>
    </p:spTree>
    <p:extLst>
      <p:ext uri="{BB962C8B-B14F-4D97-AF65-F5344CB8AC3E}">
        <p14:creationId xmlns:p14="http://schemas.microsoft.com/office/powerpoint/2010/main" val="33495825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32"/>
        <p:cNvGrpSpPr/>
        <p:nvPr/>
      </p:nvGrpSpPr>
      <p:grpSpPr>
        <a:xfrm>
          <a:off x="0" y="0"/>
          <a:ext cx="0" cy="0"/>
          <a:chOff x="0" y="0"/>
          <a:chExt cx="0" cy="0"/>
        </a:xfrm>
      </p:grpSpPr>
      <p:sp>
        <p:nvSpPr>
          <p:cNvPr id="133" name="Google Shape;133;ge5645043f9_2_73"/>
          <p:cNvSpPr txBox="1">
            <a:spLocks noGrp="1"/>
          </p:cNvSpPr>
          <p:nvPr>
            <p:ph type="title"/>
          </p:nvPr>
        </p:nvSpPr>
        <p:spPr>
          <a:xfrm>
            <a:off x="457200" y="2"/>
            <a:ext cx="11338560"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76BD"/>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4" name="Google Shape;134;ge5645043f9_2_73"/>
          <p:cNvSpPr txBox="1">
            <a:spLocks noGrp="1"/>
          </p:cNvSpPr>
          <p:nvPr>
            <p:ph type="body" idx="1"/>
          </p:nvPr>
        </p:nvSpPr>
        <p:spPr>
          <a:xfrm>
            <a:off x="457200" y="1280160"/>
            <a:ext cx="5568696" cy="4846320"/>
          </a:xfrm>
          <a:prstGeom prst="rect">
            <a:avLst/>
          </a:prstGeom>
          <a:noFill/>
          <a:ln>
            <a:noFill/>
          </a:ln>
        </p:spPr>
        <p:txBody>
          <a:bodyPr spcFirstLastPara="1" wrap="square" lIns="0" tIns="0" rIns="0" bIns="0" anchor="t" anchorCtr="0">
            <a:normAutofit/>
          </a:bodyPr>
          <a:lstStyle>
            <a:lvl1pPr marL="609570" lvl="0" indent="-482576" algn="l">
              <a:lnSpc>
                <a:spcPct val="100000"/>
              </a:lnSpc>
              <a:spcBef>
                <a:spcPts val="1867"/>
              </a:spcBef>
              <a:spcAft>
                <a:spcPts val="0"/>
              </a:spcAft>
              <a:buClr>
                <a:schemeClr val="dk1"/>
              </a:buClr>
              <a:buSzPts val="2100"/>
              <a:buChar char="•"/>
              <a:defRPr/>
            </a:lvl1pPr>
            <a:lvl2pPr marL="1219140" lvl="1" indent="-482576" algn="l">
              <a:lnSpc>
                <a:spcPct val="100000"/>
              </a:lnSpc>
              <a:spcBef>
                <a:spcPts val="667"/>
              </a:spcBef>
              <a:spcAft>
                <a:spcPts val="0"/>
              </a:spcAft>
              <a:buClr>
                <a:schemeClr val="dk1"/>
              </a:buClr>
              <a:buSzPts val="2100"/>
              <a:buChar char="–"/>
              <a:defRPr/>
            </a:lvl2pPr>
            <a:lvl3pPr marL="1828709" lvl="2" indent="-482576" algn="l">
              <a:lnSpc>
                <a:spcPct val="100000"/>
              </a:lnSpc>
              <a:spcBef>
                <a:spcPts val="667"/>
              </a:spcBef>
              <a:spcAft>
                <a:spcPts val="0"/>
              </a:spcAft>
              <a:buClr>
                <a:schemeClr val="dk1"/>
              </a:buClr>
              <a:buSzPts val="2100"/>
              <a:buChar char="»"/>
              <a:defRPr/>
            </a:lvl3pPr>
            <a:lvl4pPr marL="2438278" lvl="3" indent="-499509" algn="l">
              <a:lnSpc>
                <a:spcPct val="100000"/>
              </a:lnSpc>
              <a:spcBef>
                <a:spcPts val="667"/>
              </a:spcBef>
              <a:spcAft>
                <a:spcPts val="0"/>
              </a:spcAft>
              <a:buClr>
                <a:schemeClr val="dk1"/>
              </a:buClr>
              <a:buSzPts val="2300"/>
              <a:buChar char="◦"/>
              <a:defRPr/>
            </a:lvl4pPr>
            <a:lvl5pPr marL="3047848" lvl="4" indent="-482576" algn="l">
              <a:lnSpc>
                <a:spcPct val="100000"/>
              </a:lnSpc>
              <a:spcBef>
                <a:spcPts val="667"/>
              </a:spcBef>
              <a:spcAft>
                <a:spcPts val="0"/>
              </a:spcAft>
              <a:buClr>
                <a:schemeClr val="dk1"/>
              </a:buClr>
              <a:buSzPts val="2100"/>
              <a:buChar char="›"/>
              <a:defRPr/>
            </a:lvl5pPr>
            <a:lvl6pPr marL="3657418" lvl="5" indent="-423312" algn="l">
              <a:lnSpc>
                <a:spcPct val="90000"/>
              </a:lnSpc>
              <a:spcBef>
                <a:spcPts val="400"/>
              </a:spcBef>
              <a:spcAft>
                <a:spcPts val="0"/>
              </a:spcAft>
              <a:buClr>
                <a:schemeClr val="dk1"/>
              </a:buClr>
              <a:buSzPts val="1400"/>
              <a:buChar char="•"/>
              <a:defRPr/>
            </a:lvl6pPr>
            <a:lvl7pPr marL="4266987" lvl="6" indent="-423312" algn="l">
              <a:lnSpc>
                <a:spcPct val="90000"/>
              </a:lnSpc>
              <a:spcBef>
                <a:spcPts val="400"/>
              </a:spcBef>
              <a:spcAft>
                <a:spcPts val="0"/>
              </a:spcAft>
              <a:buClr>
                <a:schemeClr val="dk1"/>
              </a:buClr>
              <a:buSzPts val="1400"/>
              <a:buChar char="•"/>
              <a:defRPr/>
            </a:lvl7pPr>
            <a:lvl8pPr marL="4876557" lvl="7" indent="-423312" algn="l">
              <a:lnSpc>
                <a:spcPct val="90000"/>
              </a:lnSpc>
              <a:spcBef>
                <a:spcPts val="400"/>
              </a:spcBef>
              <a:spcAft>
                <a:spcPts val="0"/>
              </a:spcAft>
              <a:buClr>
                <a:schemeClr val="dk1"/>
              </a:buClr>
              <a:buSzPts val="1400"/>
              <a:buChar char="•"/>
              <a:defRPr/>
            </a:lvl8pPr>
            <a:lvl9pPr marL="5486126" lvl="8" indent="-423312" algn="l">
              <a:lnSpc>
                <a:spcPct val="90000"/>
              </a:lnSpc>
              <a:spcBef>
                <a:spcPts val="400"/>
              </a:spcBef>
              <a:spcAft>
                <a:spcPts val="0"/>
              </a:spcAft>
              <a:buClr>
                <a:schemeClr val="dk1"/>
              </a:buClr>
              <a:buSzPts val="1400"/>
              <a:buChar char="•"/>
              <a:defRPr/>
            </a:lvl9pPr>
          </a:lstStyle>
          <a:p>
            <a:endParaRPr/>
          </a:p>
        </p:txBody>
      </p:sp>
      <p:sp>
        <p:nvSpPr>
          <p:cNvPr id="135" name="Google Shape;135;ge5645043f9_2_73"/>
          <p:cNvSpPr txBox="1">
            <a:spLocks noGrp="1"/>
          </p:cNvSpPr>
          <p:nvPr>
            <p:ph type="body" idx="2"/>
          </p:nvPr>
        </p:nvSpPr>
        <p:spPr>
          <a:xfrm>
            <a:off x="6227064" y="1280160"/>
            <a:ext cx="5568696" cy="4846320"/>
          </a:xfrm>
          <a:prstGeom prst="rect">
            <a:avLst/>
          </a:prstGeom>
          <a:noFill/>
          <a:ln>
            <a:noFill/>
          </a:ln>
        </p:spPr>
        <p:txBody>
          <a:bodyPr spcFirstLastPara="1" wrap="square" lIns="0" tIns="0" rIns="0" bIns="0" anchor="t" anchorCtr="0">
            <a:normAutofit/>
          </a:bodyPr>
          <a:lstStyle>
            <a:lvl1pPr marL="609570" lvl="0" indent="-482576" algn="l">
              <a:lnSpc>
                <a:spcPct val="100000"/>
              </a:lnSpc>
              <a:spcBef>
                <a:spcPts val="1867"/>
              </a:spcBef>
              <a:spcAft>
                <a:spcPts val="0"/>
              </a:spcAft>
              <a:buClr>
                <a:schemeClr val="dk1"/>
              </a:buClr>
              <a:buSzPts val="2100"/>
              <a:buChar char="•"/>
              <a:defRPr/>
            </a:lvl1pPr>
            <a:lvl2pPr marL="1219140" lvl="1" indent="-482576" algn="l">
              <a:lnSpc>
                <a:spcPct val="100000"/>
              </a:lnSpc>
              <a:spcBef>
                <a:spcPts val="667"/>
              </a:spcBef>
              <a:spcAft>
                <a:spcPts val="0"/>
              </a:spcAft>
              <a:buClr>
                <a:schemeClr val="dk1"/>
              </a:buClr>
              <a:buSzPts val="2100"/>
              <a:buChar char="–"/>
              <a:defRPr/>
            </a:lvl2pPr>
            <a:lvl3pPr marL="1828709" lvl="2" indent="-482576" algn="l">
              <a:lnSpc>
                <a:spcPct val="100000"/>
              </a:lnSpc>
              <a:spcBef>
                <a:spcPts val="667"/>
              </a:spcBef>
              <a:spcAft>
                <a:spcPts val="0"/>
              </a:spcAft>
              <a:buClr>
                <a:schemeClr val="dk1"/>
              </a:buClr>
              <a:buSzPts val="2100"/>
              <a:buChar char="»"/>
              <a:defRPr/>
            </a:lvl3pPr>
            <a:lvl4pPr marL="2438278" lvl="3" indent="-499509" algn="l">
              <a:lnSpc>
                <a:spcPct val="100000"/>
              </a:lnSpc>
              <a:spcBef>
                <a:spcPts val="667"/>
              </a:spcBef>
              <a:spcAft>
                <a:spcPts val="0"/>
              </a:spcAft>
              <a:buClr>
                <a:schemeClr val="dk1"/>
              </a:buClr>
              <a:buSzPts val="2300"/>
              <a:buChar char="◦"/>
              <a:defRPr/>
            </a:lvl4pPr>
            <a:lvl5pPr marL="3047848" lvl="4" indent="-482576" algn="l">
              <a:lnSpc>
                <a:spcPct val="100000"/>
              </a:lnSpc>
              <a:spcBef>
                <a:spcPts val="667"/>
              </a:spcBef>
              <a:spcAft>
                <a:spcPts val="0"/>
              </a:spcAft>
              <a:buClr>
                <a:schemeClr val="dk1"/>
              </a:buClr>
              <a:buSzPts val="2100"/>
              <a:buChar char="›"/>
              <a:defRPr/>
            </a:lvl5pPr>
            <a:lvl6pPr marL="3657418" lvl="5" indent="-423312" algn="l">
              <a:lnSpc>
                <a:spcPct val="90000"/>
              </a:lnSpc>
              <a:spcBef>
                <a:spcPts val="400"/>
              </a:spcBef>
              <a:spcAft>
                <a:spcPts val="0"/>
              </a:spcAft>
              <a:buClr>
                <a:schemeClr val="dk1"/>
              </a:buClr>
              <a:buSzPts val="1400"/>
              <a:buChar char="•"/>
              <a:defRPr/>
            </a:lvl6pPr>
            <a:lvl7pPr marL="4266987" lvl="6" indent="-423312" algn="l">
              <a:lnSpc>
                <a:spcPct val="90000"/>
              </a:lnSpc>
              <a:spcBef>
                <a:spcPts val="400"/>
              </a:spcBef>
              <a:spcAft>
                <a:spcPts val="0"/>
              </a:spcAft>
              <a:buClr>
                <a:schemeClr val="dk1"/>
              </a:buClr>
              <a:buSzPts val="1400"/>
              <a:buChar char="•"/>
              <a:defRPr/>
            </a:lvl7pPr>
            <a:lvl8pPr marL="4876557" lvl="7" indent="-423312" algn="l">
              <a:lnSpc>
                <a:spcPct val="90000"/>
              </a:lnSpc>
              <a:spcBef>
                <a:spcPts val="400"/>
              </a:spcBef>
              <a:spcAft>
                <a:spcPts val="0"/>
              </a:spcAft>
              <a:buClr>
                <a:schemeClr val="dk1"/>
              </a:buClr>
              <a:buSzPts val="1400"/>
              <a:buChar char="•"/>
              <a:defRPr/>
            </a:lvl8pPr>
            <a:lvl9pPr marL="5486126" lvl="8" indent="-423312" algn="l">
              <a:lnSpc>
                <a:spcPct val="90000"/>
              </a:lnSpc>
              <a:spcBef>
                <a:spcPts val="400"/>
              </a:spcBef>
              <a:spcAft>
                <a:spcPts val="0"/>
              </a:spcAft>
              <a:buClr>
                <a:schemeClr val="dk1"/>
              </a:buClr>
              <a:buSzPts val="1400"/>
              <a:buChar char="•"/>
              <a:defRPr/>
            </a:lvl9pPr>
          </a:lstStyle>
          <a:p>
            <a:endParaRPr/>
          </a:p>
        </p:txBody>
      </p:sp>
      <p:sp>
        <p:nvSpPr>
          <p:cNvPr id="136" name="Google Shape;136;ge5645043f9_2_73"/>
          <p:cNvSpPr txBox="1">
            <a:spLocks noGrp="1"/>
          </p:cNvSpPr>
          <p:nvPr>
            <p:ph type="body" idx="3"/>
          </p:nvPr>
        </p:nvSpPr>
        <p:spPr>
          <a:xfrm>
            <a:off x="457200" y="6135690"/>
            <a:ext cx="11337925" cy="192087"/>
          </a:xfrm>
          <a:prstGeom prst="rect">
            <a:avLst/>
          </a:prstGeom>
          <a:noFill/>
          <a:ln>
            <a:noFill/>
          </a:ln>
        </p:spPr>
        <p:txBody>
          <a:bodyPr spcFirstLastPara="1" wrap="square" lIns="0" tIns="0" rIns="0" bIns="0" anchor="b" anchorCtr="0">
            <a:noAutofit/>
          </a:bodyPr>
          <a:lstStyle>
            <a:lvl1pPr marL="609570" lvl="0" indent="-304784" algn="l">
              <a:lnSpc>
                <a:spcPct val="100000"/>
              </a:lnSpc>
              <a:spcBef>
                <a:spcPts val="400"/>
              </a:spcBef>
              <a:spcAft>
                <a:spcPts val="0"/>
              </a:spcAft>
              <a:buSzPts val="800"/>
              <a:buNone/>
              <a:defRPr sz="1067"/>
            </a:lvl1pPr>
            <a:lvl2pPr marL="1219140" lvl="1" indent="-304784" algn="l">
              <a:lnSpc>
                <a:spcPct val="100000"/>
              </a:lnSpc>
              <a:spcBef>
                <a:spcPts val="0"/>
              </a:spcBef>
              <a:spcAft>
                <a:spcPts val="0"/>
              </a:spcAft>
              <a:buSzPts val="800"/>
              <a:buNone/>
              <a:defRPr sz="1067"/>
            </a:lvl2pPr>
            <a:lvl3pPr marL="1828709" lvl="2" indent="-304784" algn="l">
              <a:lnSpc>
                <a:spcPct val="100000"/>
              </a:lnSpc>
              <a:spcBef>
                <a:spcPts val="0"/>
              </a:spcBef>
              <a:spcAft>
                <a:spcPts val="0"/>
              </a:spcAft>
              <a:buSzPts val="800"/>
              <a:buNone/>
              <a:defRPr sz="1067"/>
            </a:lvl3pPr>
            <a:lvl4pPr marL="2438278" lvl="3" indent="-304784" algn="l">
              <a:lnSpc>
                <a:spcPct val="100000"/>
              </a:lnSpc>
              <a:spcBef>
                <a:spcPts val="0"/>
              </a:spcBef>
              <a:spcAft>
                <a:spcPts val="0"/>
              </a:spcAft>
              <a:buSzPts val="800"/>
              <a:buNone/>
              <a:defRPr sz="1067"/>
            </a:lvl4pPr>
            <a:lvl5pPr marL="3047848" lvl="4" indent="-304784" algn="l">
              <a:lnSpc>
                <a:spcPct val="100000"/>
              </a:lnSpc>
              <a:spcBef>
                <a:spcPts val="0"/>
              </a:spcBef>
              <a:spcAft>
                <a:spcPts val="0"/>
              </a:spcAft>
              <a:buSzPts val="800"/>
              <a:buNone/>
              <a:defRPr sz="1067"/>
            </a:lvl5pPr>
            <a:lvl6pPr marL="3657418" lvl="5" indent="-423312" algn="l">
              <a:lnSpc>
                <a:spcPct val="90000"/>
              </a:lnSpc>
              <a:spcBef>
                <a:spcPts val="400"/>
              </a:spcBef>
              <a:spcAft>
                <a:spcPts val="0"/>
              </a:spcAft>
              <a:buClr>
                <a:schemeClr val="dk1"/>
              </a:buClr>
              <a:buSzPts val="1400"/>
              <a:buChar char="•"/>
              <a:defRPr/>
            </a:lvl6pPr>
            <a:lvl7pPr marL="4266987" lvl="6" indent="-423312" algn="l">
              <a:lnSpc>
                <a:spcPct val="90000"/>
              </a:lnSpc>
              <a:spcBef>
                <a:spcPts val="400"/>
              </a:spcBef>
              <a:spcAft>
                <a:spcPts val="0"/>
              </a:spcAft>
              <a:buClr>
                <a:schemeClr val="dk1"/>
              </a:buClr>
              <a:buSzPts val="1400"/>
              <a:buChar char="•"/>
              <a:defRPr/>
            </a:lvl7pPr>
            <a:lvl8pPr marL="4876557" lvl="7" indent="-423312" algn="l">
              <a:lnSpc>
                <a:spcPct val="90000"/>
              </a:lnSpc>
              <a:spcBef>
                <a:spcPts val="400"/>
              </a:spcBef>
              <a:spcAft>
                <a:spcPts val="0"/>
              </a:spcAft>
              <a:buClr>
                <a:schemeClr val="dk1"/>
              </a:buClr>
              <a:buSzPts val="1400"/>
              <a:buChar char="•"/>
              <a:defRPr/>
            </a:lvl8pPr>
            <a:lvl9pPr marL="5486126" lvl="8" indent="-423312" algn="l">
              <a:lnSpc>
                <a:spcPct val="90000"/>
              </a:lnSpc>
              <a:spcBef>
                <a:spcPts val="400"/>
              </a:spcBef>
              <a:spcAft>
                <a:spcPts val="0"/>
              </a:spcAft>
              <a:buClr>
                <a:schemeClr val="dk1"/>
              </a:buClr>
              <a:buSzPts val="1400"/>
              <a:buChar char="•"/>
              <a:defRPr/>
            </a:lvl9pPr>
          </a:lstStyle>
          <a:p>
            <a:endParaRPr/>
          </a:p>
        </p:txBody>
      </p:sp>
      <p:sp>
        <p:nvSpPr>
          <p:cNvPr id="137" name="Google Shape;137;ge5645043f9_2_73"/>
          <p:cNvSpPr txBox="1">
            <a:spLocks noGrp="1"/>
          </p:cNvSpPr>
          <p:nvPr>
            <p:ph type="sldNum" idx="12"/>
          </p:nvPr>
        </p:nvSpPr>
        <p:spPr>
          <a:xfrm>
            <a:off x="11916192" y="6585203"/>
            <a:ext cx="153888" cy="153888"/>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Calibri"/>
                <a:ea typeface="Calibri"/>
                <a:cs typeface="Calibri"/>
                <a:sym typeface="Calibri"/>
              </a:defRPr>
            </a:lvl1pPr>
            <a:lvl2pPr marL="0" marR="0" lvl="1" indent="0" algn="l" rtl="0">
              <a:spcBef>
                <a:spcPts val="0"/>
              </a:spcBef>
              <a:buNone/>
              <a:defRPr sz="1867">
                <a:solidFill>
                  <a:schemeClr val="dk1"/>
                </a:solidFill>
                <a:latin typeface="Calibri"/>
                <a:ea typeface="Calibri"/>
                <a:cs typeface="Calibri"/>
                <a:sym typeface="Calibri"/>
              </a:defRPr>
            </a:lvl2pPr>
            <a:lvl3pPr marL="0" marR="0" lvl="2" indent="0" algn="l" rtl="0">
              <a:spcBef>
                <a:spcPts val="0"/>
              </a:spcBef>
              <a:buNone/>
              <a:defRPr sz="1867">
                <a:solidFill>
                  <a:schemeClr val="dk1"/>
                </a:solidFill>
                <a:latin typeface="Calibri"/>
                <a:ea typeface="Calibri"/>
                <a:cs typeface="Calibri"/>
                <a:sym typeface="Calibri"/>
              </a:defRPr>
            </a:lvl3pPr>
            <a:lvl4pPr marL="0" marR="0" lvl="3" indent="0" algn="l" rtl="0">
              <a:spcBef>
                <a:spcPts val="0"/>
              </a:spcBef>
              <a:buNone/>
              <a:defRPr sz="1867">
                <a:solidFill>
                  <a:schemeClr val="dk1"/>
                </a:solidFill>
                <a:latin typeface="Calibri"/>
                <a:ea typeface="Calibri"/>
                <a:cs typeface="Calibri"/>
                <a:sym typeface="Calibri"/>
              </a:defRPr>
            </a:lvl4pPr>
            <a:lvl5pPr marL="0" marR="0" lvl="4" indent="0" algn="l" rtl="0">
              <a:spcBef>
                <a:spcPts val="0"/>
              </a:spcBef>
              <a:buNone/>
              <a:defRPr sz="1867">
                <a:solidFill>
                  <a:schemeClr val="dk1"/>
                </a:solidFill>
                <a:latin typeface="Calibri"/>
                <a:ea typeface="Calibri"/>
                <a:cs typeface="Calibri"/>
                <a:sym typeface="Calibri"/>
              </a:defRPr>
            </a:lvl5pPr>
            <a:lvl6pPr marL="0" marR="0" lvl="5" indent="0" algn="l" rtl="0">
              <a:spcBef>
                <a:spcPts val="0"/>
              </a:spcBef>
              <a:buNone/>
              <a:defRPr sz="1867">
                <a:solidFill>
                  <a:schemeClr val="dk1"/>
                </a:solidFill>
                <a:latin typeface="Calibri"/>
                <a:ea typeface="Calibri"/>
                <a:cs typeface="Calibri"/>
                <a:sym typeface="Calibri"/>
              </a:defRPr>
            </a:lvl6pPr>
            <a:lvl7pPr marL="0" marR="0" lvl="6" indent="0" algn="l" rtl="0">
              <a:spcBef>
                <a:spcPts val="0"/>
              </a:spcBef>
              <a:buNone/>
              <a:defRPr sz="1867">
                <a:solidFill>
                  <a:schemeClr val="dk1"/>
                </a:solidFill>
                <a:latin typeface="Calibri"/>
                <a:ea typeface="Calibri"/>
                <a:cs typeface="Calibri"/>
                <a:sym typeface="Calibri"/>
              </a:defRPr>
            </a:lvl7pPr>
            <a:lvl8pPr marL="0" marR="0" lvl="7" indent="0" algn="l" rtl="0">
              <a:spcBef>
                <a:spcPts val="0"/>
              </a:spcBef>
              <a:buNone/>
              <a:defRPr sz="1867">
                <a:solidFill>
                  <a:schemeClr val="dk1"/>
                </a:solidFill>
                <a:latin typeface="Calibri"/>
                <a:ea typeface="Calibri"/>
                <a:cs typeface="Calibri"/>
                <a:sym typeface="Calibri"/>
              </a:defRPr>
            </a:lvl8pPr>
            <a:lvl9pPr marL="0" marR="0" lvl="8" indent="0" algn="l" rtl="0">
              <a:spcBef>
                <a:spcPts val="0"/>
              </a:spcBef>
              <a:buNone/>
              <a:defRPr sz="1867">
                <a:solidFill>
                  <a:schemeClr val="dk1"/>
                </a:solidFill>
                <a:latin typeface="Calibri"/>
                <a:ea typeface="Calibri"/>
                <a:cs typeface="Calibri"/>
                <a:sym typeface="Calibri"/>
              </a:defRPr>
            </a:lvl9pPr>
          </a:lstStyle>
          <a:p>
            <a:pPr defTabSz="914377"/>
            <a:fld id="{00000000-1234-1234-1234-123412341234}" type="slidenum">
              <a:rPr lang="en-US" smtClean="0">
                <a:solidFill>
                  <a:srgbClr val="59565A"/>
                </a:solidFill>
              </a:rPr>
              <a:pPr defTabSz="914377"/>
              <a:t>‹#›</a:t>
            </a:fld>
            <a:endParaRPr lang="en-US" dirty="0">
              <a:solidFill>
                <a:srgbClr val="59565A"/>
              </a:solidFill>
            </a:endParaRPr>
          </a:p>
        </p:txBody>
      </p:sp>
    </p:spTree>
    <p:extLst>
      <p:ext uri="{BB962C8B-B14F-4D97-AF65-F5344CB8AC3E}">
        <p14:creationId xmlns:p14="http://schemas.microsoft.com/office/powerpoint/2010/main" val="14125617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60671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a:xfrm>
            <a:off x="458724" y="95250"/>
            <a:ext cx="11274552" cy="956310"/>
          </a:xfrm>
          <a:prstGeom prst="rect">
            <a:avLst/>
          </a:prstGeom>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2" y="1307592"/>
            <a:ext cx="11274425" cy="4498848"/>
          </a:xfrm>
          <a:prstGeom prst="rect">
            <a:avLst/>
          </a:prstGeo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11277600" cy="256196"/>
          </a:xfrm>
          <a:prstGeom prst="rect">
            <a:avLst/>
          </a:prstGeom>
        </p:spPr>
        <p:txBody>
          <a:bodyPr anchor="b" anchorCtr="0">
            <a:noAutofit/>
          </a:bodyPr>
          <a:lstStyle>
            <a:lvl1pPr marL="0" indent="0">
              <a:buNone/>
              <a:defRPr sz="9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2" name="Slide Number Placeholder 1">
            <a:extLst>
              <a:ext uri="{FF2B5EF4-FFF2-40B4-BE49-F238E27FC236}">
                <a16:creationId xmlns:a16="http://schemas.microsoft.com/office/drawing/2014/main" id="{E3B686E0-935F-48AB-86D9-C0CA09FEB3A7}"/>
              </a:ext>
            </a:extLst>
          </p:cNvPr>
          <p:cNvSpPr>
            <a:spLocks noGrp="1"/>
          </p:cNvSpPr>
          <p:nvPr>
            <p:ph type="sldNum" sz="quarter" idx="18"/>
          </p:nvPr>
        </p:nvSpPr>
        <p:spPr>
          <a:xfrm>
            <a:off x="457203" y="6422601"/>
            <a:ext cx="243015" cy="246221"/>
          </a:xfrm>
          <a:prstGeom prst="rect">
            <a:avLst/>
          </a:prstGeom>
        </p:spPr>
        <p:txBody>
          <a:bodyPr/>
          <a:lstStyle/>
          <a:p>
            <a:fld id="{DF2BF9F9-8A6D-4E51-9385-E6189FFC85C3}" type="slidenum">
              <a:rPr lang="en-US" smtClean="0"/>
              <a:t>‹#›</a:t>
            </a:fld>
            <a:endParaRPr lang="en-US" dirty="0"/>
          </a:p>
        </p:txBody>
      </p:sp>
    </p:spTree>
    <p:extLst>
      <p:ext uri="{BB962C8B-B14F-4D97-AF65-F5344CB8AC3E}">
        <p14:creationId xmlns:p14="http://schemas.microsoft.com/office/powerpoint/2010/main" val="4011127099"/>
      </p:ext>
    </p:extLst>
  </p:cSld>
  <p:clrMapOvr>
    <a:masterClrMapping/>
  </p:clrMapOvr>
  <p:extLst>
    <p:ext uri="{DCECCB84-F9BA-43D5-87BE-67443E8EF086}">
      <p15:sldGuideLst xmlns:p15="http://schemas.microsoft.com/office/powerpoint/2012/main">
        <p15:guide id="1" orient="horz" pos="600">
          <p15:clr>
            <a:srgbClr val="FBAE40"/>
          </p15:clr>
        </p15:guide>
        <p15:guide id="3" pos="554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0048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457200" y="1280160"/>
            <a:ext cx="1133856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800" baseline="0"/>
            </a:lvl1pPr>
            <a:lvl2pPr marL="914400" indent="-457200">
              <a:lnSpc>
                <a:spcPct val="100000"/>
              </a:lnSpc>
              <a:spcBef>
                <a:spcPts val="1200"/>
              </a:spcBef>
              <a:buClr>
                <a:schemeClr val="tx1"/>
              </a:buClr>
              <a:buFont typeface="+mj-lt"/>
              <a:buAutoNum type="alphaLcPeriod"/>
              <a:defRPr sz="2800"/>
            </a:lvl2pPr>
            <a:lvl3pPr marL="1371600" indent="-457200">
              <a:lnSpc>
                <a:spcPct val="100000"/>
              </a:lnSpc>
              <a:spcBef>
                <a:spcPts val="1200"/>
              </a:spcBef>
              <a:buClr>
                <a:schemeClr val="tx1"/>
              </a:buClr>
              <a:buFont typeface="+mj-lt"/>
              <a:buAutoNum type="romanLcPeriod"/>
              <a:defRPr sz="2800"/>
            </a:lvl3pPr>
            <a:lvl4pPr marL="1828800" indent="-457200">
              <a:lnSpc>
                <a:spcPct val="100000"/>
              </a:lnSpc>
              <a:spcBef>
                <a:spcPts val="1200"/>
              </a:spcBef>
              <a:buClr>
                <a:schemeClr val="tx1"/>
              </a:buClr>
              <a:buSzPct val="100000"/>
              <a:buFont typeface="+mj-lt"/>
              <a:buAutoNum type="arabicParenR"/>
              <a:defRPr sz="2800" baseline="0"/>
            </a:lvl4pPr>
            <a:lvl5pPr marL="2286000" indent="-457200">
              <a:lnSpc>
                <a:spcPct val="100000"/>
              </a:lnSpc>
              <a:spcBef>
                <a:spcPts val="1200"/>
              </a:spcBef>
              <a:buClr>
                <a:schemeClr val="tx1"/>
              </a:buClr>
              <a:buFont typeface="+mj-lt"/>
              <a:buAutoNum type="alphaLcParenR"/>
              <a:defRPr sz="2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1827299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774866036"/>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31412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7088311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40727134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4330315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37149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164375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253025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8724" y="95250"/>
            <a:ext cx="11274552" cy="956310"/>
          </a:xfrm>
          <a:prstGeom prst="rect">
            <a:avLst/>
          </a:prstGeom>
        </p:spPr>
        <p:txBody>
          <a:bodyPr/>
          <a:lstStyle>
            <a:lvl1pPr>
              <a:defRPr baseline="0"/>
            </a:lvl1pPr>
          </a:lstStyle>
          <a:p>
            <a:r>
              <a:rPr lang="en-US"/>
              <a:t>First-Level No Bullet Layout</a:t>
            </a:r>
          </a:p>
        </p:txBody>
      </p:sp>
      <p:sp>
        <p:nvSpPr>
          <p:cNvPr id="4" name="Content Placeholder 3"/>
          <p:cNvSpPr>
            <a:spLocks noGrp="1"/>
          </p:cNvSpPr>
          <p:nvPr>
            <p:ph sz="quarter" idx="14" hasCustomPrompt="1"/>
          </p:nvPr>
        </p:nvSpPr>
        <p:spPr>
          <a:xfrm>
            <a:off x="457200" y="1307592"/>
            <a:ext cx="11274552" cy="4498848"/>
          </a:xfrm>
          <a:prstGeom prst="rect">
            <a:avLst/>
          </a:prstGeom>
        </p:spPr>
        <p:txBody>
          <a:bodyPr>
            <a:noAutofit/>
          </a:bodyPr>
          <a:lstStyle>
            <a:lvl1pPr marL="0" indent="0">
              <a:lnSpc>
                <a:spcPct val="125000"/>
              </a:lnSpc>
              <a:spcBef>
                <a:spcPts val="1350"/>
              </a:spcBef>
              <a:buClr>
                <a:schemeClr val="tx1"/>
              </a:buClr>
              <a:buNone/>
              <a:defRPr sz="2200">
                <a:solidFill>
                  <a:schemeClr val="tx1"/>
                </a:solidFill>
              </a:defRPr>
            </a:lvl1pPr>
            <a:lvl2pPr marL="240030" indent="-240030">
              <a:lnSpc>
                <a:spcPct val="125000"/>
              </a:lnSpc>
              <a:spcBef>
                <a:spcPts val="450"/>
              </a:spcBef>
              <a:buClr>
                <a:schemeClr val="tx1"/>
              </a:buClr>
              <a:buFont typeface="Times New Roman" panose="02020603050405020304" pitchFamily="18" charset="0"/>
              <a:buChar char="•"/>
              <a:defRPr sz="2200">
                <a:solidFill>
                  <a:schemeClr val="tx1"/>
                </a:solidFill>
              </a:defRPr>
            </a:lvl2pPr>
            <a:lvl3pPr marL="480060" indent="-240030">
              <a:lnSpc>
                <a:spcPct val="125000"/>
              </a:lnSpc>
              <a:spcBef>
                <a:spcPts val="450"/>
              </a:spcBef>
              <a:buClr>
                <a:schemeClr val="tx1"/>
              </a:buClr>
              <a:buFont typeface="Arial Narrow" panose="020B0606020202030204" pitchFamily="34" charset="0"/>
              <a:buChar char="–"/>
              <a:defRPr sz="2200">
                <a:solidFill>
                  <a:schemeClr val="tx1"/>
                </a:solidFill>
              </a:defRPr>
            </a:lvl3pPr>
            <a:lvl4pPr marL="720090" indent="-240030">
              <a:lnSpc>
                <a:spcPct val="125000"/>
              </a:lnSpc>
              <a:spcBef>
                <a:spcPts val="450"/>
              </a:spcBef>
              <a:buClr>
                <a:schemeClr val="tx1"/>
              </a:buClr>
              <a:buFont typeface="Arial Narrow" panose="020B0606020202030204" pitchFamily="34" charset="0"/>
              <a:buChar char="»"/>
              <a:defRPr sz="2200">
                <a:solidFill>
                  <a:schemeClr val="tx1"/>
                </a:solidFill>
              </a:defRPr>
            </a:lvl4pPr>
            <a:lvl5pPr marL="960120" indent="-240030">
              <a:lnSpc>
                <a:spcPct val="125000"/>
              </a:lnSpc>
              <a:spcBef>
                <a:spcPts val="450"/>
              </a:spcBef>
              <a:buClr>
                <a:schemeClr val="tx1"/>
              </a:buClr>
              <a:buFont typeface="Arial Narrow" panose="020B0606020202030204" pitchFamily="34" charset="0"/>
              <a:buChar char="◦"/>
              <a:defRPr sz="2200">
                <a:solidFill>
                  <a:schemeClr val="tx1"/>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0" y="5729097"/>
            <a:ext cx="11277600" cy="338328"/>
          </a:xfrm>
          <a:prstGeom prst="rect">
            <a:avLst/>
          </a:prstGeom>
        </p:spPr>
        <p:txBody>
          <a:bodyPr anchor="b" anchorCtr="0">
            <a:noAutofit/>
          </a:bodyPr>
          <a:lstStyle>
            <a:lvl1pPr marL="0" indent="0">
              <a:buNone/>
              <a:defRPr sz="9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457203" y="6422601"/>
            <a:ext cx="323847" cy="246221"/>
          </a:xfrm>
          <a:prstGeom prst="rect">
            <a:avLst/>
          </a:prstGeom>
        </p:spPr>
        <p:txBody>
          <a:bodyPr/>
          <a:lstStyle/>
          <a:p>
            <a:fld id="{4B92C542-2E6A-4127-B73C-B88CCF8CB051}" type="slidenum">
              <a:rPr lang="en-US" smtClean="0"/>
              <a:t>‹#›</a:t>
            </a:fld>
            <a:endParaRPr lang="en-US" dirty="0"/>
          </a:p>
        </p:txBody>
      </p:sp>
    </p:spTree>
    <p:extLst>
      <p:ext uri="{BB962C8B-B14F-4D97-AF65-F5344CB8AC3E}">
        <p14:creationId xmlns:p14="http://schemas.microsoft.com/office/powerpoint/2010/main" val="32025351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7247011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7811626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8017514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1008414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t="-22"/>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p:txBody>
      </p:sp>
      <p:pic>
        <p:nvPicPr>
          <p:cNvPr id="21" name="Picture 20" descr="Logo of American Institutes for Research">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824114" y="5496468"/>
            <a:ext cx="1656679" cy="640080"/>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66143299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cxnSp>
        <p:nvCxnSpPr>
          <p:cNvPr id="37"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931778"/>
            <a:ext cx="10966449" cy="443198"/>
          </a:xfrm>
        </p:spPr>
        <p:txBody>
          <a:bodyPr>
            <a:spAutoFit/>
          </a:bodyPr>
          <a:lstStyle>
            <a:lvl1pPr>
              <a:defRPr sz="3200"/>
            </a:lvl1pPr>
          </a:lstStyle>
          <a:p>
            <a:r>
              <a:rPr lang="en-US"/>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34049623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Activity-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3A2-7A0C-E642-6473-8C1BC8A3E1BD}"/>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a:t>Click to edit Master title style for Activities</a:t>
            </a:r>
          </a:p>
        </p:txBody>
      </p:sp>
      <p:sp>
        <p:nvSpPr>
          <p:cNvPr id="4" name="Slide Number Placeholder 3">
            <a:extLst>
              <a:ext uri="{FF2B5EF4-FFF2-40B4-BE49-F238E27FC236}">
                <a16:creationId xmlns:a16="http://schemas.microsoft.com/office/drawing/2014/main" id="{799FA5E7-E410-F741-D7AD-6FA8A6D2356E}"/>
              </a:ext>
            </a:extLst>
          </p:cNvPr>
          <p:cNvSpPr>
            <a:spLocks noGrp="1"/>
          </p:cNvSpPr>
          <p:nvPr>
            <p:ph type="sldNum" sz="quarter" idx="11"/>
          </p:nvPr>
        </p:nvSpPr>
        <p:spPr/>
        <p:txBody>
          <a:bodyPr/>
          <a:lstStyle/>
          <a:p>
            <a:fld id="{99A20822-4A49-4D36-86E3-300BA48D3F00}" type="slidenum">
              <a:rPr lang="en-US" smtClean="0"/>
              <a:pPr/>
              <a:t>‹#›</a:t>
            </a:fld>
            <a:endParaRPr lang="en-US"/>
          </a:p>
        </p:txBody>
      </p:sp>
      <p:sp>
        <p:nvSpPr>
          <p:cNvPr id="20" name="Rectangle 19">
            <a:extLst>
              <a:ext uri="{FF2B5EF4-FFF2-40B4-BE49-F238E27FC236}">
                <a16:creationId xmlns:a16="http://schemas.microsoft.com/office/drawing/2014/main" id="{2A6245B8-397C-C71B-C43A-27CAE975142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1" name="Content Placeholder 39">
            <a:extLst>
              <a:ext uri="{FF2B5EF4-FFF2-40B4-BE49-F238E27FC236}">
                <a16:creationId xmlns:a16="http://schemas.microsoft.com/office/drawing/2014/main" id="{D08C04E1-923A-3B1C-A72E-9E624873C74F}"/>
              </a:ext>
            </a:extLst>
          </p:cNvPr>
          <p:cNvSpPr>
            <a:spLocks noGrp="1"/>
          </p:cNvSpPr>
          <p:nvPr>
            <p:ph sz="quarter" idx="15" hasCustomPrompt="1"/>
          </p:nvPr>
        </p:nvSpPr>
        <p:spPr>
          <a:xfrm>
            <a:off x="1726208" y="1536405"/>
            <a:ext cx="10069552" cy="4590075"/>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C42CE09A-592B-73E1-148A-80DBA04A4B66}"/>
              </a:ext>
            </a:extLst>
          </p:cNvPr>
          <p:cNvGrpSpPr/>
          <p:nvPr userDrawn="1"/>
        </p:nvGrpSpPr>
        <p:grpSpPr>
          <a:xfrm>
            <a:off x="200164" y="210525"/>
            <a:ext cx="1325880" cy="1325880"/>
            <a:chOff x="457201" y="1447800"/>
            <a:chExt cx="640080" cy="640080"/>
          </a:xfrm>
        </p:grpSpPr>
        <p:sp>
          <p:nvSpPr>
            <p:cNvPr id="5" name="Oval 4">
              <a:extLst>
                <a:ext uri="{FF2B5EF4-FFF2-40B4-BE49-F238E27FC236}">
                  <a16:creationId xmlns:a16="http://schemas.microsoft.com/office/drawing/2014/main" id="{E0C3D8D6-DD22-3BE6-8D9D-C8622FE51CD8}"/>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8D59939-6EB2-4AB6-77A8-385AFE15B02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4059" y="1534658"/>
              <a:ext cx="466364" cy="466364"/>
            </a:xfrm>
            <a:prstGeom prst="rect">
              <a:avLst/>
            </a:prstGeom>
          </p:spPr>
        </p:pic>
      </p:grpSp>
    </p:spTree>
    <p:extLst>
      <p:ext uri="{BB962C8B-B14F-4D97-AF65-F5344CB8AC3E}">
        <p14:creationId xmlns:p14="http://schemas.microsoft.com/office/powerpoint/2010/main" val="9949301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583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Lead-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a:xfrm>
            <a:off x="458724" y="76200"/>
            <a:ext cx="11274552" cy="975360"/>
          </a:xfrm>
          <a:prstGeom prst="rect">
            <a:avLst/>
          </a:prstGeom>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457200" y="1307592"/>
            <a:ext cx="11277600" cy="1143000"/>
          </a:xfrm>
          <a:prstGeom prst="rect">
            <a:avLst/>
          </a:prstGeom>
          <a:solidFill>
            <a:schemeClr val="bg2"/>
          </a:solidFill>
        </p:spPr>
        <p:txBody>
          <a:bodyPr lIns="118872" rIns="118872">
            <a:noAutofit/>
          </a:bodyPr>
          <a:lstStyle>
            <a:lvl1pPr marL="0" indent="0">
              <a:buNone/>
              <a:defRPr sz="18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457200" y="2633667"/>
            <a:ext cx="11277600" cy="3171825"/>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457201" y="5815801"/>
            <a:ext cx="11277600" cy="246221"/>
          </a:xfrm>
          <a:prstGeom prst="rect">
            <a:avLst/>
          </a:prstGeom>
        </p:spPr>
        <p:txBody>
          <a:bodyPr anchor="b" anchorCtr="0">
            <a:noAutofit/>
          </a:bodyPr>
          <a:lstStyle>
            <a:lvl1pPr marL="0" indent="0">
              <a:buNone/>
              <a:defRPr sz="9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D3E68E7D-1C63-4CEA-B8CE-6EFBFCDFB6AF}"/>
              </a:ext>
            </a:extLst>
          </p:cNvPr>
          <p:cNvSpPr>
            <a:spLocks noGrp="1"/>
          </p:cNvSpPr>
          <p:nvPr>
            <p:ph type="sldNum" sz="quarter" idx="21"/>
          </p:nvPr>
        </p:nvSpPr>
        <p:spPr>
          <a:xfrm>
            <a:off x="457203" y="6422601"/>
            <a:ext cx="314322" cy="246221"/>
          </a:xfrm>
          <a:prstGeom prst="rect">
            <a:avLst/>
          </a:prstGeom>
        </p:spPr>
        <p:txBody>
          <a:bodyPr/>
          <a:lstStyle/>
          <a:p>
            <a:fld id="{0C96756F-8C7A-477C-A377-38AED61BD106}" type="slidenum">
              <a:rPr lang="en-US" smtClean="0"/>
              <a:t>‹#›</a:t>
            </a:fld>
            <a:endParaRPr lang="en-US" dirty="0"/>
          </a:p>
        </p:txBody>
      </p:sp>
    </p:spTree>
    <p:extLst>
      <p:ext uri="{BB962C8B-B14F-4D97-AF65-F5344CB8AC3E}">
        <p14:creationId xmlns:p14="http://schemas.microsoft.com/office/powerpoint/2010/main" val="3076636235"/>
      </p:ext>
    </p:extLst>
  </p:cSld>
  <p:clrMapOvr>
    <a:masterClrMapping/>
  </p:clrMapOvr>
  <p:extLst>
    <p:ext uri="{DCECCB84-F9BA-43D5-87BE-67443E8EF086}">
      <p15:sldGuideLst xmlns:p15="http://schemas.microsoft.com/office/powerpoint/2012/main">
        <p15:guide id="1" orient="horz" pos="600">
          <p15:clr>
            <a:srgbClr val="FBAE40"/>
          </p15:clr>
        </p15:guide>
        <p15:guide id="3" pos="55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ft and Righ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a:xfrm>
            <a:off x="458724" y="114300"/>
            <a:ext cx="11274552" cy="937260"/>
          </a:xfrm>
          <a:prstGeom prst="rect">
            <a:avLst/>
          </a:prstGeom>
        </p:spPr>
        <p:txBody>
          <a:bodyPr/>
          <a:lstStyle>
            <a:lvl1pPr>
              <a:defRPr/>
            </a:lvl1pPr>
          </a:lstStyle>
          <a:p>
            <a:r>
              <a:rPr lang="en-US" dirty="0"/>
              <a:t>Left and Right Content</a:t>
            </a:r>
          </a:p>
        </p:txBody>
      </p:sp>
      <p:sp>
        <p:nvSpPr>
          <p:cNvPr id="3" name="Left Content"/>
          <p:cNvSpPr>
            <a:spLocks noGrp="1"/>
          </p:cNvSpPr>
          <p:nvPr>
            <p:ph sz="half" idx="1" hasCustomPrompt="1"/>
          </p:nvPr>
        </p:nvSpPr>
        <p:spPr>
          <a:xfrm>
            <a:off x="457200" y="1307592"/>
            <a:ext cx="5506848" cy="4498848"/>
          </a:xfrm>
          <a:prstGeom prst="rect">
            <a:avLst/>
          </a:prstGeom>
        </p:spPr>
        <p:txBody>
          <a:bodyPr>
            <a:noAutofit/>
          </a:bodyPr>
          <a:lstStyle>
            <a:lvl1pPr>
              <a:defRPr sz="2200"/>
            </a:lvl1pPr>
            <a:lvl2pPr>
              <a:defRPr sz="2200"/>
            </a:lvl2pPr>
            <a:lvl3pPr>
              <a:defRPr sz="2200"/>
            </a:lvl3pPr>
            <a:lvl4pPr>
              <a:defRPr sz="2200"/>
            </a:lvl4pPr>
            <a:lvl5pPr>
              <a:defRPr sz="220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6226429" y="1307592"/>
            <a:ext cx="5506848" cy="4498848"/>
          </a:xfrm>
          <a:prstGeom prst="rect">
            <a:avLst/>
          </a:prstGeo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457201" y="5806276"/>
            <a:ext cx="11277600" cy="256196"/>
          </a:xfrm>
          <a:prstGeom prst="rect">
            <a:avLst/>
          </a:prstGeom>
        </p:spPr>
        <p:txBody>
          <a:bodyPr anchor="b" anchorCtr="0">
            <a:noAutofit/>
          </a:bodyPr>
          <a:lstStyle>
            <a:lvl1pPr marL="0" indent="0">
              <a:buNone/>
              <a:defRPr sz="9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FF497026-E75A-4113-A610-345D210A3FA6}"/>
              </a:ext>
            </a:extLst>
          </p:cNvPr>
          <p:cNvSpPr>
            <a:spLocks noGrp="1"/>
          </p:cNvSpPr>
          <p:nvPr>
            <p:ph type="sldNum" sz="quarter" idx="18"/>
          </p:nvPr>
        </p:nvSpPr>
        <p:spPr>
          <a:xfrm>
            <a:off x="457203" y="6422601"/>
            <a:ext cx="352422" cy="246221"/>
          </a:xfrm>
          <a:prstGeom prst="rect">
            <a:avLst/>
          </a:prstGeom>
        </p:spPr>
        <p:txBody>
          <a:bodyPr/>
          <a:lstStyle/>
          <a:p>
            <a:fld id="{0EED5372-A02C-4D60-B7E7-703745FB413E}" type="slidenum">
              <a:rPr lang="en-US" smtClean="0"/>
              <a:t>‹#›</a:t>
            </a:fld>
            <a:endParaRPr lang="en-US" dirty="0"/>
          </a:p>
        </p:txBody>
      </p:sp>
    </p:spTree>
    <p:extLst>
      <p:ext uri="{BB962C8B-B14F-4D97-AF65-F5344CB8AC3E}">
        <p14:creationId xmlns:p14="http://schemas.microsoft.com/office/powerpoint/2010/main" val="220328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24" y="189178"/>
            <a:ext cx="11274552" cy="862382"/>
          </a:xfrm>
          <a:prstGeom prst="rect">
            <a:avLst/>
          </a:prstGeom>
        </p:spPr>
        <p:txBody>
          <a:bodyPr/>
          <a:lstStyle/>
          <a:p>
            <a:r>
              <a:rPr lang="en-US"/>
              <a:t>Ordered List Layout</a:t>
            </a:r>
          </a:p>
        </p:txBody>
      </p:sp>
      <p:sp>
        <p:nvSpPr>
          <p:cNvPr id="5" name="Content"/>
          <p:cNvSpPr>
            <a:spLocks noGrp="1"/>
          </p:cNvSpPr>
          <p:nvPr>
            <p:ph sz="quarter" idx="17" hasCustomPrompt="1"/>
          </p:nvPr>
        </p:nvSpPr>
        <p:spPr>
          <a:xfrm>
            <a:off x="457200" y="1307592"/>
            <a:ext cx="11274552" cy="4498848"/>
          </a:xfrm>
          <a:prstGeom prst="rect">
            <a:avLst/>
          </a:prstGeom>
        </p:spPr>
        <p:txBody>
          <a:bodyPr>
            <a:normAutofit/>
          </a:bodyPr>
          <a:lstStyle>
            <a:lvl1pPr marL="342900" indent="-342900">
              <a:lnSpc>
                <a:spcPct val="125000"/>
              </a:lnSpc>
              <a:spcBef>
                <a:spcPts val="450"/>
              </a:spcBef>
              <a:buClr>
                <a:schemeClr val="tx2"/>
              </a:buClr>
              <a:buFont typeface="+mj-lt"/>
              <a:buAutoNum type="arabicPeriod"/>
              <a:defRPr sz="1800" baseline="0"/>
            </a:lvl1pPr>
            <a:lvl2pPr marL="685800" indent="-342900">
              <a:lnSpc>
                <a:spcPct val="125000"/>
              </a:lnSpc>
              <a:spcBef>
                <a:spcPts val="450"/>
              </a:spcBef>
              <a:buClr>
                <a:schemeClr val="tx2"/>
              </a:buClr>
              <a:buFont typeface="+mj-lt"/>
              <a:buAutoNum type="alphaLcPeriod"/>
              <a:defRPr sz="1800"/>
            </a:lvl2pPr>
            <a:lvl3pPr marL="1028700" indent="-342900">
              <a:lnSpc>
                <a:spcPct val="125000"/>
              </a:lnSpc>
              <a:spcBef>
                <a:spcPts val="450"/>
              </a:spcBef>
              <a:buClr>
                <a:schemeClr val="tx2"/>
              </a:buClr>
              <a:buFont typeface="+mj-lt"/>
              <a:buAutoNum type="romanLcPeriod"/>
              <a:defRPr sz="1800"/>
            </a:lvl3pPr>
            <a:lvl4pPr marL="1371600" indent="-342900">
              <a:lnSpc>
                <a:spcPct val="125000"/>
              </a:lnSpc>
              <a:spcBef>
                <a:spcPts val="450"/>
              </a:spcBef>
              <a:buClr>
                <a:schemeClr val="tx2"/>
              </a:buClr>
              <a:buSzPct val="100000"/>
              <a:buFont typeface="+mj-lt"/>
              <a:buAutoNum type="arabicParenR"/>
              <a:defRPr sz="1800"/>
            </a:lvl4pPr>
            <a:lvl5pPr marL="1714500" indent="-342900">
              <a:lnSpc>
                <a:spcPct val="125000"/>
              </a:lnSpc>
              <a:spcBef>
                <a:spcPts val="450"/>
              </a:spcBef>
              <a:buClr>
                <a:schemeClr val="tx2"/>
              </a:buClr>
              <a:buFont typeface="+mj-lt"/>
              <a:buAutoNum type="alphaLcParenR"/>
              <a:defRPr sz="1800"/>
            </a:lvl5pPr>
          </a:lstStyle>
          <a:p>
            <a:pPr lvl="0"/>
            <a:r>
              <a:rPr lang="en-US"/>
              <a:t>Arabic numerals</a:t>
            </a:r>
          </a:p>
          <a:p>
            <a:pPr lvl="1"/>
            <a:r>
              <a:rPr lang="en-US"/>
              <a:t>Lowercase letters</a:t>
            </a:r>
          </a:p>
          <a:p>
            <a:pPr lvl="2"/>
            <a:r>
              <a:rPr lang="en-US"/>
              <a:t>Lowercase Roman numerals</a:t>
            </a:r>
          </a:p>
          <a:p>
            <a:pPr lvl="3"/>
            <a:r>
              <a:rPr lang="en-US"/>
              <a:t>Arabic numerals</a:t>
            </a:r>
          </a:p>
          <a:p>
            <a:pPr lvl="4"/>
            <a:r>
              <a:rPr lang="en-US"/>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457201" y="5806276"/>
            <a:ext cx="11277600" cy="256196"/>
          </a:xfrm>
          <a:prstGeom prst="rect">
            <a:avLst/>
          </a:prstGeom>
        </p:spPr>
        <p:txBody>
          <a:bodyPr anchor="b" anchorCtr="0">
            <a:noAutofit/>
          </a:bodyPr>
          <a:lstStyle>
            <a:lvl1pPr marL="0" indent="0">
              <a:buNone/>
              <a:defRPr sz="9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CC1B4C85-E7AD-42F2-B195-C645402CEA23}"/>
              </a:ext>
            </a:extLst>
          </p:cNvPr>
          <p:cNvSpPr>
            <a:spLocks noGrp="1"/>
          </p:cNvSpPr>
          <p:nvPr>
            <p:ph type="sldNum" sz="quarter" idx="18"/>
          </p:nvPr>
        </p:nvSpPr>
        <p:spPr>
          <a:xfrm>
            <a:off x="457203" y="6422601"/>
            <a:ext cx="361947" cy="246221"/>
          </a:xfrm>
          <a:prstGeom prst="rect">
            <a:avLst/>
          </a:prstGeom>
        </p:spPr>
        <p:txBody>
          <a:bodyPr/>
          <a:lstStyle/>
          <a:p>
            <a:fld id="{DA612B1F-9BC7-432B-A106-D4BCBCDD600E}" type="slidenum">
              <a:rPr lang="en-US" smtClean="0"/>
              <a:t>‹#›</a:t>
            </a:fld>
            <a:endParaRPr lang="en-US" dirty="0"/>
          </a:p>
        </p:txBody>
      </p:sp>
    </p:spTree>
    <p:extLst>
      <p:ext uri="{BB962C8B-B14F-4D97-AF65-F5344CB8AC3E}">
        <p14:creationId xmlns:p14="http://schemas.microsoft.com/office/powerpoint/2010/main" val="8664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6.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image" Target="../media/image6.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heme" Target="../theme/theme3.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09074B-9E03-89BA-235F-9FB5DC425403}"/>
              </a:ext>
            </a:extLst>
          </p:cNvPr>
          <p:cNvSpPr/>
          <p:nvPr userDrawn="1"/>
        </p:nvSpPr>
        <p:spPr>
          <a:xfrm>
            <a:off x="0" y="6158522"/>
            <a:ext cx="12192000" cy="77724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B92B154-6E6C-6805-E9C7-4766E88A0B16}"/>
              </a:ext>
            </a:extLst>
          </p:cNvPr>
          <p:cNvSpPr/>
          <p:nvPr userDrawn="1"/>
        </p:nvSpPr>
        <p:spPr>
          <a:xfrm>
            <a:off x="0" y="0"/>
            <a:ext cx="12192000" cy="11801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Placeholder 1">
            <a:extLst>
              <a:ext uri="{FF2B5EF4-FFF2-40B4-BE49-F238E27FC236}">
                <a16:creationId xmlns:a16="http://schemas.microsoft.com/office/drawing/2014/main" id="{71845FF1-4843-4F3D-9AF4-C4EF0E186682}"/>
              </a:ext>
            </a:extLst>
          </p:cNvPr>
          <p:cNvSpPr>
            <a:spLocks noGrp="1"/>
          </p:cNvSpPr>
          <p:nvPr>
            <p:ph type="title"/>
          </p:nvPr>
        </p:nvSpPr>
        <p:spPr>
          <a:xfrm>
            <a:off x="458724" y="121966"/>
            <a:ext cx="11274552" cy="929594"/>
          </a:xfrm>
          <a:prstGeom prst="rect">
            <a:avLst/>
          </a:prstGeom>
        </p:spPr>
        <p:txBody>
          <a:bodyPr vert="horz" lIns="0" tIns="0" rIns="0" bIns="0" rtlCol="0" anchor="b" anchorCtr="0">
            <a:normAutofit/>
          </a:bodyPr>
          <a:lstStyle/>
          <a:p>
            <a:r>
              <a:rPr lang="en-US"/>
              <a:t>Click to edit Master title style</a:t>
            </a:r>
          </a:p>
        </p:txBody>
      </p:sp>
      <p:sp>
        <p:nvSpPr>
          <p:cNvPr id="14" name="Content Placeholder 2">
            <a:extLst>
              <a:ext uri="{FF2B5EF4-FFF2-40B4-BE49-F238E27FC236}">
                <a16:creationId xmlns:a16="http://schemas.microsoft.com/office/drawing/2014/main" id="{6EEC08D2-5A02-4291-86CF-89E42EB10110}"/>
              </a:ext>
            </a:extLst>
          </p:cNvPr>
          <p:cNvSpPr>
            <a:spLocks noGrp="1"/>
          </p:cNvSpPr>
          <p:nvPr>
            <p:ph type="body" idx="1"/>
          </p:nvPr>
        </p:nvSpPr>
        <p:spPr>
          <a:xfrm>
            <a:off x="457200" y="1307592"/>
            <a:ext cx="11274552" cy="44988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22">
            <a:extLst>
              <a:ext uri="{FF2B5EF4-FFF2-40B4-BE49-F238E27FC236}">
                <a16:creationId xmlns:a16="http://schemas.microsoft.com/office/drawing/2014/main" id="{64839E2B-8480-40BB-BF73-E05617D79DAB}"/>
              </a:ext>
            </a:extLst>
          </p:cNvPr>
          <p:cNvSpPr>
            <a:spLocks noGrp="1"/>
          </p:cNvSpPr>
          <p:nvPr>
            <p:ph type="sldNum" sz="quarter" idx="4"/>
          </p:nvPr>
        </p:nvSpPr>
        <p:spPr>
          <a:xfrm>
            <a:off x="457199" y="6422597"/>
            <a:ext cx="314325" cy="246888"/>
          </a:xfrm>
          <a:prstGeom prst="rect">
            <a:avLst/>
          </a:prstGeom>
        </p:spPr>
        <p:txBody>
          <a:bodyPr vert="horz" wrap="none" lIns="0" tIns="45720" rIns="0" bIns="45720" rtlCol="0" anchor="b"/>
          <a:lstStyle>
            <a:lvl1pPr algn="l">
              <a:lnSpc>
                <a:spcPct val="0"/>
              </a:lnSpc>
              <a:spcBef>
                <a:spcPts val="0"/>
              </a:spcBef>
              <a:spcAft>
                <a:spcPts val="0"/>
              </a:spcAft>
              <a:defRPr sz="1000" b="0">
                <a:solidFill>
                  <a:schemeClr val="bg2"/>
                </a:solidFill>
              </a:defRPr>
            </a:lvl1pPr>
          </a:lstStyle>
          <a:p>
            <a:fld id="{9FCB0336-2F23-4B70-9AF4-E54A7D43B4CA}" type="slidenum">
              <a:rPr lang="en-US" smtClean="0"/>
              <a:pPr/>
              <a:t>‹#›</a:t>
            </a:fld>
            <a:endParaRPr lang="en-US" dirty="0"/>
          </a:p>
        </p:txBody>
      </p:sp>
      <p:pic>
        <p:nvPicPr>
          <p:cNvPr id="5" name="Picture 4" descr="A black and white logo&#10;&#10;Description automatically generated">
            <a:extLst>
              <a:ext uri="{FF2B5EF4-FFF2-40B4-BE49-F238E27FC236}">
                <a16:creationId xmlns:a16="http://schemas.microsoft.com/office/drawing/2014/main" id="{2100C5E0-FB00-4E4F-0FBE-92DF62FEF1E7}"/>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272889" y="6302354"/>
            <a:ext cx="1458863" cy="433680"/>
          </a:xfrm>
          <a:prstGeom prst="rect">
            <a:avLst/>
          </a:prstGeom>
        </p:spPr>
      </p:pic>
      <p:cxnSp>
        <p:nvCxnSpPr>
          <p:cNvPr id="7" name="Straight Connector 6">
            <a:extLst>
              <a:ext uri="{FF2B5EF4-FFF2-40B4-BE49-F238E27FC236}">
                <a16:creationId xmlns:a16="http://schemas.microsoft.com/office/drawing/2014/main" id="{F56AFC85-1C7A-1D57-79F7-E97B18446940}"/>
              </a:ext>
            </a:extLst>
          </p:cNvPr>
          <p:cNvCxnSpPr/>
          <p:nvPr userDrawn="1"/>
        </p:nvCxnSpPr>
        <p:spPr>
          <a:xfrm>
            <a:off x="0" y="6158522"/>
            <a:ext cx="12192000" cy="0"/>
          </a:xfrm>
          <a:prstGeom prst="line">
            <a:avLst/>
          </a:prstGeom>
          <a:ln w="57150">
            <a:gradFill>
              <a:gsLst>
                <a:gs pos="0">
                  <a:schemeClr val="accent5"/>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174485"/>
      </p:ext>
    </p:extLst>
  </p:cSld>
  <p:clrMap bg1="lt1" tx1="dk1" bg2="lt2" tx2="dk2" accent1="accent1" accent2="accent2" accent3="accent3" accent4="accent4" accent5="accent5" accent6="accent6" hlink="hlink" folHlink="folHlink"/>
  <p:sldLayoutIdLst>
    <p:sldLayoutId id="2147484135" r:id="rId1"/>
    <p:sldLayoutId id="2147484222"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 id="2147484126" r:id="rId13"/>
    <p:sldLayoutId id="2147484127" r:id="rId14"/>
    <p:sldLayoutId id="2147484128" r:id="rId15"/>
    <p:sldLayoutId id="2147484129" r:id="rId16"/>
    <p:sldLayoutId id="2147484130" r:id="rId17"/>
    <p:sldLayoutId id="2147484131" r:id="rId18"/>
    <p:sldLayoutId id="2147484132" r:id="rId19"/>
    <p:sldLayoutId id="2147484137" r:id="rId20"/>
    <p:sldLayoutId id="2147484223" r:id="rId21"/>
    <p:sldLayoutId id="2147484224" r:id="rId22"/>
    <p:sldLayoutId id="2147484225" r:id="rId23"/>
    <p:sldLayoutId id="2147484226" r:id="rId24"/>
  </p:sldLayoutIdLst>
  <p:hf hdr="0" ftr="0" dt="0"/>
  <p:txStyles>
    <p:titleStyle>
      <a:lvl1pPr algn="l" defTabSz="685800" rtl="0" eaLnBrk="1" latinLnBrk="0" hangingPunct="1">
        <a:lnSpc>
          <a:spcPct val="90000"/>
        </a:lnSpc>
        <a:spcBef>
          <a:spcPct val="0"/>
        </a:spcBef>
        <a:buNone/>
        <a:defRPr sz="3200" b="1" kern="1200">
          <a:solidFill>
            <a:schemeClr val="accent1"/>
          </a:solidFill>
          <a:latin typeface="+mj-lt"/>
          <a:ea typeface="+mj-ea"/>
          <a:cs typeface="Arial" panose="020B0604020202020204" pitchFamily="34" charset="0"/>
        </a:defRPr>
      </a:lvl1pPr>
    </p:titleStyle>
    <p:bodyStyle>
      <a:lvl1pPr marL="240030" indent="-240030" algn="l" defTabSz="685800" rtl="0" eaLnBrk="1" latinLnBrk="0" hangingPunct="1">
        <a:lnSpc>
          <a:spcPct val="125000"/>
        </a:lnSpc>
        <a:spcBef>
          <a:spcPts val="750"/>
        </a:spcBef>
        <a:buFont typeface="Arial" panose="020B0604020202020204" pitchFamily="34" charset="0"/>
        <a:buChar char="•"/>
        <a:defRPr sz="2200" kern="1200">
          <a:solidFill>
            <a:srgbClr val="1C252D"/>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200" kern="1200">
          <a:solidFill>
            <a:srgbClr val="1C252D"/>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200" kern="1200">
          <a:solidFill>
            <a:srgbClr val="1C252D"/>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200" kern="1200">
          <a:solidFill>
            <a:srgbClr val="1C252D"/>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200" kern="1200">
          <a:solidFill>
            <a:srgbClr val="1C252D"/>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ctr" defTabSz="685800" rtl="0" eaLnBrk="1" latinLnBrk="0" hangingPunct="1">
        <a:defRPr sz="1350" kern="1200">
          <a:solidFill>
            <a:schemeClr val="tx1"/>
          </a:solidFill>
          <a:latin typeface="+mn-lt"/>
          <a:ea typeface="+mn-ea"/>
          <a:cs typeface="+mn-cs"/>
        </a:defRPr>
      </a:lvl1pPr>
      <a:lvl2pPr marL="0" algn="l" defTabSz="685800" rtl="0" eaLnBrk="1" latinLnBrk="0" hangingPunct="1">
        <a:defRPr sz="1350" kern="1200">
          <a:solidFill>
            <a:schemeClr val="tx1"/>
          </a:solidFill>
          <a:latin typeface="+mn-lt"/>
          <a:ea typeface="+mn-ea"/>
          <a:cs typeface="+mn-cs"/>
        </a:defRPr>
      </a:lvl2pPr>
      <a:lvl3pPr marL="342900" algn="l" defTabSz="685800" rtl="0" eaLnBrk="1" latinLnBrk="0" hangingPunct="1">
        <a:defRPr sz="1350" kern="1200">
          <a:solidFill>
            <a:schemeClr val="tx1"/>
          </a:solidFill>
          <a:latin typeface="+mn-lt"/>
          <a:ea typeface="+mn-ea"/>
          <a:cs typeface="+mn-cs"/>
        </a:defRPr>
      </a:lvl3pPr>
      <a:lvl4pPr marL="685800" algn="l" defTabSz="685800" rtl="0" eaLnBrk="1" latinLnBrk="0" hangingPunct="1">
        <a:defRPr sz="1350" kern="1200">
          <a:solidFill>
            <a:schemeClr val="tx1"/>
          </a:solidFill>
          <a:latin typeface="+mn-lt"/>
          <a:ea typeface="+mn-ea"/>
          <a:cs typeface="+mn-cs"/>
        </a:defRPr>
      </a:lvl4pPr>
      <a:lvl5pPr marL="1028700" algn="l" defTabSz="685800" rtl="0" eaLnBrk="1" latinLnBrk="0" hangingPunct="1">
        <a:defRPr sz="1350" kern="1200">
          <a:solidFill>
            <a:schemeClr val="tx1"/>
          </a:solidFill>
          <a:latin typeface="+mn-lt"/>
          <a:ea typeface="+mn-ea"/>
          <a:cs typeface="+mn-cs"/>
        </a:defRPr>
      </a:lvl5pPr>
      <a:lvl6pPr marL="1371600" algn="l" defTabSz="685800" rtl="0" eaLnBrk="1" latinLnBrk="0" hangingPunct="1">
        <a:defRPr sz="1350" kern="1200">
          <a:solidFill>
            <a:schemeClr val="tx1"/>
          </a:solidFill>
          <a:latin typeface="+mn-lt"/>
          <a:ea typeface="+mn-ea"/>
          <a:cs typeface="+mn-cs"/>
        </a:defRPr>
      </a:lvl6pPr>
      <a:lvl7pPr marL="1714500" algn="l" defTabSz="685800" rtl="0" eaLnBrk="1" latinLnBrk="0" hangingPunct="1">
        <a:defRPr sz="1350" kern="1200">
          <a:solidFill>
            <a:schemeClr val="tx1"/>
          </a:solidFill>
          <a:latin typeface="+mn-lt"/>
          <a:ea typeface="+mn-ea"/>
          <a:cs typeface="+mn-cs"/>
        </a:defRPr>
      </a:lvl7pPr>
      <a:lvl8pPr marL="2057400" algn="l" defTabSz="685800" rtl="0" eaLnBrk="1" latinLnBrk="0" hangingPunct="1">
        <a:defRPr sz="1350" kern="1200">
          <a:solidFill>
            <a:schemeClr val="tx1"/>
          </a:solidFill>
          <a:latin typeface="+mn-lt"/>
          <a:ea typeface="+mn-ea"/>
          <a:cs typeface="+mn-cs"/>
        </a:defRPr>
      </a:lvl8pPr>
      <a:lvl9pPr marL="24003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orient="horz" pos="38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dirty="0"/>
              <a:t>Bullet 1, bullet character 149. Wide screen content and all bullet text is Calibri 28 pts., black.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5000"/>
                </a:lnSpc>
              </a:pPr>
              <a:r>
                <a:rPr lang="en-US" sz="1200" b="1" i="0" spc="0" baseline="0" dirty="0">
                  <a:solidFill>
                    <a:schemeClr val="accent1"/>
                  </a:solidFill>
                  <a:latin typeface="Calibri"/>
                  <a:ea typeface="Calibri"/>
                  <a:cs typeface="Calibri"/>
                </a:rPr>
                <a:t>PROGRESS</a:t>
              </a:r>
              <a:r>
                <a:rPr lang="en-US" sz="1200" b="0" i="0" spc="0" baseline="0" dirty="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6"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
        <p:nvSpPr>
          <p:cNvPr id="5" name="Title Placeholder"/>
          <p:cNvSpPr>
            <a:spLocks noGrp="1"/>
          </p:cNvSpPr>
          <p:nvPr userDrawn="1">
            <p:ph type="title"/>
          </p:nvPr>
        </p:nvSpPr>
        <p:spPr>
          <a:xfrm>
            <a:off x="457200" y="0"/>
            <a:ext cx="11338560" cy="1107996"/>
          </a:xfrm>
          <a:prstGeom prst="rect">
            <a:avLst/>
          </a:prstGeom>
          <a:noFill/>
        </p:spPr>
        <p:txBody>
          <a:bodyPr vert="horz" lIns="0" tIns="0" rIns="0" bIns="0" rtlCol="0" anchor="b" anchorCtr="0">
            <a:noAutofit/>
          </a:bodyPr>
          <a:lstStyle/>
          <a:p>
            <a:r>
              <a:rPr lang="en-US" dirty="0"/>
              <a:t>Wide Screen Slide Titles Are 40 Points (pts.), Accent 5 Color (RGB 0/118/189)</a:t>
            </a:r>
          </a:p>
        </p:txBody>
      </p:sp>
      <p:sp>
        <p:nvSpPr>
          <p:cNvPr id="3" name="Footer Placeholder 2">
            <a:extLst>
              <a:ext uri="{FF2B5EF4-FFF2-40B4-BE49-F238E27FC236}">
                <a16:creationId xmlns:a16="http://schemas.microsoft.com/office/drawing/2014/main" id="{43EB1FFA-2292-D184-0462-FB4FAAFF45F4}"/>
              </a:ext>
            </a:extLst>
          </p:cNvPr>
          <p:cNvSpPr>
            <a:spLocks noGrp="1"/>
          </p:cNvSpPr>
          <p:nvPr>
            <p:ph type="ftr" sz="quarter" idx="3"/>
          </p:nvPr>
        </p:nvSpPr>
        <p:spPr>
          <a:xfrm>
            <a:off x="457200" y="6673334"/>
            <a:ext cx="10515600" cy="184666"/>
          </a:xfrm>
          <a:prstGeom prst="rect">
            <a:avLst/>
          </a:prstGeom>
        </p:spPr>
        <p:txBody>
          <a:bodyPr vert="horz" lIns="0" tIns="0" rIns="0" bIns="0" rtlCol="0" anchor="b" anchorCtr="0">
            <a:spAutoFit/>
          </a:bodyPr>
          <a:lstStyle>
            <a:lvl1pPr algn="l">
              <a:defRPr sz="1200" b="0" baseline="0">
                <a:solidFill>
                  <a:schemeClr val="bg1"/>
                </a:solidFill>
              </a:defRPr>
            </a:lvl1pPr>
          </a:lstStyle>
          <a:p>
            <a:r>
              <a:rPr lang="en-US" dirty="0"/>
              <a:t>Presentation Title</a:t>
            </a:r>
          </a:p>
        </p:txBody>
      </p:sp>
    </p:spTree>
    <p:extLst>
      <p:ext uri="{BB962C8B-B14F-4D97-AF65-F5344CB8AC3E}">
        <p14:creationId xmlns:p14="http://schemas.microsoft.com/office/powerpoint/2010/main" val="768797285"/>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 id="2147484242" r:id="rId15"/>
    <p:sldLayoutId id="2147484243" r:id="rId16"/>
    <p:sldLayoutId id="2147484244" r:id="rId17"/>
    <p:sldLayoutId id="2147484245" r:id="rId18"/>
    <p:sldLayoutId id="2147484246" r:id="rId19"/>
    <p:sldLayoutId id="2147484247" r:id="rId20"/>
    <p:sldLayoutId id="2147484248" r:id="rId21"/>
    <p:sldLayoutId id="2147484249" r:id="rId22"/>
    <p:sldLayoutId id="2147484250" r:id="rId23"/>
    <p:sldLayoutId id="2147484251" r:id="rId24"/>
  </p:sldLayoutIdLst>
  <p:hf sldNum="0" hd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rgbClr val="59565A"/>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rgbClr val="59565A"/>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rgbClr val="59565A"/>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rgbClr val="59565A"/>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rgbClr val="59565A"/>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1" cstate="print">
              <a:extLst>
                <a:ext uri="{28A0092B-C50C-407E-A947-70E740481C1C}">
                  <a14:useLocalDpi xmlns:a14="http://schemas.microsoft.com/office/drawing/2010/main"/>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2546578979"/>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 id="2147484270" r:id="rId17"/>
    <p:sldLayoutId id="2147484271" r:id="rId18"/>
    <p:sldLayoutId id="2147484272" r:id="rId19"/>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43.png"/><Relationship Id="rId4" Type="http://schemas.openxmlformats.org/officeDocument/2006/relationships/image" Target="../media/image42.jpeg"/></Relationships>
</file>

<file path=ppt/slides/_rels/slide57.xml.rels><?xml version="1.0" encoding="UTF-8" standalone="yes"?>
<Relationships xmlns="http://schemas.openxmlformats.org/package/2006/relationships"><Relationship Id="rId3" Type="http://schemas.openxmlformats.org/officeDocument/2006/relationships/hyperlink" Target="https://doi.org/10.1177/07419325241262971" TargetMode="External"/><Relationship Id="rId2" Type="http://schemas.openxmlformats.org/officeDocument/2006/relationships/hyperlink" Target="https://doi.org/gcd5z4" TargetMode="Externa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hyperlink" Target="https://doi.org/10.1177/07419325241270044" TargetMode="External"/><Relationship Id="rId2" Type="http://schemas.openxmlformats.org/officeDocument/2006/relationships/hyperlink" Target="https://doi.org/10.3102/0013189X15592622" TargetMode="External"/><Relationship Id="rId1" Type="http://schemas.openxmlformats.org/officeDocument/2006/relationships/slideLayout" Target="../slideLayouts/slideLayout17.xml"/><Relationship Id="rId4" Type="http://schemas.openxmlformats.org/officeDocument/2006/relationships/hyperlink" Target="https://doi.org/gf8rrh"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sv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6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png"/><Relationship Id="rId9"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hyperlink" Target="https://www.facebook.com/k12PROGRESS/" TargetMode="External"/><Relationship Id="rId2" Type="http://schemas.openxmlformats.org/officeDocument/2006/relationships/notesSlide" Target="../notesSlides/notesSlide28.xml"/><Relationship Id="rId1" Type="http://schemas.openxmlformats.org/officeDocument/2006/relationships/slideLayout" Target="../slideLayouts/slideLayout44.xml"/><Relationship Id="rId4" Type="http://schemas.openxmlformats.org/officeDocument/2006/relationships/hyperlink" Target="https://twitter.com/K12PROGRES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18686-2509-0D98-C15B-7F62AF5B6299}"/>
              </a:ext>
            </a:extLst>
          </p:cNvPr>
          <p:cNvSpPr>
            <a:spLocks noGrp="1"/>
          </p:cNvSpPr>
          <p:nvPr>
            <p:ph type="ctrTitle"/>
          </p:nvPr>
        </p:nvSpPr>
        <p:spPr/>
        <p:txBody>
          <a:bodyPr>
            <a:normAutofit fontScale="90000"/>
          </a:bodyPr>
          <a:lstStyle/>
          <a:p>
            <a:r>
              <a:rPr lang="en-US" dirty="0"/>
              <a:t>The Composition, Distribution, and Stability of the Special Education Teacher Workforce</a:t>
            </a:r>
            <a:r>
              <a:rPr lang="en-US" sz="4400" dirty="0"/>
              <a:t> </a:t>
            </a:r>
            <a:endParaRPr lang="en-US" dirty="0"/>
          </a:p>
        </p:txBody>
      </p:sp>
      <p:sp>
        <p:nvSpPr>
          <p:cNvPr id="4" name="Text Placeholder 3">
            <a:extLst>
              <a:ext uri="{FF2B5EF4-FFF2-40B4-BE49-F238E27FC236}">
                <a16:creationId xmlns:a16="http://schemas.microsoft.com/office/drawing/2014/main" id="{C3DC3CA8-91FF-A15F-CE95-DBE6B857EF18}"/>
              </a:ext>
            </a:extLst>
          </p:cNvPr>
          <p:cNvSpPr>
            <a:spLocks noGrp="1"/>
          </p:cNvSpPr>
          <p:nvPr>
            <p:ph type="body" sz="quarter" idx="13"/>
          </p:nvPr>
        </p:nvSpPr>
        <p:spPr>
          <a:xfrm>
            <a:off x="457200" y="3429000"/>
            <a:ext cx="11139488" cy="548641"/>
          </a:xfrm>
        </p:spPr>
        <p:txBody>
          <a:bodyPr>
            <a:normAutofit/>
          </a:bodyPr>
          <a:lstStyle/>
          <a:p>
            <a:r>
              <a:rPr lang="en-US" sz="1800" dirty="0"/>
              <a:t>Allison Gilmour, Principal Researcher at AIR | Roddy Theobald, Managing Researcher at AIR</a:t>
            </a:r>
          </a:p>
        </p:txBody>
      </p:sp>
      <p:sp>
        <p:nvSpPr>
          <p:cNvPr id="5" name="Text Placeholder 4">
            <a:extLst>
              <a:ext uri="{FF2B5EF4-FFF2-40B4-BE49-F238E27FC236}">
                <a16:creationId xmlns:a16="http://schemas.microsoft.com/office/drawing/2014/main" id="{F82CCDB3-87BF-0D91-FEB1-D4FFAC0473D9}"/>
              </a:ext>
            </a:extLst>
          </p:cNvPr>
          <p:cNvSpPr>
            <a:spLocks noGrp="1"/>
          </p:cNvSpPr>
          <p:nvPr>
            <p:ph type="body" sz="quarter" idx="14"/>
          </p:nvPr>
        </p:nvSpPr>
        <p:spPr>
          <a:xfrm>
            <a:off x="457200" y="4162566"/>
            <a:ext cx="11139488" cy="2001167"/>
          </a:xfrm>
        </p:spPr>
        <p:txBody>
          <a:bodyPr>
            <a:normAutofit/>
          </a:bodyPr>
          <a:lstStyle/>
          <a:p>
            <a:r>
              <a:rPr lang="en-US" dirty="0"/>
              <a:t>Prepping for PROGRESS | August 2025</a:t>
            </a:r>
          </a:p>
          <a:p>
            <a:pPr>
              <a:spcBef>
                <a:spcPts val="3600"/>
              </a:spcBef>
            </a:pPr>
            <a:r>
              <a:rPr lang="en-US" sz="1600" dirty="0"/>
              <a:t>The research reported here was supported by the </a:t>
            </a:r>
            <a:r>
              <a:rPr lang="en-US" sz="1600" b="1" dirty="0"/>
              <a:t>Institute of Education Sciences, U.S. Department of Education</a:t>
            </a:r>
            <a:r>
              <a:rPr lang="en-US" sz="1600" dirty="0"/>
              <a:t>, through Grant R324C240002 to </a:t>
            </a:r>
            <a:r>
              <a:rPr lang="en-US" sz="1600" b="1" dirty="0"/>
              <a:t>American Institutes for Research</a:t>
            </a:r>
            <a:r>
              <a:rPr lang="en-US" sz="1600" dirty="0"/>
              <a:t>. The opinions expressed are those of the authors and do not represent views of the Institute or the U.S. Department of Education.</a:t>
            </a:r>
          </a:p>
        </p:txBody>
      </p:sp>
    </p:spTree>
    <p:extLst>
      <p:ext uri="{BB962C8B-B14F-4D97-AF65-F5344CB8AC3E}">
        <p14:creationId xmlns:p14="http://schemas.microsoft.com/office/powerpoint/2010/main" val="729812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A8196-DFDC-EA28-1B2F-95DE10B30A89}"/>
              </a:ext>
            </a:extLst>
          </p:cNvPr>
          <p:cNvSpPr>
            <a:spLocks noGrp="1"/>
          </p:cNvSpPr>
          <p:nvPr>
            <p:ph type="title"/>
          </p:nvPr>
        </p:nvSpPr>
        <p:spPr>
          <a:xfrm>
            <a:off x="458723" y="95250"/>
            <a:ext cx="11733277" cy="956310"/>
          </a:xfrm>
        </p:spPr>
        <p:txBody>
          <a:bodyPr anchor="b">
            <a:normAutofit fontScale="90000"/>
          </a:bodyPr>
          <a:lstStyle/>
          <a:p>
            <a:r>
              <a:rPr lang="en-US" sz="3600" dirty="0"/>
              <a:t>1. States vary considerably in how they identify special education teachers in their data and staff special education</a:t>
            </a:r>
            <a:r>
              <a:rPr lang="en-US" dirty="0"/>
              <a:t>.</a:t>
            </a:r>
          </a:p>
        </p:txBody>
      </p:sp>
      <p:graphicFrame>
        <p:nvGraphicFramePr>
          <p:cNvPr id="8" name="Content Placeholder 7" descr="Bar graph illustrating the proportion of teachers who are special education teachers in Hawaii (18.26%), Indiana (8.72%), Massachusetts (13.13%), Pennsylvania (15.48%), Texas (8.5%), Virginia (12.62%), and Washington (10.97%).">
            <a:extLst>
              <a:ext uri="{FF2B5EF4-FFF2-40B4-BE49-F238E27FC236}">
                <a16:creationId xmlns:a16="http://schemas.microsoft.com/office/drawing/2014/main" id="{36FB5A23-DB8D-3F21-3D32-1156C66A2E72}"/>
              </a:ext>
              <a:ext uri="{147F2762-F138-4A5C-976F-8EAC2B608ADB}">
                <a16:predDERef xmlns:a16="http://schemas.microsoft.com/office/drawing/2014/main" pred="{E6E5470C-B4A2-FD7C-E066-E37BDEBFEA3D}"/>
              </a:ext>
            </a:extLst>
          </p:cNvPr>
          <p:cNvGraphicFramePr>
            <a:graphicFrameLocks noGrp="1"/>
          </p:cNvGraphicFramePr>
          <p:nvPr>
            <p:ph sz="quarter" idx="17"/>
            <p:extLst>
              <p:ext uri="{D42A27DB-BD31-4B8C-83A1-F6EECF244321}">
                <p14:modId xmlns:p14="http://schemas.microsoft.com/office/powerpoint/2010/main" val="1343094015"/>
              </p:ext>
            </p:extLst>
          </p:nvPr>
        </p:nvGraphicFramePr>
        <p:xfrm>
          <a:off x="457200" y="1308100"/>
          <a:ext cx="11274425" cy="44989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AED7D5BB-0FFA-6D85-A3C5-C3C04179B4CF}"/>
              </a:ext>
            </a:extLst>
          </p:cNvPr>
          <p:cNvSpPr>
            <a:spLocks noGrp="1"/>
          </p:cNvSpPr>
          <p:nvPr>
            <p:ph type="body" sz="quarter" idx="14"/>
          </p:nvPr>
        </p:nvSpPr>
        <p:spPr/>
        <p:txBody>
          <a:bodyPr/>
          <a:lstStyle/>
          <a:p>
            <a:endParaRPr lang="en-US" dirty="0"/>
          </a:p>
        </p:txBody>
      </p:sp>
      <p:sp>
        <p:nvSpPr>
          <p:cNvPr id="5" name="Slide Number Placeholder 4">
            <a:extLst>
              <a:ext uri="{FF2B5EF4-FFF2-40B4-BE49-F238E27FC236}">
                <a16:creationId xmlns:a16="http://schemas.microsoft.com/office/drawing/2014/main" id="{2961F324-4C1C-E114-F108-5FEC580E9EDD}"/>
              </a:ext>
            </a:extLst>
          </p:cNvPr>
          <p:cNvSpPr>
            <a:spLocks noGrp="1"/>
          </p:cNvSpPr>
          <p:nvPr>
            <p:ph type="sldNum" sz="quarter" idx="18"/>
          </p:nvPr>
        </p:nvSpPr>
        <p:spPr/>
        <p:txBody>
          <a:bodyPr wrap="none" anchor="b">
            <a:normAutofit/>
          </a:bodyPr>
          <a:lstStyle/>
          <a:p>
            <a:pPr>
              <a:spcAft>
                <a:spcPts val="600"/>
              </a:spcAft>
            </a:pPr>
            <a:fld id="{DF2BF9F9-8A6D-4E51-9385-E6189FFC85C3}" type="slidenum">
              <a:rPr lang="en-US" smtClean="0"/>
              <a:pPr>
                <a:spcAft>
                  <a:spcPts val="600"/>
                </a:spcAft>
              </a:pPr>
              <a:t>10</a:t>
            </a:fld>
            <a:endParaRPr lang="en-US" dirty="0"/>
          </a:p>
        </p:txBody>
      </p:sp>
    </p:spTree>
    <p:extLst>
      <p:ext uri="{BB962C8B-B14F-4D97-AF65-F5344CB8AC3E}">
        <p14:creationId xmlns:p14="http://schemas.microsoft.com/office/powerpoint/2010/main" val="92012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B07C-7B04-7788-98D1-26F032A74F18}"/>
              </a:ext>
            </a:extLst>
          </p:cNvPr>
          <p:cNvSpPr>
            <a:spLocks noGrp="1"/>
          </p:cNvSpPr>
          <p:nvPr>
            <p:ph type="title"/>
          </p:nvPr>
        </p:nvSpPr>
        <p:spPr>
          <a:xfrm>
            <a:off x="458724" y="95250"/>
            <a:ext cx="11274552" cy="956310"/>
          </a:xfrm>
        </p:spPr>
        <p:txBody>
          <a:bodyPr anchor="b">
            <a:normAutofit/>
          </a:bodyPr>
          <a:lstStyle/>
          <a:p>
            <a:r>
              <a:rPr lang="en-US" dirty="0"/>
              <a:t>Ratio of Students with Disabilities to Special Education Teachers by State</a:t>
            </a:r>
          </a:p>
        </p:txBody>
      </p:sp>
      <p:graphicFrame>
        <p:nvGraphicFramePr>
          <p:cNvPr id="11" name="Content Placeholder 10" descr="Bar graph illustrating the number of students with disabilities per special education teacher in Hawaii (9:1), Indiana (27:1), Massachusetts (21:1), Pennsylvania (14:1), Texas (18:1), Virginia (15:1), and Washington (12:1).">
            <a:extLst>
              <a:ext uri="{FF2B5EF4-FFF2-40B4-BE49-F238E27FC236}">
                <a16:creationId xmlns:a16="http://schemas.microsoft.com/office/drawing/2014/main" id="{290162B7-2D31-A6B2-22A2-2D8156E8D38A}"/>
              </a:ext>
            </a:extLst>
          </p:cNvPr>
          <p:cNvGraphicFramePr>
            <a:graphicFrameLocks noGrp="1"/>
          </p:cNvGraphicFramePr>
          <p:nvPr>
            <p:ph sz="quarter" idx="17"/>
            <p:extLst>
              <p:ext uri="{D42A27DB-BD31-4B8C-83A1-F6EECF244321}">
                <p14:modId xmlns:p14="http://schemas.microsoft.com/office/powerpoint/2010/main" val="950675068"/>
              </p:ext>
            </p:extLst>
          </p:nvPr>
        </p:nvGraphicFramePr>
        <p:xfrm>
          <a:off x="457200" y="1308100"/>
          <a:ext cx="11274425" cy="44989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3BE8489E-2DE1-C04A-819F-12182CB8965B}"/>
              </a:ext>
            </a:extLst>
          </p:cNvPr>
          <p:cNvSpPr>
            <a:spLocks noGrp="1"/>
          </p:cNvSpPr>
          <p:nvPr>
            <p:ph type="body" sz="quarter" idx="14"/>
          </p:nvPr>
        </p:nvSpPr>
        <p:spPr>
          <a:xfrm>
            <a:off x="457201" y="5806276"/>
            <a:ext cx="11277600" cy="256196"/>
          </a:xfrm>
        </p:spPr>
        <p:txBody>
          <a:bodyPr anchor="b">
            <a:normAutofit/>
          </a:bodyPr>
          <a:lstStyle/>
          <a:p>
            <a:r>
              <a:rPr lang="en-US" i="1" dirty="0"/>
              <a:t>Note. </a:t>
            </a:r>
            <a:r>
              <a:rPr lang="en-US" dirty="0"/>
              <a:t>Ratios from 2021-2022 618 data</a:t>
            </a:r>
          </a:p>
        </p:txBody>
      </p:sp>
      <p:sp>
        <p:nvSpPr>
          <p:cNvPr id="5" name="Slide Number Placeholder 4">
            <a:extLst>
              <a:ext uri="{FF2B5EF4-FFF2-40B4-BE49-F238E27FC236}">
                <a16:creationId xmlns:a16="http://schemas.microsoft.com/office/drawing/2014/main" id="{BA914A89-DFA6-240D-88C3-9EC974223AF5}"/>
              </a:ext>
            </a:extLst>
          </p:cNvPr>
          <p:cNvSpPr>
            <a:spLocks noGrp="1"/>
          </p:cNvSpPr>
          <p:nvPr>
            <p:ph type="sldNum" sz="quarter" idx="18"/>
          </p:nvPr>
        </p:nvSpPr>
        <p:spPr>
          <a:xfrm>
            <a:off x="457203" y="6422601"/>
            <a:ext cx="243015" cy="246221"/>
          </a:xfrm>
        </p:spPr>
        <p:txBody>
          <a:bodyPr wrap="none" anchor="b">
            <a:normAutofit/>
          </a:bodyPr>
          <a:lstStyle/>
          <a:p>
            <a:fld id="{5C9B8A6B-7614-415D-8715-C1BD4E132B55}" type="slidenum">
              <a:rPr lang="en-US" smtClean="0"/>
              <a:pPr/>
              <a:t>11</a:t>
            </a:fld>
            <a:endParaRPr lang="en-US" dirty="0"/>
          </a:p>
        </p:txBody>
      </p:sp>
    </p:spTree>
    <p:extLst>
      <p:ext uri="{BB962C8B-B14F-4D97-AF65-F5344CB8AC3E}">
        <p14:creationId xmlns:p14="http://schemas.microsoft.com/office/powerpoint/2010/main" val="111582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41A8-567F-C488-438E-4065FADE0088}"/>
              </a:ext>
            </a:extLst>
          </p:cNvPr>
          <p:cNvSpPr>
            <a:spLocks noGrp="1"/>
          </p:cNvSpPr>
          <p:nvPr>
            <p:ph type="title"/>
          </p:nvPr>
        </p:nvSpPr>
        <p:spPr>
          <a:xfrm>
            <a:off x="458724" y="95250"/>
            <a:ext cx="11274552" cy="956310"/>
          </a:xfrm>
        </p:spPr>
        <p:txBody>
          <a:bodyPr anchor="b">
            <a:normAutofit/>
          </a:bodyPr>
          <a:lstStyle/>
          <a:p>
            <a:r>
              <a:rPr lang="en-US" dirty="0"/>
              <a:t>2. Special education teacher certification rates are not always lower than other teacher certification rates.</a:t>
            </a:r>
          </a:p>
        </p:txBody>
      </p:sp>
      <p:graphicFrame>
        <p:nvGraphicFramePr>
          <p:cNvPr id="11" name="Content Placeholder 10" descr="Side by side bar graph illustrating the proportion of special education teachers with full certification and the proportion of not special education teachers with full certification in Hawaii, Indiana, Massachusetts, Pennsylvania, Texas, Virginia, and Washington.">
            <a:extLst>
              <a:ext uri="{FF2B5EF4-FFF2-40B4-BE49-F238E27FC236}">
                <a16:creationId xmlns:a16="http://schemas.microsoft.com/office/drawing/2014/main" id="{87B493F1-6008-C89D-6A87-A93DC6978ED9}"/>
              </a:ext>
            </a:extLst>
          </p:cNvPr>
          <p:cNvGraphicFramePr>
            <a:graphicFrameLocks noGrp="1"/>
          </p:cNvGraphicFramePr>
          <p:nvPr>
            <p:ph sz="quarter" idx="17"/>
            <p:extLst>
              <p:ext uri="{D42A27DB-BD31-4B8C-83A1-F6EECF244321}">
                <p14:modId xmlns:p14="http://schemas.microsoft.com/office/powerpoint/2010/main" val="1149935752"/>
              </p:ext>
            </p:extLst>
          </p:nvPr>
        </p:nvGraphicFramePr>
        <p:xfrm>
          <a:off x="457200" y="1308100"/>
          <a:ext cx="11274425" cy="44989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9B3CD002-1DB1-BF30-6C6D-B849A0725C0D}"/>
              </a:ext>
            </a:extLst>
          </p:cNvPr>
          <p:cNvSpPr>
            <a:spLocks noGrp="1"/>
          </p:cNvSpPr>
          <p:nvPr>
            <p:ph type="body" sz="quarter" idx="14"/>
          </p:nvPr>
        </p:nvSpPr>
        <p:spPr/>
        <p:txBody>
          <a:bodyPr/>
          <a:lstStyle/>
          <a:p>
            <a:endParaRPr lang="en-US" dirty="0"/>
          </a:p>
        </p:txBody>
      </p:sp>
      <p:sp>
        <p:nvSpPr>
          <p:cNvPr id="5" name="Slide Number Placeholder 4">
            <a:extLst>
              <a:ext uri="{FF2B5EF4-FFF2-40B4-BE49-F238E27FC236}">
                <a16:creationId xmlns:a16="http://schemas.microsoft.com/office/drawing/2014/main" id="{97B20A7A-F236-D846-6ACD-C9DF28D5722F}"/>
              </a:ext>
            </a:extLst>
          </p:cNvPr>
          <p:cNvSpPr>
            <a:spLocks noGrp="1"/>
          </p:cNvSpPr>
          <p:nvPr>
            <p:ph type="sldNum" sz="quarter" idx="18"/>
          </p:nvPr>
        </p:nvSpPr>
        <p:spPr>
          <a:xfrm>
            <a:off x="457203" y="6422601"/>
            <a:ext cx="243015" cy="246221"/>
          </a:xfrm>
        </p:spPr>
        <p:txBody>
          <a:bodyPr wrap="none" anchor="b">
            <a:normAutofit/>
          </a:bodyPr>
          <a:lstStyle/>
          <a:p>
            <a:fld id="{5C9B8A6B-7614-415D-8715-C1BD4E132B55}" type="slidenum">
              <a:rPr lang="en-US" smtClean="0"/>
              <a:pPr/>
              <a:t>12</a:t>
            </a:fld>
            <a:endParaRPr lang="en-US" dirty="0"/>
          </a:p>
        </p:txBody>
      </p:sp>
    </p:spTree>
    <p:extLst>
      <p:ext uri="{BB962C8B-B14F-4D97-AF65-F5344CB8AC3E}">
        <p14:creationId xmlns:p14="http://schemas.microsoft.com/office/powerpoint/2010/main" val="426501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7548-5488-6091-6543-91F04926D33A}"/>
              </a:ext>
            </a:extLst>
          </p:cNvPr>
          <p:cNvSpPr>
            <a:spLocks noGrp="1"/>
          </p:cNvSpPr>
          <p:nvPr>
            <p:ph type="title"/>
          </p:nvPr>
        </p:nvSpPr>
        <p:spPr>
          <a:xfrm>
            <a:off x="458724" y="95250"/>
            <a:ext cx="11274552" cy="956310"/>
          </a:xfrm>
        </p:spPr>
        <p:txBody>
          <a:bodyPr anchor="b">
            <a:normAutofit/>
          </a:bodyPr>
          <a:lstStyle/>
          <a:p>
            <a:r>
              <a:rPr lang="en-US" dirty="0"/>
              <a:t>3. Special education teacher attrition rates are higher than attrition rates for other teachers.</a:t>
            </a:r>
          </a:p>
        </p:txBody>
      </p:sp>
      <p:graphicFrame>
        <p:nvGraphicFramePr>
          <p:cNvPr id="12" name="Content Placeholder 11" descr="Side by side bar graph illustrating the proportion of special education teachers and non-special education teachers who left the teacher workforce in Hawaii, Indiana, Massachusetts, Pennsylvania, Texas, Virginia, and Washington. ">
            <a:extLst>
              <a:ext uri="{FF2B5EF4-FFF2-40B4-BE49-F238E27FC236}">
                <a16:creationId xmlns:a16="http://schemas.microsoft.com/office/drawing/2014/main" id="{A11EC3D9-9829-ACDB-5F4F-1C533C106F68}"/>
              </a:ext>
              <a:ext uri="{147F2762-F138-4A5C-976F-8EAC2B608ADB}">
                <a16:predDERef xmlns:a16="http://schemas.microsoft.com/office/drawing/2014/main" pred="{3E16DAEA-48EC-0A33-68C4-3C3605066917}"/>
              </a:ext>
            </a:extLst>
          </p:cNvPr>
          <p:cNvGraphicFramePr>
            <a:graphicFrameLocks noGrp="1"/>
          </p:cNvGraphicFramePr>
          <p:nvPr>
            <p:ph sz="quarter" idx="17"/>
            <p:extLst>
              <p:ext uri="{D42A27DB-BD31-4B8C-83A1-F6EECF244321}">
                <p14:modId xmlns:p14="http://schemas.microsoft.com/office/powerpoint/2010/main" val="3253786200"/>
              </p:ext>
            </p:extLst>
          </p:nvPr>
        </p:nvGraphicFramePr>
        <p:xfrm>
          <a:off x="457200" y="1308100"/>
          <a:ext cx="11274425" cy="44989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0DFE8E2B-67ED-C182-E104-3CBE3CF710A0}"/>
              </a:ext>
            </a:extLst>
          </p:cNvPr>
          <p:cNvSpPr>
            <a:spLocks noGrp="1"/>
          </p:cNvSpPr>
          <p:nvPr>
            <p:ph type="body" sz="quarter" idx="14"/>
          </p:nvPr>
        </p:nvSpPr>
        <p:spPr/>
        <p:txBody>
          <a:bodyPr/>
          <a:lstStyle/>
          <a:p>
            <a:endParaRPr lang="en-US" dirty="0"/>
          </a:p>
        </p:txBody>
      </p:sp>
      <p:sp>
        <p:nvSpPr>
          <p:cNvPr id="5" name="Slide Number Placeholder 4">
            <a:extLst>
              <a:ext uri="{FF2B5EF4-FFF2-40B4-BE49-F238E27FC236}">
                <a16:creationId xmlns:a16="http://schemas.microsoft.com/office/drawing/2014/main" id="{32C35D8E-87A7-4DB2-AEA5-FDD48CD0391B}"/>
              </a:ext>
            </a:extLst>
          </p:cNvPr>
          <p:cNvSpPr>
            <a:spLocks noGrp="1"/>
          </p:cNvSpPr>
          <p:nvPr>
            <p:ph type="sldNum" sz="quarter" idx="18"/>
          </p:nvPr>
        </p:nvSpPr>
        <p:spPr>
          <a:xfrm>
            <a:off x="457203" y="6422601"/>
            <a:ext cx="243015" cy="246221"/>
          </a:xfrm>
        </p:spPr>
        <p:txBody>
          <a:bodyPr wrap="none" anchor="b">
            <a:normAutofit/>
          </a:bodyPr>
          <a:lstStyle/>
          <a:p>
            <a:fld id="{4B92C542-2E6A-4127-B73C-B88CCF8CB051}" type="slidenum">
              <a:rPr lang="en-US" smtClean="0"/>
              <a:pPr/>
              <a:t>13</a:t>
            </a:fld>
            <a:endParaRPr lang="en-US" dirty="0"/>
          </a:p>
        </p:txBody>
      </p:sp>
    </p:spTree>
    <p:extLst>
      <p:ext uri="{BB962C8B-B14F-4D97-AF65-F5344CB8AC3E}">
        <p14:creationId xmlns:p14="http://schemas.microsoft.com/office/powerpoint/2010/main" val="223333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3DD2-FB35-1D1F-C40D-646EEBA27175}"/>
              </a:ext>
            </a:extLst>
          </p:cNvPr>
          <p:cNvSpPr>
            <a:spLocks noGrp="1"/>
          </p:cNvSpPr>
          <p:nvPr>
            <p:ph type="title"/>
          </p:nvPr>
        </p:nvSpPr>
        <p:spPr>
          <a:xfrm>
            <a:off x="458724" y="95250"/>
            <a:ext cx="11274552" cy="956310"/>
          </a:xfrm>
        </p:spPr>
        <p:txBody>
          <a:bodyPr anchor="b">
            <a:normAutofit/>
          </a:bodyPr>
          <a:lstStyle/>
          <a:p>
            <a:r>
              <a:rPr lang="en-US" dirty="0"/>
              <a:t>4. Special education teacher attrition rates declined after the first year of the pandemic, spiked, then stabilized.</a:t>
            </a:r>
          </a:p>
        </p:txBody>
      </p:sp>
      <p:graphicFrame>
        <p:nvGraphicFramePr>
          <p:cNvPr id="11" name="Content Placeholder 10" descr="Line graph showing the proportion of special education teachers who left the teacher workforce over time in Hawaii, Indiana, Massachusetts, Pennsylvania, Texas, Virginia, and Washington.">
            <a:extLst>
              <a:ext uri="{FF2B5EF4-FFF2-40B4-BE49-F238E27FC236}">
                <a16:creationId xmlns:a16="http://schemas.microsoft.com/office/drawing/2014/main" id="{E8778BAF-2DB4-4C1E-F125-D4489FA94B46}"/>
              </a:ext>
            </a:extLst>
          </p:cNvPr>
          <p:cNvGraphicFramePr>
            <a:graphicFrameLocks noGrp="1"/>
          </p:cNvGraphicFramePr>
          <p:nvPr>
            <p:ph sz="quarter" idx="17"/>
            <p:extLst>
              <p:ext uri="{D42A27DB-BD31-4B8C-83A1-F6EECF244321}">
                <p14:modId xmlns:p14="http://schemas.microsoft.com/office/powerpoint/2010/main" val="4072442226"/>
              </p:ext>
            </p:extLst>
          </p:nvPr>
        </p:nvGraphicFramePr>
        <p:xfrm>
          <a:off x="457200" y="1308100"/>
          <a:ext cx="11274425" cy="44989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30C0C4FD-7028-F3A2-6960-10449B9A4C2E}"/>
              </a:ext>
            </a:extLst>
          </p:cNvPr>
          <p:cNvSpPr>
            <a:spLocks noGrp="1"/>
          </p:cNvSpPr>
          <p:nvPr>
            <p:ph type="body" sz="quarter" idx="14"/>
          </p:nvPr>
        </p:nvSpPr>
        <p:spPr/>
        <p:txBody>
          <a:bodyPr/>
          <a:lstStyle/>
          <a:p>
            <a:endParaRPr lang="en-US" dirty="0"/>
          </a:p>
        </p:txBody>
      </p:sp>
      <p:sp>
        <p:nvSpPr>
          <p:cNvPr id="5" name="Slide Number Placeholder 4">
            <a:extLst>
              <a:ext uri="{FF2B5EF4-FFF2-40B4-BE49-F238E27FC236}">
                <a16:creationId xmlns:a16="http://schemas.microsoft.com/office/drawing/2014/main" id="{81637447-6141-816A-A2AC-43CD4B9F63F0}"/>
              </a:ext>
            </a:extLst>
          </p:cNvPr>
          <p:cNvSpPr>
            <a:spLocks noGrp="1"/>
          </p:cNvSpPr>
          <p:nvPr>
            <p:ph type="sldNum" sz="quarter" idx="18"/>
          </p:nvPr>
        </p:nvSpPr>
        <p:spPr>
          <a:xfrm>
            <a:off x="457203" y="6422601"/>
            <a:ext cx="243015" cy="246221"/>
          </a:xfrm>
        </p:spPr>
        <p:txBody>
          <a:bodyPr wrap="none" anchor="b">
            <a:normAutofit/>
          </a:bodyPr>
          <a:lstStyle/>
          <a:p>
            <a:fld id="{DF2BF9F9-8A6D-4E51-9385-E6189FFC85C3}" type="slidenum">
              <a:rPr lang="en-US" smtClean="0"/>
              <a:pPr/>
              <a:t>14</a:t>
            </a:fld>
            <a:endParaRPr lang="en-US" dirty="0"/>
          </a:p>
        </p:txBody>
      </p:sp>
    </p:spTree>
    <p:extLst>
      <p:ext uri="{BB962C8B-B14F-4D97-AF65-F5344CB8AC3E}">
        <p14:creationId xmlns:p14="http://schemas.microsoft.com/office/powerpoint/2010/main" val="11883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9EEF-A811-B174-8DD3-019C0AAD257A}"/>
              </a:ext>
            </a:extLst>
          </p:cNvPr>
          <p:cNvSpPr>
            <a:spLocks noGrp="1"/>
          </p:cNvSpPr>
          <p:nvPr>
            <p:ph type="title"/>
          </p:nvPr>
        </p:nvSpPr>
        <p:spPr>
          <a:xfrm>
            <a:off x="458724" y="95250"/>
            <a:ext cx="11274552" cy="956310"/>
          </a:xfrm>
        </p:spPr>
        <p:txBody>
          <a:bodyPr anchor="b">
            <a:normAutofit/>
          </a:bodyPr>
          <a:lstStyle/>
          <a:p>
            <a:r>
              <a:rPr lang="en-US" dirty="0"/>
              <a:t>5. Special education teacher turnover rates are generally, but not always, higher in higher-poverty schools.</a:t>
            </a:r>
          </a:p>
        </p:txBody>
      </p:sp>
      <p:graphicFrame>
        <p:nvGraphicFramePr>
          <p:cNvPr id="18" name="Content Placeholder 17" descr="Stacked bar graphs illustrating the percentage of special education teachers who left the teacher workforce, moved to general education, or left their school or district in Hawaii, Indiana, Massachusetts, Pennsylvania, Texas, Virginia, and Washington by low, middle, and high school poverty.">
            <a:extLst>
              <a:ext uri="{FF2B5EF4-FFF2-40B4-BE49-F238E27FC236}">
                <a16:creationId xmlns:a16="http://schemas.microsoft.com/office/drawing/2014/main" id="{54B47D2C-CDD8-D19F-AAC9-2783A343F6EF}"/>
              </a:ext>
              <a:ext uri="{147F2762-F138-4A5C-976F-8EAC2B608ADB}">
                <a16:predDERef xmlns:a16="http://schemas.microsoft.com/office/drawing/2014/main" pred="{85E88AFD-DD5A-489D-E88E-D7399F61BBCF}"/>
              </a:ext>
            </a:extLst>
          </p:cNvPr>
          <p:cNvGraphicFramePr>
            <a:graphicFrameLocks noGrp="1"/>
          </p:cNvGraphicFramePr>
          <p:nvPr>
            <p:ph sz="quarter" idx="17"/>
            <p:extLst>
              <p:ext uri="{D42A27DB-BD31-4B8C-83A1-F6EECF244321}">
                <p14:modId xmlns:p14="http://schemas.microsoft.com/office/powerpoint/2010/main" val="2010038243"/>
              </p:ext>
            </p:extLst>
          </p:nvPr>
        </p:nvGraphicFramePr>
        <p:xfrm>
          <a:off x="352686" y="1382210"/>
          <a:ext cx="11274425" cy="4320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Table 18">
            <a:extLst>
              <a:ext uri="{FF2B5EF4-FFF2-40B4-BE49-F238E27FC236}">
                <a16:creationId xmlns:a16="http://schemas.microsoft.com/office/drawing/2014/main" id="{F76A5A70-8F6E-AAFC-62B3-7048EA0D74C9}"/>
              </a:ext>
            </a:extLst>
          </p:cNvPr>
          <p:cNvGraphicFramePr>
            <a:graphicFrameLocks noGrp="1"/>
          </p:cNvGraphicFramePr>
          <p:nvPr>
            <p:extLst>
              <p:ext uri="{D42A27DB-BD31-4B8C-83A1-F6EECF244321}">
                <p14:modId xmlns:p14="http://schemas.microsoft.com/office/powerpoint/2010/main" val="3471664163"/>
              </p:ext>
            </p:extLst>
          </p:nvPr>
        </p:nvGraphicFramePr>
        <p:xfrm>
          <a:off x="1368056" y="4921736"/>
          <a:ext cx="10256875" cy="304800"/>
        </p:xfrm>
        <a:graphic>
          <a:graphicData uri="http://schemas.openxmlformats.org/drawingml/2006/table">
            <a:tbl>
              <a:tblPr firstRow="1" bandRow="1">
                <a:tableStyleId>{2D5ABB26-0587-4C30-8999-92F81FD0307C}</a:tableStyleId>
              </a:tblPr>
              <a:tblGrid>
                <a:gridCol w="1423167">
                  <a:extLst>
                    <a:ext uri="{9D8B030D-6E8A-4147-A177-3AD203B41FA5}">
                      <a16:colId xmlns:a16="http://schemas.microsoft.com/office/drawing/2014/main" val="3512438395"/>
                    </a:ext>
                  </a:extLst>
                </a:gridCol>
                <a:gridCol w="1454712">
                  <a:extLst>
                    <a:ext uri="{9D8B030D-6E8A-4147-A177-3AD203B41FA5}">
                      <a16:colId xmlns:a16="http://schemas.microsoft.com/office/drawing/2014/main" val="2916331510"/>
                    </a:ext>
                  </a:extLst>
                </a:gridCol>
                <a:gridCol w="1502735">
                  <a:extLst>
                    <a:ext uri="{9D8B030D-6E8A-4147-A177-3AD203B41FA5}">
                      <a16:colId xmlns:a16="http://schemas.microsoft.com/office/drawing/2014/main" val="3486350438"/>
                    </a:ext>
                  </a:extLst>
                </a:gridCol>
                <a:gridCol w="1495646">
                  <a:extLst>
                    <a:ext uri="{9D8B030D-6E8A-4147-A177-3AD203B41FA5}">
                      <a16:colId xmlns:a16="http://schemas.microsoft.com/office/drawing/2014/main" val="4071900641"/>
                    </a:ext>
                  </a:extLst>
                </a:gridCol>
                <a:gridCol w="1502735">
                  <a:extLst>
                    <a:ext uri="{9D8B030D-6E8A-4147-A177-3AD203B41FA5}">
                      <a16:colId xmlns:a16="http://schemas.microsoft.com/office/drawing/2014/main" val="1115671111"/>
                    </a:ext>
                  </a:extLst>
                </a:gridCol>
                <a:gridCol w="1467293">
                  <a:extLst>
                    <a:ext uri="{9D8B030D-6E8A-4147-A177-3AD203B41FA5}">
                      <a16:colId xmlns:a16="http://schemas.microsoft.com/office/drawing/2014/main" val="2631308109"/>
                    </a:ext>
                  </a:extLst>
                </a:gridCol>
                <a:gridCol w="1410587">
                  <a:extLst>
                    <a:ext uri="{9D8B030D-6E8A-4147-A177-3AD203B41FA5}">
                      <a16:colId xmlns:a16="http://schemas.microsoft.com/office/drawing/2014/main" val="1804013943"/>
                    </a:ext>
                  </a:extLst>
                </a:gridCol>
              </a:tblGrid>
              <a:tr h="25619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lumMod val="65000"/>
                              <a:lumOff val="35000"/>
                            </a:schemeClr>
                          </a:solidFill>
                          <a:latin typeface="+mn-lt"/>
                          <a:cs typeface="Arial"/>
                        </a:rPr>
                        <a:t>Hawai`i</a:t>
                      </a:r>
                      <a:endParaRPr lang="en-US" sz="1400" dirty="0">
                        <a:latin typeface="+mn-lt"/>
                      </a:endParaRPr>
                    </a:p>
                  </a:txBody>
                  <a:tcPr>
                    <a:lnR w="76200" cap="flat" cmpd="sng" algn="ctr">
                      <a:solidFill>
                        <a:schemeClr val="bg1"/>
                      </a:solidFill>
                      <a:prstDash val="solid"/>
                      <a:round/>
                      <a:headEnd type="none" w="med" len="med"/>
                      <a:tailEnd type="none" w="med" len="med"/>
                    </a:lnR>
                    <a:solidFill>
                      <a:srgbClr val="DFEDF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lumMod val="65000"/>
                              <a:lumOff val="35000"/>
                            </a:schemeClr>
                          </a:solidFill>
                          <a:latin typeface="+mn-lt"/>
                          <a:cs typeface="Arial"/>
                        </a:rPr>
                        <a:t>Indiana</a:t>
                      </a:r>
                      <a:endParaRPr lang="en-US" sz="1400" dirty="0">
                        <a:latin typeface="+mn-lt"/>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DFEDF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lumMod val="65000"/>
                              <a:lumOff val="35000"/>
                            </a:schemeClr>
                          </a:solidFill>
                          <a:latin typeface="+mn-lt"/>
                          <a:cs typeface="Arial"/>
                        </a:rPr>
                        <a:t>Massachusetts</a:t>
                      </a:r>
                      <a:endParaRPr lang="en-US" sz="1400" dirty="0">
                        <a:latin typeface="+mn-lt"/>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DFEDF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lumMod val="65000"/>
                              <a:lumOff val="35000"/>
                            </a:schemeClr>
                          </a:solidFill>
                          <a:latin typeface="+mn-lt"/>
                          <a:cs typeface="Arial"/>
                        </a:rPr>
                        <a:t>Pennsylvania</a:t>
                      </a:r>
                      <a:endParaRPr lang="en-US" sz="1400" dirty="0">
                        <a:latin typeface="+mn-lt"/>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DFEDF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lumMod val="65000"/>
                              <a:lumOff val="35000"/>
                            </a:schemeClr>
                          </a:solidFill>
                          <a:latin typeface="+mn-lt"/>
                          <a:cs typeface="Arial"/>
                        </a:rPr>
                        <a:t>Texas</a:t>
                      </a:r>
                      <a:endParaRPr lang="en-US" sz="1400" dirty="0">
                        <a:latin typeface="+mn-lt"/>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DFEDF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lumMod val="65000"/>
                              <a:lumOff val="35000"/>
                            </a:schemeClr>
                          </a:solidFill>
                          <a:latin typeface="+mn-lt"/>
                          <a:cs typeface="Arial"/>
                        </a:rPr>
                        <a:t>Virginia</a:t>
                      </a:r>
                      <a:endParaRPr lang="en-US" sz="1400" dirty="0">
                        <a:latin typeface="+mn-lt"/>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DFEDF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lumMod val="65000"/>
                              <a:lumOff val="35000"/>
                            </a:schemeClr>
                          </a:solidFill>
                          <a:latin typeface="+mn-lt"/>
                          <a:cs typeface="Arial"/>
                        </a:rPr>
                        <a:t>Washington</a:t>
                      </a:r>
                      <a:endParaRPr lang="en-US" sz="1400" dirty="0">
                        <a:latin typeface="+mn-lt"/>
                      </a:endParaRPr>
                    </a:p>
                  </a:txBody>
                  <a:tcPr>
                    <a:lnL w="76200" cap="flat" cmpd="sng" algn="ctr">
                      <a:solidFill>
                        <a:schemeClr val="bg1"/>
                      </a:solidFill>
                      <a:prstDash val="solid"/>
                      <a:round/>
                      <a:headEnd type="none" w="med" len="med"/>
                      <a:tailEnd type="none" w="med" len="med"/>
                    </a:lnL>
                    <a:solidFill>
                      <a:srgbClr val="DFEDF9"/>
                    </a:solidFill>
                  </a:tcPr>
                </a:tc>
                <a:extLst>
                  <a:ext uri="{0D108BD9-81ED-4DB2-BD59-A6C34878D82A}">
                    <a16:rowId xmlns:a16="http://schemas.microsoft.com/office/drawing/2014/main" val="2196982985"/>
                  </a:ext>
                </a:extLst>
              </a:tr>
            </a:tbl>
          </a:graphicData>
        </a:graphic>
      </p:graphicFrame>
      <p:sp>
        <p:nvSpPr>
          <p:cNvPr id="16" name="Text Placeholder 15">
            <a:extLst>
              <a:ext uri="{FF2B5EF4-FFF2-40B4-BE49-F238E27FC236}">
                <a16:creationId xmlns:a16="http://schemas.microsoft.com/office/drawing/2014/main" id="{ED8C7966-9BE5-F65A-FBD2-710A20E38AFF}"/>
              </a:ext>
            </a:extLst>
          </p:cNvPr>
          <p:cNvSpPr>
            <a:spLocks noGrp="1"/>
          </p:cNvSpPr>
          <p:nvPr>
            <p:ph type="body" sz="quarter" idx="14"/>
          </p:nvPr>
        </p:nvSpPr>
        <p:spPr/>
        <p:txBody>
          <a:bodyPr/>
          <a:lstStyle/>
          <a:p>
            <a:endParaRPr lang="en-US" dirty="0"/>
          </a:p>
        </p:txBody>
      </p:sp>
      <p:sp>
        <p:nvSpPr>
          <p:cNvPr id="5" name="Slide Number Placeholder 4">
            <a:extLst>
              <a:ext uri="{FF2B5EF4-FFF2-40B4-BE49-F238E27FC236}">
                <a16:creationId xmlns:a16="http://schemas.microsoft.com/office/drawing/2014/main" id="{A39B7C8C-3533-7A19-DB6E-1F1070D28368}"/>
              </a:ext>
            </a:extLst>
          </p:cNvPr>
          <p:cNvSpPr>
            <a:spLocks noGrp="1"/>
          </p:cNvSpPr>
          <p:nvPr>
            <p:ph type="sldNum" sz="quarter" idx="18"/>
          </p:nvPr>
        </p:nvSpPr>
        <p:spPr>
          <a:xfrm>
            <a:off x="457203" y="6422601"/>
            <a:ext cx="243015" cy="246221"/>
          </a:xfrm>
        </p:spPr>
        <p:txBody>
          <a:bodyPr wrap="none" anchor="b">
            <a:normAutofit/>
          </a:bodyPr>
          <a:lstStyle/>
          <a:p>
            <a:fld id="{4B92C542-2E6A-4127-B73C-B88CCF8CB051}" type="slidenum">
              <a:rPr lang="en-US" smtClean="0"/>
              <a:pPr/>
              <a:t>15</a:t>
            </a:fld>
            <a:endParaRPr lang="en-US" dirty="0"/>
          </a:p>
        </p:txBody>
      </p:sp>
    </p:spTree>
    <p:extLst>
      <p:ext uri="{BB962C8B-B14F-4D97-AF65-F5344CB8AC3E}">
        <p14:creationId xmlns:p14="http://schemas.microsoft.com/office/powerpoint/2010/main" val="519331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2662-960A-A361-2B83-6C0E4283B0B6}"/>
              </a:ext>
            </a:extLst>
          </p:cNvPr>
          <p:cNvSpPr>
            <a:spLocks noGrp="1"/>
          </p:cNvSpPr>
          <p:nvPr>
            <p:ph type="title"/>
          </p:nvPr>
        </p:nvSpPr>
        <p:spPr>
          <a:xfrm>
            <a:off x="458724" y="114300"/>
            <a:ext cx="11619250" cy="937260"/>
          </a:xfrm>
        </p:spPr>
        <p:txBody>
          <a:bodyPr>
            <a:normAutofit/>
          </a:bodyPr>
          <a:lstStyle/>
          <a:p>
            <a:r>
              <a:rPr lang="en-US" dirty="0"/>
              <a:t>Some states are “beating the odds” yet they still report special education teacher staffing challenges.</a:t>
            </a:r>
          </a:p>
        </p:txBody>
      </p:sp>
      <p:sp>
        <p:nvSpPr>
          <p:cNvPr id="3" name="Content Placeholder 2">
            <a:extLst>
              <a:ext uri="{FF2B5EF4-FFF2-40B4-BE49-F238E27FC236}">
                <a16:creationId xmlns:a16="http://schemas.microsoft.com/office/drawing/2014/main" id="{39508897-2591-EC2E-626C-9C6B0E1565B8}"/>
              </a:ext>
            </a:extLst>
          </p:cNvPr>
          <p:cNvSpPr>
            <a:spLocks noGrp="1"/>
          </p:cNvSpPr>
          <p:nvPr>
            <p:ph sz="half" idx="1"/>
          </p:nvPr>
        </p:nvSpPr>
        <p:spPr>
          <a:xfrm>
            <a:off x="457200" y="1307592"/>
            <a:ext cx="8222851" cy="4498848"/>
          </a:xfrm>
        </p:spPr>
        <p:txBody>
          <a:bodyPr/>
          <a:lstStyle/>
          <a:p>
            <a:pPr marL="342900" indent="-342900">
              <a:buFont typeface="Arial" panose="020B0604020202020204" pitchFamily="34" charset="0"/>
              <a:buChar char="•"/>
            </a:pPr>
            <a:r>
              <a:rPr lang="en-US" dirty="0"/>
              <a:t>Challenges varied by state and within states.</a:t>
            </a:r>
          </a:p>
          <a:p>
            <a:pPr marL="342900" indent="-342900">
              <a:buFont typeface="Arial" panose="020B0604020202020204" pitchFamily="34" charset="0"/>
              <a:buChar char="•"/>
            </a:pPr>
            <a:r>
              <a:rPr lang="en-US" dirty="0"/>
              <a:t>Each state has unique contexts that influence their staffing.</a:t>
            </a:r>
          </a:p>
          <a:p>
            <a:pPr marL="342900" indent="-342900">
              <a:buFont typeface="Arial" panose="020B0604020202020204" pitchFamily="34" charset="0"/>
              <a:buChar char="•"/>
            </a:pPr>
            <a:r>
              <a:rPr lang="en-US" dirty="0"/>
              <a:t>What are some states doing to beat the odds and address special education staffing challenges?</a:t>
            </a:r>
          </a:p>
        </p:txBody>
      </p:sp>
      <p:pic>
        <p:nvPicPr>
          <p:cNvPr id="9" name="Content Placeholder 8" descr="Map of the United States with Washington, Texas, Hawaii, Indiana, Pennsylvania, Virginia, and Massachusetts circled.">
            <a:extLst>
              <a:ext uri="{FF2B5EF4-FFF2-40B4-BE49-F238E27FC236}">
                <a16:creationId xmlns:a16="http://schemas.microsoft.com/office/drawing/2014/main" id="{AF72E04C-85FA-CD00-DDB3-2DAC65A099D6}"/>
              </a:ext>
            </a:extLst>
          </p:cNvPr>
          <p:cNvPicPr>
            <a:picLocks noGrp="1" noChangeAspect="1"/>
          </p:cNvPicPr>
          <p:nvPr>
            <p:ph sz="half" idx="17"/>
          </p:nvPr>
        </p:nvPicPr>
        <p:blipFill>
          <a:blip r:embed="rId3" cstate="screen">
            <a:extLst>
              <a:ext uri="{28A0092B-C50C-407E-A947-70E740481C1C}">
                <a14:useLocalDpi xmlns:a14="http://schemas.microsoft.com/office/drawing/2010/main"/>
              </a:ext>
            </a:extLst>
          </a:blip>
          <a:srcRect l="5725" r="4743"/>
          <a:stretch/>
        </p:blipFill>
        <p:spPr>
          <a:xfrm>
            <a:off x="8038827" y="3120250"/>
            <a:ext cx="3747014" cy="2615694"/>
          </a:xfrm>
          <a:prstGeom prst="rect">
            <a:avLst/>
          </a:prstGeom>
        </p:spPr>
      </p:pic>
      <p:sp>
        <p:nvSpPr>
          <p:cNvPr id="7" name="Text Placeholder 6">
            <a:extLst>
              <a:ext uri="{FF2B5EF4-FFF2-40B4-BE49-F238E27FC236}">
                <a16:creationId xmlns:a16="http://schemas.microsoft.com/office/drawing/2014/main" id="{6F930480-5559-A9DA-2C05-5ABF35A82E38}"/>
              </a:ext>
            </a:extLst>
          </p:cNvPr>
          <p:cNvSpPr>
            <a:spLocks noGrp="1"/>
          </p:cNvSpPr>
          <p:nvPr>
            <p:ph type="body" sz="quarter" idx="14"/>
          </p:nvPr>
        </p:nvSpPr>
        <p:spPr/>
        <p:txBody>
          <a:bodyPr/>
          <a:lstStyle/>
          <a:p>
            <a:endParaRPr lang="en-US" dirty="0"/>
          </a:p>
        </p:txBody>
      </p:sp>
      <p:sp>
        <p:nvSpPr>
          <p:cNvPr id="5" name="Slide Number Placeholder 4">
            <a:extLst>
              <a:ext uri="{FF2B5EF4-FFF2-40B4-BE49-F238E27FC236}">
                <a16:creationId xmlns:a16="http://schemas.microsoft.com/office/drawing/2014/main" id="{293B1DC4-D9FF-C045-5E51-DA8213257F51}"/>
              </a:ext>
            </a:extLst>
          </p:cNvPr>
          <p:cNvSpPr>
            <a:spLocks noGrp="1"/>
          </p:cNvSpPr>
          <p:nvPr>
            <p:ph type="sldNum" sz="quarter" idx="18"/>
          </p:nvPr>
        </p:nvSpPr>
        <p:spPr/>
        <p:txBody>
          <a:bodyPr/>
          <a:lstStyle/>
          <a:p>
            <a:fld id="{4B92C542-2E6A-4127-B73C-B88CCF8CB051}" type="slidenum">
              <a:rPr lang="en-US" smtClean="0"/>
              <a:t>16</a:t>
            </a:fld>
            <a:endParaRPr lang="en-US" dirty="0"/>
          </a:p>
        </p:txBody>
      </p:sp>
    </p:spTree>
    <p:extLst>
      <p:ext uri="{BB962C8B-B14F-4D97-AF65-F5344CB8AC3E}">
        <p14:creationId xmlns:p14="http://schemas.microsoft.com/office/powerpoint/2010/main" val="1077138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60FB0-1D3D-F430-477C-82B9A13B95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8F0FCD-065B-4A8D-C5C3-8ADDE6D1CBA9}"/>
              </a:ext>
            </a:extLst>
          </p:cNvPr>
          <p:cNvSpPr>
            <a:spLocks noGrp="1"/>
          </p:cNvSpPr>
          <p:nvPr>
            <p:ph type="ctrTitle"/>
          </p:nvPr>
        </p:nvSpPr>
        <p:spPr>
          <a:xfrm>
            <a:off x="457200" y="1267161"/>
            <a:ext cx="10515600" cy="2108110"/>
          </a:xfrm>
        </p:spPr>
        <p:txBody>
          <a:bodyPr/>
          <a:lstStyle/>
          <a:p>
            <a:r>
              <a:rPr lang="en-US" dirty="0"/>
              <a:t>Lessons and Policy Responses in 3 States</a:t>
            </a:r>
          </a:p>
        </p:txBody>
      </p:sp>
      <p:sp>
        <p:nvSpPr>
          <p:cNvPr id="7" name="Subtitle 6">
            <a:extLst>
              <a:ext uri="{FF2B5EF4-FFF2-40B4-BE49-F238E27FC236}">
                <a16:creationId xmlns:a16="http://schemas.microsoft.com/office/drawing/2014/main" id="{379054F0-A901-B75B-B3E3-439A69086324}"/>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107781BC-87AC-6CD5-2ED8-023F44F51014}"/>
              </a:ext>
            </a:extLst>
          </p:cNvPr>
          <p:cNvSpPr>
            <a:spLocks noGrp="1"/>
          </p:cNvSpPr>
          <p:nvPr>
            <p:ph type="sldNum" sz="quarter" idx="10"/>
          </p:nvPr>
        </p:nvSpPr>
        <p:spPr>
          <a:xfrm>
            <a:off x="457203" y="6422601"/>
            <a:ext cx="323847" cy="246221"/>
          </a:xfrm>
        </p:spPr>
        <p:txBody>
          <a:bodyPr/>
          <a:lstStyle/>
          <a:p>
            <a:fld id="{36EC4586-FD86-41B3-95B6-58F34DF6C22C}" type="slidenum">
              <a:rPr lang="en-US" smtClean="0"/>
              <a:pPr/>
              <a:t>17</a:t>
            </a:fld>
            <a:endParaRPr lang="en-US" dirty="0"/>
          </a:p>
        </p:txBody>
      </p:sp>
    </p:spTree>
    <p:extLst>
      <p:ext uri="{BB962C8B-B14F-4D97-AF65-F5344CB8AC3E}">
        <p14:creationId xmlns:p14="http://schemas.microsoft.com/office/powerpoint/2010/main" val="2014441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C673-8DAB-CB7C-3CEA-2E8874AC2122}"/>
              </a:ext>
            </a:extLst>
          </p:cNvPr>
          <p:cNvSpPr>
            <a:spLocks noGrp="1"/>
          </p:cNvSpPr>
          <p:nvPr>
            <p:ph type="title"/>
          </p:nvPr>
        </p:nvSpPr>
        <p:spPr>
          <a:xfrm>
            <a:off x="458724" y="0"/>
            <a:ext cx="11274552" cy="1051560"/>
          </a:xfrm>
        </p:spPr>
        <p:txBody>
          <a:bodyPr/>
          <a:lstStyle/>
          <a:p>
            <a:r>
              <a:rPr lang="en-US" dirty="0"/>
              <a:t>Outline</a:t>
            </a:r>
          </a:p>
        </p:txBody>
      </p:sp>
      <p:sp>
        <p:nvSpPr>
          <p:cNvPr id="3" name="Text Placeholder 2">
            <a:extLst>
              <a:ext uri="{FF2B5EF4-FFF2-40B4-BE49-F238E27FC236}">
                <a16:creationId xmlns:a16="http://schemas.microsoft.com/office/drawing/2014/main" id="{9F8394CB-AB0D-8E1C-7380-7272509E4CC9}"/>
              </a:ext>
            </a:extLst>
          </p:cNvPr>
          <p:cNvSpPr>
            <a:spLocks noGrp="1"/>
          </p:cNvSpPr>
          <p:nvPr>
            <p:ph type="body" sz="quarter" idx="10"/>
          </p:nvPr>
        </p:nvSpPr>
        <p:spPr>
          <a:xfrm>
            <a:off x="458724" y="1307592"/>
            <a:ext cx="11274552" cy="4498848"/>
          </a:xfrm>
        </p:spPr>
        <p:txBody>
          <a:bodyPr>
            <a:normAutofit/>
          </a:bodyPr>
          <a:lstStyle/>
          <a:p>
            <a:r>
              <a:rPr lang="en-US" dirty="0"/>
              <a:t>What do we know about teacher shortages specifically in special education (Washington)?</a:t>
            </a:r>
          </a:p>
          <a:p>
            <a:r>
              <a:rPr lang="en-US" dirty="0"/>
              <a:t>What was the impact of a financial incentive designed to address special education teacher shortages (Hawai`i)? </a:t>
            </a:r>
          </a:p>
          <a:p>
            <a:r>
              <a:rPr lang="en-US" dirty="0"/>
              <a:t>What else are states doing to address special education teacher shortages in the future (Pennsylvania)?</a:t>
            </a:r>
          </a:p>
        </p:txBody>
      </p:sp>
      <p:sp>
        <p:nvSpPr>
          <p:cNvPr id="4" name="Slide Number Placeholder 3">
            <a:extLst>
              <a:ext uri="{FF2B5EF4-FFF2-40B4-BE49-F238E27FC236}">
                <a16:creationId xmlns:a16="http://schemas.microsoft.com/office/drawing/2014/main" id="{02634F1C-A808-0440-D341-AA6D99951B68}"/>
              </a:ext>
            </a:extLst>
          </p:cNvPr>
          <p:cNvSpPr>
            <a:spLocks noGrp="1"/>
          </p:cNvSpPr>
          <p:nvPr>
            <p:ph type="sldNum" sz="quarter" idx="11"/>
          </p:nvPr>
        </p:nvSpPr>
        <p:spPr>
          <a:xfrm>
            <a:off x="457203" y="6422601"/>
            <a:ext cx="333372" cy="246221"/>
          </a:xfrm>
        </p:spPr>
        <p:txBody>
          <a:bodyPr/>
          <a:lstStyle/>
          <a:p>
            <a:fld id="{7E1341B0-7904-4148-9082-6535FE1E4D20}" type="slidenum">
              <a:rPr lang="en-US" smtClean="0"/>
              <a:pPr/>
              <a:t>18</a:t>
            </a:fld>
            <a:endParaRPr lang="en-US" dirty="0"/>
          </a:p>
        </p:txBody>
      </p:sp>
    </p:spTree>
    <p:extLst>
      <p:ext uri="{BB962C8B-B14F-4D97-AF65-F5344CB8AC3E}">
        <p14:creationId xmlns:p14="http://schemas.microsoft.com/office/powerpoint/2010/main" val="3037609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C6D86-071D-4462-255E-07E5909466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B13B15-08EB-8120-4FA9-6EE15E7F0819}"/>
              </a:ext>
            </a:extLst>
          </p:cNvPr>
          <p:cNvSpPr>
            <a:spLocks noGrp="1"/>
          </p:cNvSpPr>
          <p:nvPr>
            <p:ph type="title"/>
          </p:nvPr>
        </p:nvSpPr>
        <p:spPr>
          <a:xfrm>
            <a:off x="458724" y="0"/>
            <a:ext cx="11274552" cy="1051560"/>
          </a:xfrm>
        </p:spPr>
        <p:txBody>
          <a:bodyPr/>
          <a:lstStyle/>
          <a:p>
            <a:r>
              <a:rPr lang="en-US" dirty="0"/>
              <a:t>Outline </a:t>
            </a:r>
          </a:p>
        </p:txBody>
      </p:sp>
      <p:sp>
        <p:nvSpPr>
          <p:cNvPr id="3" name="Text Placeholder 2">
            <a:extLst>
              <a:ext uri="{FF2B5EF4-FFF2-40B4-BE49-F238E27FC236}">
                <a16:creationId xmlns:a16="http://schemas.microsoft.com/office/drawing/2014/main" id="{585840BB-C525-6BD3-9775-646575DB73A7}"/>
              </a:ext>
            </a:extLst>
          </p:cNvPr>
          <p:cNvSpPr>
            <a:spLocks noGrp="1"/>
          </p:cNvSpPr>
          <p:nvPr>
            <p:ph type="body" sz="quarter" idx="10"/>
          </p:nvPr>
        </p:nvSpPr>
        <p:spPr>
          <a:xfrm>
            <a:off x="458724" y="1307592"/>
            <a:ext cx="11274552" cy="4498848"/>
          </a:xfrm>
        </p:spPr>
        <p:txBody>
          <a:bodyPr>
            <a:normAutofit/>
          </a:bodyPr>
          <a:lstStyle/>
          <a:p>
            <a:r>
              <a:rPr lang="en-US" b="1" dirty="0"/>
              <a:t>What do we know about teacher shortages specifically in special education (Washington)?</a:t>
            </a:r>
          </a:p>
          <a:p>
            <a:r>
              <a:rPr lang="en-US" dirty="0"/>
              <a:t>What was the impact of a financial incentive designed to address special education teacher shortages (Hawai`i)? </a:t>
            </a:r>
          </a:p>
          <a:p>
            <a:r>
              <a:rPr lang="en-US" dirty="0"/>
              <a:t>What else are states doing to address special education teacher shortages in the future (Pennsylvania)?</a:t>
            </a:r>
          </a:p>
        </p:txBody>
      </p:sp>
      <p:sp>
        <p:nvSpPr>
          <p:cNvPr id="4" name="Slide Number Placeholder 3">
            <a:extLst>
              <a:ext uri="{FF2B5EF4-FFF2-40B4-BE49-F238E27FC236}">
                <a16:creationId xmlns:a16="http://schemas.microsoft.com/office/drawing/2014/main" id="{D72291AF-A6C9-1CE3-CF65-425455C79BB0}"/>
              </a:ext>
            </a:extLst>
          </p:cNvPr>
          <p:cNvSpPr>
            <a:spLocks noGrp="1"/>
          </p:cNvSpPr>
          <p:nvPr>
            <p:ph type="sldNum" sz="quarter" idx="11"/>
          </p:nvPr>
        </p:nvSpPr>
        <p:spPr>
          <a:xfrm>
            <a:off x="457203" y="6422601"/>
            <a:ext cx="333372" cy="246221"/>
          </a:xfrm>
        </p:spPr>
        <p:txBody>
          <a:bodyPr/>
          <a:lstStyle/>
          <a:p>
            <a:fld id="{7E1341B0-7904-4148-9082-6535FE1E4D20}" type="slidenum">
              <a:rPr lang="en-US" smtClean="0"/>
              <a:pPr/>
              <a:t>19</a:t>
            </a:fld>
            <a:endParaRPr lang="en-US" dirty="0"/>
          </a:p>
        </p:txBody>
      </p:sp>
    </p:spTree>
    <p:extLst>
      <p:ext uri="{BB962C8B-B14F-4D97-AF65-F5344CB8AC3E}">
        <p14:creationId xmlns:p14="http://schemas.microsoft.com/office/powerpoint/2010/main" val="214953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 staffing challenges are persistent and multi-dimensional</a:t>
            </a:r>
          </a:p>
        </p:txBody>
      </p:sp>
      <p:sp>
        <p:nvSpPr>
          <p:cNvPr id="23" name="Text Placeholder 22">
            <a:extLst>
              <a:ext uri="{FF2B5EF4-FFF2-40B4-BE49-F238E27FC236}">
                <a16:creationId xmlns:a16="http://schemas.microsoft.com/office/drawing/2014/main" id="{B2B592E3-F686-44DD-A408-3B5C7CF6C13B}"/>
              </a:ext>
            </a:extLst>
          </p:cNvPr>
          <p:cNvSpPr>
            <a:spLocks noGrp="1"/>
          </p:cNvSpPr>
          <p:nvPr>
            <p:ph type="body" sz="quarter" idx="14"/>
          </p:nvPr>
        </p:nvSpPr>
        <p:spPr/>
        <p:txBody>
          <a:bodyPr>
            <a:noAutofit/>
          </a:bodyPr>
          <a:lstStyle/>
          <a:p>
            <a:r>
              <a:rPr lang="en-US" i="1" dirty="0"/>
              <a:t>Note.</a:t>
            </a:r>
            <a:r>
              <a:rPr lang="en-US" dirty="0"/>
              <a:t> Theoretical framework from Bettini et al. (2023).</a:t>
            </a:r>
          </a:p>
        </p:txBody>
      </p:sp>
      <p:sp>
        <p:nvSpPr>
          <p:cNvPr id="5" name="Slide Number Placeholder 4">
            <a:extLst>
              <a:ext uri="{FF2B5EF4-FFF2-40B4-BE49-F238E27FC236}">
                <a16:creationId xmlns:a16="http://schemas.microsoft.com/office/drawing/2014/main" id="{14EB8632-C168-419E-ADBD-95F45B5D71B8}"/>
              </a:ext>
            </a:extLst>
          </p:cNvPr>
          <p:cNvSpPr>
            <a:spLocks noGrp="1"/>
          </p:cNvSpPr>
          <p:nvPr>
            <p:ph type="sldNum" sz="quarter" idx="18"/>
          </p:nvPr>
        </p:nvSpPr>
        <p:spPr/>
        <p:txBody>
          <a:bodyPr/>
          <a:lstStyle/>
          <a:p>
            <a:fld id="{DF2BF9F9-8A6D-4E51-9385-E6189FFC85C3}" type="slidenum">
              <a:rPr lang="en-US" smtClean="0"/>
              <a:t>2</a:t>
            </a:fld>
            <a:endParaRPr lang="en-US" dirty="0"/>
          </a:p>
        </p:txBody>
      </p:sp>
      <p:graphicFrame>
        <p:nvGraphicFramePr>
          <p:cNvPr id="3" name="Diagram 2" descr="Visual depiction of staffing challenges. A circle at the bottom is labeled staffing challenges. Rectangles around the circle are labeled composition, distribution, stability, and effectiveness, wth arrows pointing towards the circle.">
            <a:extLst>
              <a:ext uri="{FF2B5EF4-FFF2-40B4-BE49-F238E27FC236}">
                <a16:creationId xmlns:a16="http://schemas.microsoft.com/office/drawing/2014/main" id="{53987273-1252-3FB2-D950-86634F870E63}"/>
              </a:ext>
            </a:extLst>
          </p:cNvPr>
          <p:cNvGraphicFramePr/>
          <p:nvPr>
            <p:extLst>
              <p:ext uri="{D42A27DB-BD31-4B8C-83A1-F6EECF244321}">
                <p14:modId xmlns:p14="http://schemas.microsoft.com/office/powerpoint/2010/main" val="2589303361"/>
              </p:ext>
            </p:extLst>
          </p:nvPr>
        </p:nvGraphicFramePr>
        <p:xfrm>
          <a:off x="2586382" y="1550245"/>
          <a:ext cx="7019235" cy="3978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740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59C41-C53D-69D0-C0B3-94B22D81C3F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DC005D3-5BCA-A679-D4DC-245129753F37}"/>
              </a:ext>
            </a:extLst>
          </p:cNvPr>
          <p:cNvSpPr>
            <a:spLocks noGrp="1"/>
          </p:cNvSpPr>
          <p:nvPr>
            <p:ph type="title"/>
          </p:nvPr>
        </p:nvSpPr>
        <p:spPr>
          <a:xfrm>
            <a:off x="458724" y="95250"/>
            <a:ext cx="11274552" cy="956310"/>
          </a:xfrm>
        </p:spPr>
        <p:txBody>
          <a:bodyPr>
            <a:normAutofit/>
          </a:bodyPr>
          <a:lstStyle/>
          <a:p>
            <a:r>
              <a:rPr lang="en-US" dirty="0"/>
              <a:t>Supply Relative to Demand by Subject Area in Washington</a:t>
            </a:r>
          </a:p>
        </p:txBody>
      </p:sp>
      <p:pic>
        <p:nvPicPr>
          <p:cNvPr id="43" name="Picture 42" descr="Animated bar graph illustrating the number of posted positions in 2024 per new endorsement in each area in elementary, English, Math, Science, Social studies, and special education subject or endorsement areas.">
            <a:extLst>
              <a:ext uri="{FF2B5EF4-FFF2-40B4-BE49-F238E27FC236}">
                <a16:creationId xmlns:a16="http://schemas.microsoft.com/office/drawing/2014/main" id="{B047BAD8-B384-94DA-159B-2967C25D29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2109" y="1591766"/>
            <a:ext cx="11351438" cy="4540575"/>
          </a:xfrm>
          <a:prstGeom prst="rect">
            <a:avLst/>
          </a:prstGeom>
        </p:spPr>
      </p:pic>
      <p:sp>
        <p:nvSpPr>
          <p:cNvPr id="2" name="Rectangle 1">
            <a:extLst>
              <a:ext uri="{FF2B5EF4-FFF2-40B4-BE49-F238E27FC236}">
                <a16:creationId xmlns:a16="http://schemas.microsoft.com/office/drawing/2014/main" id="{BF4F9514-8ED5-0FE5-26B7-ED0B60E4959B}"/>
              </a:ext>
              <a:ext uri="{C183D7F6-B498-43B3-948B-1728B52AA6E4}">
                <adec:decorative xmlns:adec="http://schemas.microsoft.com/office/drawing/2017/decorative" val="1"/>
              </a:ext>
            </a:extLst>
          </p:cNvPr>
          <p:cNvSpPr/>
          <p:nvPr/>
        </p:nvSpPr>
        <p:spPr>
          <a:xfrm>
            <a:off x="1854454" y="1888139"/>
            <a:ext cx="10137521" cy="3179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360BC4-EC3E-6845-2F70-AE15D7BB593E}"/>
              </a:ext>
            </a:extLst>
          </p:cNvPr>
          <p:cNvSpPr txBox="1">
            <a:spLocks/>
          </p:cNvSpPr>
          <p:nvPr/>
        </p:nvSpPr>
        <p:spPr>
          <a:xfrm rot="16200000">
            <a:off x="-1162435" y="3158490"/>
            <a:ext cx="3369088" cy="4482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a:t>Subject/Endorsement Area</a:t>
            </a:r>
          </a:p>
        </p:txBody>
      </p:sp>
      <p:sp>
        <p:nvSpPr>
          <p:cNvPr id="9" name="Text Placeholder 8">
            <a:extLst>
              <a:ext uri="{FF2B5EF4-FFF2-40B4-BE49-F238E27FC236}">
                <a16:creationId xmlns:a16="http://schemas.microsoft.com/office/drawing/2014/main" id="{092528D1-83C7-712B-3680-F6250A354051}"/>
              </a:ext>
            </a:extLst>
          </p:cNvPr>
          <p:cNvSpPr>
            <a:spLocks noGrp="1"/>
          </p:cNvSpPr>
          <p:nvPr>
            <p:ph type="body" sz="quarter" idx="14"/>
          </p:nvPr>
        </p:nvSpPr>
        <p:spPr/>
        <p:txBody>
          <a:bodyPr/>
          <a:lstStyle/>
          <a:p>
            <a:r>
              <a:rPr lang="da-DK" dirty="0"/>
              <a:t>Source: Goldhaber et al., 2025</a:t>
            </a:r>
          </a:p>
        </p:txBody>
      </p:sp>
      <p:sp>
        <p:nvSpPr>
          <p:cNvPr id="18" name="Slide Number Placeholder 17">
            <a:extLst>
              <a:ext uri="{FF2B5EF4-FFF2-40B4-BE49-F238E27FC236}">
                <a16:creationId xmlns:a16="http://schemas.microsoft.com/office/drawing/2014/main" id="{55E20DE6-8189-9F91-3F6F-32214ACA32E2}"/>
              </a:ext>
            </a:extLst>
          </p:cNvPr>
          <p:cNvSpPr>
            <a:spLocks noGrp="1"/>
          </p:cNvSpPr>
          <p:nvPr>
            <p:ph type="sldNum" sz="quarter" idx="18"/>
          </p:nvPr>
        </p:nvSpPr>
        <p:spPr/>
        <p:txBody>
          <a:bodyPr/>
          <a:lstStyle/>
          <a:p>
            <a:fld id="{DF2BF9F9-8A6D-4E51-9385-E6189FFC85C3}" type="slidenum">
              <a:rPr lang="en-US" smtClean="0"/>
              <a:t>20</a:t>
            </a:fld>
            <a:endParaRPr lang="en-US" dirty="0"/>
          </a:p>
        </p:txBody>
      </p:sp>
    </p:spTree>
    <p:extLst>
      <p:ext uri="{BB962C8B-B14F-4D97-AF65-F5344CB8AC3E}">
        <p14:creationId xmlns:p14="http://schemas.microsoft.com/office/powerpoint/2010/main" val="4001103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44635-CA67-4DD2-97F0-71922B0201E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DECA228-6FE0-7B6D-A305-BBC49851DF66}"/>
              </a:ext>
            </a:extLst>
          </p:cNvPr>
          <p:cNvSpPr>
            <a:spLocks noGrp="1"/>
          </p:cNvSpPr>
          <p:nvPr>
            <p:ph type="title"/>
          </p:nvPr>
        </p:nvSpPr>
        <p:spPr>
          <a:xfrm>
            <a:off x="458724" y="95250"/>
            <a:ext cx="11274552" cy="956310"/>
          </a:xfrm>
        </p:spPr>
        <p:txBody>
          <a:bodyPr>
            <a:normAutofit/>
          </a:bodyPr>
          <a:lstStyle/>
          <a:p>
            <a:r>
              <a:rPr lang="en-US" dirty="0"/>
              <a:t>Supply Relative to Demand by Subject Area in Washington </a:t>
            </a:r>
            <a:r>
              <a:rPr lang="en-US" dirty="0">
                <a:solidFill>
                  <a:srgbClr val="DFEDF9"/>
                </a:solidFill>
              </a:rPr>
              <a:t>1</a:t>
            </a:r>
          </a:p>
        </p:txBody>
      </p:sp>
      <p:pic>
        <p:nvPicPr>
          <p:cNvPr id="43" name="Picture 42" descr="Animated bar graph illustrating the number of posted positions in 2024 per new endorsement in each area in elementary, English, Math, Science, Social studies, and special education subject or endorsement areas.">
            <a:extLst>
              <a:ext uri="{FF2B5EF4-FFF2-40B4-BE49-F238E27FC236}">
                <a16:creationId xmlns:a16="http://schemas.microsoft.com/office/drawing/2014/main" id="{005DCD15-C156-9130-A594-E46884FEEBA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2109" y="1591766"/>
            <a:ext cx="11351438" cy="4540575"/>
          </a:xfrm>
          <a:prstGeom prst="rect">
            <a:avLst/>
          </a:prstGeom>
        </p:spPr>
      </p:pic>
      <p:sp>
        <p:nvSpPr>
          <p:cNvPr id="2" name="Rectangle 1">
            <a:extLst>
              <a:ext uri="{FF2B5EF4-FFF2-40B4-BE49-F238E27FC236}">
                <a16:creationId xmlns:a16="http://schemas.microsoft.com/office/drawing/2014/main" id="{B21B335C-4928-7DCA-9ADC-8B137F13DB63}"/>
              </a:ext>
              <a:ext uri="{C183D7F6-B498-43B3-948B-1728B52AA6E4}">
                <adec:decorative xmlns:adec="http://schemas.microsoft.com/office/drawing/2017/decorative" val="1"/>
              </a:ext>
            </a:extLst>
          </p:cNvPr>
          <p:cNvSpPr/>
          <p:nvPr/>
        </p:nvSpPr>
        <p:spPr>
          <a:xfrm>
            <a:off x="1854454" y="1888139"/>
            <a:ext cx="10137521" cy="3179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31FBF992-587B-DA78-866A-A2F100A71FC2}"/>
              </a:ext>
            </a:extLst>
          </p:cNvPr>
          <p:cNvSpPr txBox="1">
            <a:spLocks/>
          </p:cNvSpPr>
          <p:nvPr/>
        </p:nvSpPr>
        <p:spPr>
          <a:xfrm rot="16200000">
            <a:off x="-1162435" y="3158490"/>
            <a:ext cx="3369088" cy="4482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a:t>Subject/Endorsement Area</a:t>
            </a:r>
          </a:p>
        </p:txBody>
      </p:sp>
      <p:sp>
        <p:nvSpPr>
          <p:cNvPr id="23" name="Title 1">
            <a:extLst>
              <a:ext uri="{FF2B5EF4-FFF2-40B4-BE49-F238E27FC236}">
                <a16:creationId xmlns:a16="http://schemas.microsoft.com/office/drawing/2014/main" id="{D99C9610-5506-10C0-9959-D986C6EC7697}"/>
              </a:ext>
            </a:extLst>
          </p:cNvPr>
          <p:cNvSpPr txBox="1">
            <a:spLocks/>
          </p:cNvSpPr>
          <p:nvPr/>
        </p:nvSpPr>
        <p:spPr>
          <a:xfrm>
            <a:off x="7065588" y="1249554"/>
            <a:ext cx="2174846" cy="4661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a:t>100 </a:t>
            </a:r>
          </a:p>
          <a:p>
            <a:pPr algn="ctr"/>
            <a:r>
              <a:rPr lang="en-US" sz="1400" dirty="0"/>
              <a:t>just as many job postings</a:t>
            </a:r>
            <a:endParaRPr lang="en-US" sz="1800" dirty="0"/>
          </a:p>
        </p:txBody>
      </p:sp>
      <p:sp>
        <p:nvSpPr>
          <p:cNvPr id="38" name="Arrow: Right 37">
            <a:extLst>
              <a:ext uri="{FF2B5EF4-FFF2-40B4-BE49-F238E27FC236}">
                <a16:creationId xmlns:a16="http://schemas.microsoft.com/office/drawing/2014/main" id="{B82E245C-EA33-B93E-3AC4-E36AFAE313FF}"/>
              </a:ext>
              <a:ext uri="{C183D7F6-B498-43B3-948B-1728B52AA6E4}">
                <adec:decorative xmlns:adec="http://schemas.microsoft.com/office/drawing/2017/decorative" val="1"/>
              </a:ext>
            </a:extLst>
          </p:cNvPr>
          <p:cNvSpPr/>
          <p:nvPr/>
        </p:nvSpPr>
        <p:spPr>
          <a:xfrm rot="10800000">
            <a:off x="7610822" y="1730640"/>
            <a:ext cx="448236" cy="163517"/>
          </a:xfrm>
          <a:prstGeom prst="rightArrow">
            <a:avLst/>
          </a:prstGeom>
          <a:solidFill>
            <a:srgbClr val="46962A"/>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6" name="Title 1">
            <a:extLst>
              <a:ext uri="{FF2B5EF4-FFF2-40B4-BE49-F238E27FC236}">
                <a16:creationId xmlns:a16="http://schemas.microsoft.com/office/drawing/2014/main" id="{672E608D-DF48-2AA4-D8B2-C4933D51E274}"/>
              </a:ext>
            </a:extLst>
          </p:cNvPr>
          <p:cNvSpPr txBox="1">
            <a:spLocks/>
          </p:cNvSpPr>
          <p:nvPr/>
        </p:nvSpPr>
        <p:spPr>
          <a:xfrm>
            <a:off x="6776518" y="1790395"/>
            <a:ext cx="1373849" cy="746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100" dirty="0"/>
              <a:t>There are fewer </a:t>
            </a:r>
          </a:p>
          <a:p>
            <a:pPr algn="r"/>
            <a:r>
              <a:rPr lang="en-US" sz="1100" dirty="0"/>
              <a:t>job postings than new teachers</a:t>
            </a:r>
            <a:endParaRPr lang="en-US" sz="1400" dirty="0"/>
          </a:p>
        </p:txBody>
      </p:sp>
      <p:sp>
        <p:nvSpPr>
          <p:cNvPr id="37" name="Arrow: Right 36">
            <a:extLst>
              <a:ext uri="{FF2B5EF4-FFF2-40B4-BE49-F238E27FC236}">
                <a16:creationId xmlns:a16="http://schemas.microsoft.com/office/drawing/2014/main" id="{24BFFE32-FF29-F65A-A555-666BC2168457}"/>
              </a:ext>
              <a:ext uri="{C183D7F6-B498-43B3-948B-1728B52AA6E4}">
                <adec:decorative xmlns:adec="http://schemas.microsoft.com/office/drawing/2017/decorative" val="1"/>
              </a:ext>
            </a:extLst>
          </p:cNvPr>
          <p:cNvSpPr/>
          <p:nvPr/>
        </p:nvSpPr>
        <p:spPr>
          <a:xfrm>
            <a:off x="8250898" y="1730641"/>
            <a:ext cx="448236" cy="163517"/>
          </a:xfrm>
          <a:prstGeom prst="rightArrow">
            <a:avLst/>
          </a:prstGeom>
          <a:solidFill>
            <a:srgbClr val="46962A"/>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5" name="Title 1">
            <a:extLst>
              <a:ext uri="{FF2B5EF4-FFF2-40B4-BE49-F238E27FC236}">
                <a16:creationId xmlns:a16="http://schemas.microsoft.com/office/drawing/2014/main" id="{1A277E33-C3BC-7745-AD9B-77DAFD4D731A}"/>
              </a:ext>
            </a:extLst>
          </p:cNvPr>
          <p:cNvSpPr txBox="1">
            <a:spLocks/>
          </p:cNvSpPr>
          <p:nvPr/>
        </p:nvSpPr>
        <p:spPr>
          <a:xfrm>
            <a:off x="8150367" y="1790395"/>
            <a:ext cx="1373849" cy="746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t>There are more </a:t>
            </a:r>
          </a:p>
          <a:p>
            <a:r>
              <a:rPr lang="en-US" sz="1100" dirty="0"/>
              <a:t>job postings than new teachers</a:t>
            </a:r>
            <a:endParaRPr lang="en-US" sz="1400" dirty="0"/>
          </a:p>
        </p:txBody>
      </p:sp>
      <p:cxnSp>
        <p:nvCxnSpPr>
          <p:cNvPr id="20" name="Straight Connector 19">
            <a:extLst>
              <a:ext uri="{FF2B5EF4-FFF2-40B4-BE49-F238E27FC236}">
                <a16:creationId xmlns:a16="http://schemas.microsoft.com/office/drawing/2014/main" id="{67792927-D03E-1456-DAF8-E26950A6EB73}"/>
              </a:ext>
              <a:ext uri="{C183D7F6-B498-43B3-948B-1728B52AA6E4}">
                <adec:decorative xmlns:adec="http://schemas.microsoft.com/office/drawing/2017/decorative" val="1"/>
              </a:ext>
            </a:extLst>
          </p:cNvPr>
          <p:cNvCxnSpPr>
            <a:cxnSpLocks/>
          </p:cNvCxnSpPr>
          <p:nvPr/>
        </p:nvCxnSpPr>
        <p:spPr>
          <a:xfrm flipH="1" flipV="1">
            <a:off x="8159589" y="1730640"/>
            <a:ext cx="10657" cy="3534795"/>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9" name="Text Placeholder 8">
            <a:extLst>
              <a:ext uri="{FF2B5EF4-FFF2-40B4-BE49-F238E27FC236}">
                <a16:creationId xmlns:a16="http://schemas.microsoft.com/office/drawing/2014/main" id="{B01DDDAF-E2C7-F212-3F60-7D772BF52075}"/>
              </a:ext>
            </a:extLst>
          </p:cNvPr>
          <p:cNvSpPr>
            <a:spLocks noGrp="1"/>
          </p:cNvSpPr>
          <p:nvPr>
            <p:ph type="body" sz="quarter" idx="14"/>
          </p:nvPr>
        </p:nvSpPr>
        <p:spPr/>
        <p:txBody>
          <a:bodyPr/>
          <a:lstStyle/>
          <a:p>
            <a:r>
              <a:rPr lang="da-DK" dirty="0"/>
              <a:t>Source: Goldhaber et al., 2025</a:t>
            </a:r>
          </a:p>
        </p:txBody>
      </p:sp>
      <p:sp>
        <p:nvSpPr>
          <p:cNvPr id="3" name="Slide Number Placeholder 2">
            <a:extLst>
              <a:ext uri="{FF2B5EF4-FFF2-40B4-BE49-F238E27FC236}">
                <a16:creationId xmlns:a16="http://schemas.microsoft.com/office/drawing/2014/main" id="{C35762B8-F5BB-AA46-398B-9C30D1B8E3E8}"/>
              </a:ext>
            </a:extLst>
          </p:cNvPr>
          <p:cNvSpPr>
            <a:spLocks noGrp="1"/>
          </p:cNvSpPr>
          <p:nvPr>
            <p:ph type="sldNum" sz="quarter" idx="18"/>
          </p:nvPr>
        </p:nvSpPr>
        <p:spPr/>
        <p:txBody>
          <a:bodyPr/>
          <a:lstStyle/>
          <a:p>
            <a:fld id="{DF2BF9F9-8A6D-4E51-9385-E6189FFC85C3}" type="slidenum">
              <a:rPr lang="en-US" smtClean="0"/>
              <a:t>21</a:t>
            </a:fld>
            <a:endParaRPr lang="en-US" dirty="0"/>
          </a:p>
        </p:txBody>
      </p:sp>
    </p:spTree>
    <p:extLst>
      <p:ext uri="{BB962C8B-B14F-4D97-AF65-F5344CB8AC3E}">
        <p14:creationId xmlns:p14="http://schemas.microsoft.com/office/powerpoint/2010/main" val="2168423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BACE8-782E-7B64-4A03-28B82D0B98D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E3BD3C7-21C4-C7D8-9A83-5189372F7ECB}"/>
              </a:ext>
            </a:extLst>
          </p:cNvPr>
          <p:cNvSpPr>
            <a:spLocks noGrp="1"/>
          </p:cNvSpPr>
          <p:nvPr>
            <p:ph type="title"/>
          </p:nvPr>
        </p:nvSpPr>
        <p:spPr>
          <a:xfrm>
            <a:off x="458724" y="95250"/>
            <a:ext cx="11274552" cy="956310"/>
          </a:xfrm>
        </p:spPr>
        <p:txBody>
          <a:bodyPr>
            <a:normAutofit/>
          </a:bodyPr>
          <a:lstStyle/>
          <a:p>
            <a:r>
              <a:rPr lang="en-US" dirty="0"/>
              <a:t>Supply Relative to Demand by Subject Area in Washington </a:t>
            </a:r>
            <a:r>
              <a:rPr lang="en-US" dirty="0">
                <a:solidFill>
                  <a:srgbClr val="DFEDF9"/>
                </a:solidFill>
              </a:rPr>
              <a:t>2</a:t>
            </a:r>
          </a:p>
        </p:txBody>
      </p:sp>
      <p:pic>
        <p:nvPicPr>
          <p:cNvPr id="43" name="Picture 42" descr="Animated bar graph illustrating the number of posted positions in 2024 per new endorsement in each area in elementary, English, Math, Science, Social studies, and special education subject or endorsement areas.">
            <a:extLst>
              <a:ext uri="{FF2B5EF4-FFF2-40B4-BE49-F238E27FC236}">
                <a16:creationId xmlns:a16="http://schemas.microsoft.com/office/drawing/2014/main" id="{A875183D-8E5C-6144-B3D5-FF99C1C373E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2109" y="1591766"/>
            <a:ext cx="11351438" cy="4540575"/>
          </a:xfrm>
          <a:prstGeom prst="rect">
            <a:avLst/>
          </a:prstGeom>
        </p:spPr>
      </p:pic>
      <p:sp>
        <p:nvSpPr>
          <p:cNvPr id="6" name="Title 1">
            <a:extLst>
              <a:ext uri="{FF2B5EF4-FFF2-40B4-BE49-F238E27FC236}">
                <a16:creationId xmlns:a16="http://schemas.microsoft.com/office/drawing/2014/main" id="{BACFD466-8445-012E-E0D7-430564E62A38}"/>
              </a:ext>
            </a:extLst>
          </p:cNvPr>
          <p:cNvSpPr txBox="1">
            <a:spLocks/>
          </p:cNvSpPr>
          <p:nvPr/>
        </p:nvSpPr>
        <p:spPr>
          <a:xfrm rot="16200000">
            <a:off x="-1162435" y="3158490"/>
            <a:ext cx="3369088" cy="4482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a:t>Subject/Endorsement Area</a:t>
            </a:r>
          </a:p>
        </p:txBody>
      </p:sp>
      <p:sp>
        <p:nvSpPr>
          <p:cNvPr id="23" name="Title 1">
            <a:extLst>
              <a:ext uri="{FF2B5EF4-FFF2-40B4-BE49-F238E27FC236}">
                <a16:creationId xmlns:a16="http://schemas.microsoft.com/office/drawing/2014/main" id="{7A77F4AC-78A9-AF30-7EA1-A579E01F3A2C}"/>
              </a:ext>
            </a:extLst>
          </p:cNvPr>
          <p:cNvSpPr txBox="1">
            <a:spLocks/>
          </p:cNvSpPr>
          <p:nvPr/>
        </p:nvSpPr>
        <p:spPr>
          <a:xfrm>
            <a:off x="7065588" y="1249554"/>
            <a:ext cx="2174846" cy="4661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a:t>100 </a:t>
            </a:r>
          </a:p>
          <a:p>
            <a:pPr algn="ctr"/>
            <a:r>
              <a:rPr lang="en-US" sz="1400" dirty="0"/>
              <a:t>just as many job postings</a:t>
            </a:r>
            <a:endParaRPr lang="en-US" sz="1800" dirty="0"/>
          </a:p>
        </p:txBody>
      </p:sp>
      <p:sp>
        <p:nvSpPr>
          <p:cNvPr id="38" name="Arrow: Right 37">
            <a:extLst>
              <a:ext uri="{FF2B5EF4-FFF2-40B4-BE49-F238E27FC236}">
                <a16:creationId xmlns:a16="http://schemas.microsoft.com/office/drawing/2014/main" id="{26BC0F56-7977-6E08-8180-5423499B4A07}"/>
              </a:ext>
              <a:ext uri="{C183D7F6-B498-43B3-948B-1728B52AA6E4}">
                <adec:decorative xmlns:adec="http://schemas.microsoft.com/office/drawing/2017/decorative" val="1"/>
              </a:ext>
            </a:extLst>
          </p:cNvPr>
          <p:cNvSpPr/>
          <p:nvPr/>
        </p:nvSpPr>
        <p:spPr>
          <a:xfrm rot="10800000">
            <a:off x="7610822" y="1730640"/>
            <a:ext cx="448236" cy="163517"/>
          </a:xfrm>
          <a:prstGeom prst="rightArrow">
            <a:avLst/>
          </a:prstGeom>
          <a:solidFill>
            <a:srgbClr val="46962A"/>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6" name="Title 1">
            <a:extLst>
              <a:ext uri="{FF2B5EF4-FFF2-40B4-BE49-F238E27FC236}">
                <a16:creationId xmlns:a16="http://schemas.microsoft.com/office/drawing/2014/main" id="{8CBAAF8F-89BB-355A-3308-7B71705BA42D}"/>
              </a:ext>
            </a:extLst>
          </p:cNvPr>
          <p:cNvSpPr txBox="1">
            <a:spLocks/>
          </p:cNvSpPr>
          <p:nvPr/>
        </p:nvSpPr>
        <p:spPr>
          <a:xfrm>
            <a:off x="6776518" y="1790395"/>
            <a:ext cx="1373849" cy="746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100" dirty="0"/>
              <a:t>There are fewer </a:t>
            </a:r>
          </a:p>
          <a:p>
            <a:pPr algn="r"/>
            <a:r>
              <a:rPr lang="en-US" sz="1100" dirty="0"/>
              <a:t>job postings than new teachers</a:t>
            </a:r>
            <a:endParaRPr lang="en-US" sz="1400" dirty="0"/>
          </a:p>
        </p:txBody>
      </p:sp>
      <p:sp>
        <p:nvSpPr>
          <p:cNvPr id="37" name="Arrow: Right 36">
            <a:extLst>
              <a:ext uri="{FF2B5EF4-FFF2-40B4-BE49-F238E27FC236}">
                <a16:creationId xmlns:a16="http://schemas.microsoft.com/office/drawing/2014/main" id="{00582B4E-5F56-FFC9-6CA2-A659874F7219}"/>
              </a:ext>
              <a:ext uri="{C183D7F6-B498-43B3-948B-1728B52AA6E4}">
                <adec:decorative xmlns:adec="http://schemas.microsoft.com/office/drawing/2017/decorative" val="1"/>
              </a:ext>
            </a:extLst>
          </p:cNvPr>
          <p:cNvSpPr/>
          <p:nvPr/>
        </p:nvSpPr>
        <p:spPr>
          <a:xfrm>
            <a:off x="8250898" y="1730641"/>
            <a:ext cx="448236" cy="163517"/>
          </a:xfrm>
          <a:prstGeom prst="rightArrow">
            <a:avLst/>
          </a:prstGeom>
          <a:solidFill>
            <a:srgbClr val="46962A"/>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5" name="Title 1">
            <a:extLst>
              <a:ext uri="{FF2B5EF4-FFF2-40B4-BE49-F238E27FC236}">
                <a16:creationId xmlns:a16="http://schemas.microsoft.com/office/drawing/2014/main" id="{2AEAA926-F1E0-CF77-35E3-B802606D18B3}"/>
              </a:ext>
            </a:extLst>
          </p:cNvPr>
          <p:cNvSpPr txBox="1">
            <a:spLocks/>
          </p:cNvSpPr>
          <p:nvPr/>
        </p:nvSpPr>
        <p:spPr>
          <a:xfrm>
            <a:off x="8150367" y="1790395"/>
            <a:ext cx="1373849" cy="746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t>There are more </a:t>
            </a:r>
          </a:p>
          <a:p>
            <a:r>
              <a:rPr lang="en-US" sz="1100" dirty="0"/>
              <a:t>job postings than new teachers</a:t>
            </a:r>
            <a:endParaRPr lang="en-US" sz="1400" dirty="0"/>
          </a:p>
        </p:txBody>
      </p:sp>
      <p:cxnSp>
        <p:nvCxnSpPr>
          <p:cNvPr id="20" name="Straight Connector 19">
            <a:extLst>
              <a:ext uri="{FF2B5EF4-FFF2-40B4-BE49-F238E27FC236}">
                <a16:creationId xmlns:a16="http://schemas.microsoft.com/office/drawing/2014/main" id="{FEE9D62E-D67D-F5A4-26F9-5A46614F0634}"/>
              </a:ext>
              <a:ext uri="{C183D7F6-B498-43B3-948B-1728B52AA6E4}">
                <adec:decorative xmlns:adec="http://schemas.microsoft.com/office/drawing/2017/decorative" val="1"/>
              </a:ext>
            </a:extLst>
          </p:cNvPr>
          <p:cNvCxnSpPr>
            <a:cxnSpLocks/>
          </p:cNvCxnSpPr>
          <p:nvPr/>
        </p:nvCxnSpPr>
        <p:spPr>
          <a:xfrm flipH="1" flipV="1">
            <a:off x="8159589" y="1730640"/>
            <a:ext cx="10657" cy="3534795"/>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9" name="Text Placeholder 8">
            <a:extLst>
              <a:ext uri="{FF2B5EF4-FFF2-40B4-BE49-F238E27FC236}">
                <a16:creationId xmlns:a16="http://schemas.microsoft.com/office/drawing/2014/main" id="{0D130363-280D-B158-FA19-D6E5BBE65B97}"/>
              </a:ext>
            </a:extLst>
          </p:cNvPr>
          <p:cNvSpPr>
            <a:spLocks noGrp="1"/>
          </p:cNvSpPr>
          <p:nvPr>
            <p:ph type="body" sz="quarter" idx="14"/>
          </p:nvPr>
        </p:nvSpPr>
        <p:spPr/>
        <p:txBody>
          <a:bodyPr/>
          <a:lstStyle/>
          <a:p>
            <a:r>
              <a:rPr lang="da-DK" dirty="0"/>
              <a:t>Source: Goldhaber et al., 2025</a:t>
            </a:r>
          </a:p>
        </p:txBody>
      </p:sp>
      <p:sp>
        <p:nvSpPr>
          <p:cNvPr id="3" name="Slide Number Placeholder 2">
            <a:extLst>
              <a:ext uri="{FF2B5EF4-FFF2-40B4-BE49-F238E27FC236}">
                <a16:creationId xmlns:a16="http://schemas.microsoft.com/office/drawing/2014/main" id="{990F4B77-734B-B51C-9D38-27C146E39497}"/>
              </a:ext>
            </a:extLst>
          </p:cNvPr>
          <p:cNvSpPr>
            <a:spLocks noGrp="1"/>
          </p:cNvSpPr>
          <p:nvPr>
            <p:ph type="sldNum" sz="quarter" idx="18"/>
          </p:nvPr>
        </p:nvSpPr>
        <p:spPr/>
        <p:txBody>
          <a:bodyPr/>
          <a:lstStyle/>
          <a:p>
            <a:fld id="{DF2BF9F9-8A6D-4E51-9385-E6189FFC85C3}" type="slidenum">
              <a:rPr lang="en-US" smtClean="0"/>
              <a:t>22</a:t>
            </a:fld>
            <a:endParaRPr lang="en-US" dirty="0"/>
          </a:p>
        </p:txBody>
      </p:sp>
    </p:spTree>
    <p:extLst>
      <p:ext uri="{BB962C8B-B14F-4D97-AF65-F5344CB8AC3E}">
        <p14:creationId xmlns:p14="http://schemas.microsoft.com/office/powerpoint/2010/main" val="179831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3CD7A-3B52-4674-A4AA-247C1DEA15FA}"/>
              </a:ext>
            </a:extLst>
          </p:cNvPr>
          <p:cNvSpPr>
            <a:spLocks noGrp="1"/>
          </p:cNvSpPr>
          <p:nvPr>
            <p:ph type="title"/>
          </p:nvPr>
        </p:nvSpPr>
        <p:spPr>
          <a:xfrm>
            <a:off x="458724" y="95250"/>
            <a:ext cx="11274552" cy="956310"/>
          </a:xfrm>
        </p:spPr>
        <p:txBody>
          <a:bodyPr/>
          <a:lstStyle/>
          <a:p>
            <a:r>
              <a:rPr lang="en-US" dirty="0"/>
              <a:t>The Special Education Teacher Workforce in Washington</a:t>
            </a:r>
          </a:p>
        </p:txBody>
      </p:sp>
      <p:sp>
        <p:nvSpPr>
          <p:cNvPr id="12" name="Text Placeholder 11">
            <a:extLst>
              <a:ext uri="{FF2B5EF4-FFF2-40B4-BE49-F238E27FC236}">
                <a16:creationId xmlns:a16="http://schemas.microsoft.com/office/drawing/2014/main" id="{F3859904-344F-7092-7E3F-BBDB85AB8E77}"/>
              </a:ext>
            </a:extLst>
          </p:cNvPr>
          <p:cNvSpPr>
            <a:spLocks noGrp="1"/>
          </p:cNvSpPr>
          <p:nvPr>
            <p:ph type="body" sz="quarter" idx="14"/>
          </p:nvPr>
        </p:nvSpPr>
        <p:spPr/>
        <p:txBody>
          <a:bodyPr/>
          <a:lstStyle/>
          <a:p>
            <a:r>
              <a:rPr lang="fr-FR" dirty="0"/>
              <a:t>Source: Theobald et al., 2021</a:t>
            </a:r>
          </a:p>
        </p:txBody>
      </p:sp>
      <p:sp>
        <p:nvSpPr>
          <p:cNvPr id="4" name="Slide Number Placeholder 3">
            <a:extLst>
              <a:ext uri="{FF2B5EF4-FFF2-40B4-BE49-F238E27FC236}">
                <a16:creationId xmlns:a16="http://schemas.microsoft.com/office/drawing/2014/main" id="{DA1C3246-ED17-40C9-AC47-8996F736446B}"/>
              </a:ext>
            </a:extLst>
          </p:cNvPr>
          <p:cNvSpPr>
            <a:spLocks noGrp="1"/>
          </p:cNvSpPr>
          <p:nvPr>
            <p:ph type="sldNum" sz="quarter" idx="18"/>
          </p:nvPr>
        </p:nvSpPr>
        <p:spPr>
          <a:xfrm>
            <a:off x="457203" y="6422601"/>
            <a:ext cx="243015" cy="246221"/>
          </a:xfrm>
        </p:spPr>
        <p:txBody>
          <a:bodyPr/>
          <a:lstStyle/>
          <a:p>
            <a:fld id="{0C650650-2215-4B5F-B403-8C299E4AF367}" type="slidenum">
              <a:rPr lang="en-US" smtClean="0"/>
              <a:pPr/>
              <a:t>23</a:t>
            </a:fld>
            <a:endParaRPr lang="en-US" dirty="0"/>
          </a:p>
        </p:txBody>
      </p:sp>
      <p:sp>
        <p:nvSpPr>
          <p:cNvPr id="10" name="Rectangle 9">
            <a:extLst>
              <a:ext uri="{FF2B5EF4-FFF2-40B4-BE49-F238E27FC236}">
                <a16:creationId xmlns:a16="http://schemas.microsoft.com/office/drawing/2014/main" id="{B41BAE40-4A51-42A0-99FB-41CA8DE227EB}"/>
              </a:ext>
              <a:ext uri="{C183D7F6-B498-43B3-948B-1728B52AA6E4}">
                <adec:decorative xmlns:adec="http://schemas.microsoft.com/office/drawing/2017/decorative" val="1"/>
              </a:ext>
            </a:extLst>
          </p:cNvPr>
          <p:cNvSpPr/>
          <p:nvPr/>
        </p:nvSpPr>
        <p:spPr>
          <a:xfrm>
            <a:off x="3556425" y="5354654"/>
            <a:ext cx="2631724" cy="182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n empty graph with years on the x axis and number of teachers on the y-axis.">
            <a:extLst>
              <a:ext uri="{FF2B5EF4-FFF2-40B4-BE49-F238E27FC236}">
                <a16:creationId xmlns:a16="http://schemas.microsoft.com/office/drawing/2014/main" id="{64702D2B-9A22-209B-C0BE-F13DA29D6213}"/>
              </a:ext>
            </a:extLst>
          </p:cNvPr>
          <p:cNvPicPr>
            <a:picLocks noChangeAspect="1"/>
          </p:cNvPicPr>
          <p:nvPr/>
        </p:nvPicPr>
        <p:blipFill>
          <a:blip r:embed="rId3"/>
          <a:stretch>
            <a:fillRect/>
          </a:stretch>
        </p:blipFill>
        <p:spPr>
          <a:xfrm>
            <a:off x="3002275" y="1365249"/>
            <a:ext cx="6184274" cy="4707000"/>
          </a:xfrm>
          <a:prstGeom prst="rect">
            <a:avLst/>
          </a:prstGeom>
        </p:spPr>
      </p:pic>
      <p:sp>
        <p:nvSpPr>
          <p:cNvPr id="9" name="Rectangle 8">
            <a:extLst>
              <a:ext uri="{FF2B5EF4-FFF2-40B4-BE49-F238E27FC236}">
                <a16:creationId xmlns:a16="http://schemas.microsoft.com/office/drawing/2014/main" id="{3488D82D-F120-4AB9-9374-E9C3BDE745C7}"/>
              </a:ext>
              <a:ext uri="{C183D7F6-B498-43B3-948B-1728B52AA6E4}">
                <adec:decorative xmlns:adec="http://schemas.microsoft.com/office/drawing/2017/decorative" val="1"/>
              </a:ext>
            </a:extLst>
          </p:cNvPr>
          <p:cNvSpPr/>
          <p:nvPr/>
        </p:nvSpPr>
        <p:spPr>
          <a:xfrm>
            <a:off x="3556425" y="1550020"/>
            <a:ext cx="5548618" cy="3669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4912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334C7-2B59-22EB-4029-0C06D0EF22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26AD8-7D91-0F68-1EF5-AE548D599BA9}"/>
              </a:ext>
            </a:extLst>
          </p:cNvPr>
          <p:cNvSpPr>
            <a:spLocks noGrp="1"/>
          </p:cNvSpPr>
          <p:nvPr>
            <p:ph type="title"/>
          </p:nvPr>
        </p:nvSpPr>
        <p:spPr>
          <a:xfrm>
            <a:off x="458724" y="95250"/>
            <a:ext cx="11733276" cy="956310"/>
          </a:xfrm>
        </p:spPr>
        <p:txBody>
          <a:bodyPr/>
          <a:lstStyle/>
          <a:p>
            <a:r>
              <a:rPr lang="en-US" dirty="0"/>
              <a:t>The Special Education Teacher Workforce in Washington </a:t>
            </a:r>
          </a:p>
        </p:txBody>
      </p:sp>
      <p:sp>
        <p:nvSpPr>
          <p:cNvPr id="16" name="Text Placeholder 15">
            <a:extLst>
              <a:ext uri="{FF2B5EF4-FFF2-40B4-BE49-F238E27FC236}">
                <a16:creationId xmlns:a16="http://schemas.microsoft.com/office/drawing/2014/main" id="{C8A86067-622E-0DF6-B0F5-7EC653EBBB8B}"/>
              </a:ext>
            </a:extLst>
          </p:cNvPr>
          <p:cNvSpPr>
            <a:spLocks noGrp="1"/>
          </p:cNvSpPr>
          <p:nvPr>
            <p:ph type="body" sz="quarter" idx="14"/>
          </p:nvPr>
        </p:nvSpPr>
        <p:spPr/>
        <p:txBody>
          <a:bodyPr/>
          <a:lstStyle/>
          <a:p>
            <a:r>
              <a:rPr lang="fr-FR" dirty="0"/>
              <a:t>Source: Theobald et al., 2021</a:t>
            </a:r>
          </a:p>
        </p:txBody>
      </p:sp>
      <p:sp>
        <p:nvSpPr>
          <p:cNvPr id="4" name="Slide Number Placeholder 3">
            <a:extLst>
              <a:ext uri="{FF2B5EF4-FFF2-40B4-BE49-F238E27FC236}">
                <a16:creationId xmlns:a16="http://schemas.microsoft.com/office/drawing/2014/main" id="{E51BC2D0-57ED-7806-C484-003B11902165}"/>
              </a:ext>
            </a:extLst>
          </p:cNvPr>
          <p:cNvSpPr>
            <a:spLocks noGrp="1"/>
          </p:cNvSpPr>
          <p:nvPr>
            <p:ph type="sldNum" sz="quarter" idx="18"/>
          </p:nvPr>
        </p:nvSpPr>
        <p:spPr>
          <a:xfrm>
            <a:off x="457203" y="6422601"/>
            <a:ext cx="243015" cy="246221"/>
          </a:xfrm>
        </p:spPr>
        <p:txBody>
          <a:bodyPr/>
          <a:lstStyle/>
          <a:p>
            <a:fld id="{0C650650-2215-4B5F-B403-8C299E4AF367}" type="slidenum">
              <a:rPr lang="en-US" smtClean="0"/>
              <a:pPr/>
              <a:t>24</a:t>
            </a:fld>
            <a:endParaRPr lang="en-US" dirty="0"/>
          </a:p>
        </p:txBody>
      </p:sp>
      <p:pic>
        <p:nvPicPr>
          <p:cNvPr id="3" name="Picture 2" descr="A bar graph of the number of teachers with special education endorsements in 2010 to 2017.">
            <a:extLst>
              <a:ext uri="{FF2B5EF4-FFF2-40B4-BE49-F238E27FC236}">
                <a16:creationId xmlns:a16="http://schemas.microsoft.com/office/drawing/2014/main" id="{B6E465AB-447C-9213-0D88-6588D4A0D8D0}"/>
              </a:ext>
            </a:extLst>
          </p:cNvPr>
          <p:cNvPicPr>
            <a:picLocks noChangeAspect="1"/>
          </p:cNvPicPr>
          <p:nvPr/>
        </p:nvPicPr>
        <p:blipFill>
          <a:blip r:embed="rId3"/>
          <a:stretch>
            <a:fillRect/>
          </a:stretch>
        </p:blipFill>
        <p:spPr>
          <a:xfrm>
            <a:off x="3003863" y="1355472"/>
            <a:ext cx="6184274" cy="4707000"/>
          </a:xfrm>
          <a:prstGeom prst="rect">
            <a:avLst/>
          </a:prstGeom>
        </p:spPr>
      </p:pic>
      <p:sp>
        <p:nvSpPr>
          <p:cNvPr id="7" name="Rectangle 6">
            <a:extLst>
              <a:ext uri="{FF2B5EF4-FFF2-40B4-BE49-F238E27FC236}">
                <a16:creationId xmlns:a16="http://schemas.microsoft.com/office/drawing/2014/main" id="{BE4160E1-1A83-9231-AC07-EE66B0D05711}"/>
              </a:ext>
              <a:ext uri="{C183D7F6-B498-43B3-948B-1728B52AA6E4}">
                <adec:decorative xmlns:adec="http://schemas.microsoft.com/office/drawing/2017/decorative" val="1"/>
              </a:ext>
            </a:extLst>
          </p:cNvPr>
          <p:cNvSpPr/>
          <p:nvPr/>
        </p:nvSpPr>
        <p:spPr>
          <a:xfrm>
            <a:off x="3857507" y="3113714"/>
            <a:ext cx="313049" cy="208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C642675-23AE-2627-6CD7-56F5D8D716D7}"/>
              </a:ext>
              <a:ext uri="{C183D7F6-B498-43B3-948B-1728B52AA6E4}">
                <adec:decorative xmlns:adec="http://schemas.microsoft.com/office/drawing/2017/decorative" val="1"/>
              </a:ext>
            </a:extLst>
          </p:cNvPr>
          <p:cNvSpPr/>
          <p:nvPr/>
        </p:nvSpPr>
        <p:spPr>
          <a:xfrm>
            <a:off x="4511712" y="3105991"/>
            <a:ext cx="313049" cy="208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DEE3BC4-9E9A-A848-4758-1CEABB1C18E1}"/>
              </a:ext>
              <a:ext uri="{C183D7F6-B498-43B3-948B-1728B52AA6E4}">
                <adec:decorative xmlns:adec="http://schemas.microsoft.com/office/drawing/2017/decorative" val="1"/>
              </a:ext>
            </a:extLst>
          </p:cNvPr>
          <p:cNvSpPr/>
          <p:nvPr/>
        </p:nvSpPr>
        <p:spPr>
          <a:xfrm>
            <a:off x="5220516" y="3110304"/>
            <a:ext cx="313049" cy="208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6B3396-7804-41D5-E85F-F747739EF7E3}"/>
              </a:ext>
              <a:ext uri="{C183D7F6-B498-43B3-948B-1728B52AA6E4}">
                <adec:decorative xmlns:adec="http://schemas.microsoft.com/office/drawing/2017/decorative" val="1"/>
              </a:ext>
            </a:extLst>
          </p:cNvPr>
          <p:cNvSpPr/>
          <p:nvPr/>
        </p:nvSpPr>
        <p:spPr>
          <a:xfrm>
            <a:off x="5930849" y="3047043"/>
            <a:ext cx="313049" cy="2144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1425D23-F7B0-CCBE-7EF4-AC3AA60301D9}"/>
              </a:ext>
              <a:ext uri="{C183D7F6-B498-43B3-948B-1728B52AA6E4}">
                <adec:decorative xmlns:adec="http://schemas.microsoft.com/office/drawing/2017/decorative" val="1"/>
              </a:ext>
            </a:extLst>
          </p:cNvPr>
          <p:cNvSpPr/>
          <p:nvPr/>
        </p:nvSpPr>
        <p:spPr>
          <a:xfrm>
            <a:off x="6583525" y="2957902"/>
            <a:ext cx="313049" cy="2237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0DEC69-3FCB-D6E9-A179-6C2E73B73242}"/>
              </a:ext>
              <a:ext uri="{C183D7F6-B498-43B3-948B-1728B52AA6E4}">
                <adec:decorative xmlns:adec="http://schemas.microsoft.com/office/drawing/2017/decorative" val="1"/>
              </a:ext>
            </a:extLst>
          </p:cNvPr>
          <p:cNvSpPr/>
          <p:nvPr/>
        </p:nvSpPr>
        <p:spPr>
          <a:xfrm>
            <a:off x="7237223" y="2961313"/>
            <a:ext cx="313049" cy="2237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5AA4513-A72E-548F-A19D-C5CB9D975864}"/>
              </a:ext>
              <a:ext uri="{C183D7F6-B498-43B3-948B-1728B52AA6E4}">
                <adec:decorative xmlns:adec="http://schemas.microsoft.com/office/drawing/2017/decorative" val="1"/>
              </a:ext>
            </a:extLst>
          </p:cNvPr>
          <p:cNvSpPr/>
          <p:nvPr/>
        </p:nvSpPr>
        <p:spPr>
          <a:xfrm>
            <a:off x="7948186" y="2886015"/>
            <a:ext cx="313049" cy="2312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4154C72-3F25-571A-F94D-2A532912A60B}"/>
              </a:ext>
              <a:ext uri="{C183D7F6-B498-43B3-948B-1728B52AA6E4}">
                <adec:decorative xmlns:adec="http://schemas.microsoft.com/office/drawing/2017/decorative" val="1"/>
              </a:ext>
            </a:extLst>
          </p:cNvPr>
          <p:cNvSpPr/>
          <p:nvPr/>
        </p:nvSpPr>
        <p:spPr>
          <a:xfrm>
            <a:off x="8667079" y="2773068"/>
            <a:ext cx="313049" cy="2418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4991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18242-28AB-00FF-ABAC-A93E5C9EF4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6B9075-3B49-ADBC-F463-FAD60F0AB26C}"/>
              </a:ext>
            </a:extLst>
          </p:cNvPr>
          <p:cNvSpPr>
            <a:spLocks noGrp="1"/>
          </p:cNvSpPr>
          <p:nvPr>
            <p:ph type="title"/>
          </p:nvPr>
        </p:nvSpPr>
        <p:spPr>
          <a:xfrm>
            <a:off x="460376" y="95250"/>
            <a:ext cx="11731624" cy="955675"/>
          </a:xfrm>
        </p:spPr>
        <p:txBody>
          <a:bodyPr/>
          <a:lstStyle/>
          <a:p>
            <a:r>
              <a:rPr lang="en-US" dirty="0"/>
              <a:t>The Special Education Teacher Workforce in Washington  </a:t>
            </a:r>
          </a:p>
        </p:txBody>
      </p:sp>
      <p:pic>
        <p:nvPicPr>
          <p:cNvPr id="17" name="Content Placeholder 11" descr="A side by side bar graph of the number of teachers with special education endorsements and the number of teachers in special education classrooms in 2010 to 2017.">
            <a:extLst>
              <a:ext uri="{FF2B5EF4-FFF2-40B4-BE49-F238E27FC236}">
                <a16:creationId xmlns:a16="http://schemas.microsoft.com/office/drawing/2014/main" id="{83536509-93D2-F056-1411-89C2F5464A4C}"/>
              </a:ext>
            </a:extLst>
          </p:cNvPr>
          <p:cNvPicPr>
            <a:picLocks noGrp="1" noChangeAspect="1"/>
          </p:cNvPicPr>
          <p:nvPr>
            <p:ph sz="quarter" idx="17"/>
          </p:nvPr>
        </p:nvPicPr>
        <p:blipFill>
          <a:blip r:embed="rId3" cstate="screen">
            <a:extLst>
              <a:ext uri="{28A0092B-C50C-407E-A947-70E740481C1C}">
                <a14:useLocalDpi xmlns:a14="http://schemas.microsoft.com/office/drawing/2010/main"/>
              </a:ext>
            </a:extLst>
          </a:blip>
          <a:stretch>
            <a:fillRect/>
          </a:stretch>
        </p:blipFill>
        <p:spPr>
          <a:xfrm>
            <a:off x="3002275" y="1308100"/>
            <a:ext cx="6184274" cy="4498975"/>
          </a:xfrm>
          <a:prstGeom prst="rect">
            <a:avLst/>
          </a:prstGeom>
        </p:spPr>
      </p:pic>
      <p:sp>
        <p:nvSpPr>
          <p:cNvPr id="14" name="Text Placeholder 13">
            <a:extLst>
              <a:ext uri="{FF2B5EF4-FFF2-40B4-BE49-F238E27FC236}">
                <a16:creationId xmlns:a16="http://schemas.microsoft.com/office/drawing/2014/main" id="{F2ED89EF-1CE6-D077-E0E3-E8DBF93CEAA5}"/>
              </a:ext>
            </a:extLst>
          </p:cNvPr>
          <p:cNvSpPr>
            <a:spLocks noGrp="1"/>
          </p:cNvSpPr>
          <p:nvPr>
            <p:ph type="body" sz="quarter" idx="14"/>
          </p:nvPr>
        </p:nvSpPr>
        <p:spPr/>
        <p:txBody>
          <a:bodyPr/>
          <a:lstStyle/>
          <a:p>
            <a:r>
              <a:rPr lang="en-US" dirty="0"/>
              <a:t>Source: Theobald et al., 2021</a:t>
            </a:r>
          </a:p>
        </p:txBody>
      </p:sp>
      <p:sp>
        <p:nvSpPr>
          <p:cNvPr id="4" name="Slide Number Placeholder 3">
            <a:extLst>
              <a:ext uri="{FF2B5EF4-FFF2-40B4-BE49-F238E27FC236}">
                <a16:creationId xmlns:a16="http://schemas.microsoft.com/office/drawing/2014/main" id="{0F1B5D27-385C-DAD7-328E-D9DC43CE0E09}"/>
              </a:ext>
            </a:extLst>
          </p:cNvPr>
          <p:cNvSpPr>
            <a:spLocks noGrp="1"/>
          </p:cNvSpPr>
          <p:nvPr>
            <p:ph type="sldNum" sz="quarter" idx="18"/>
          </p:nvPr>
        </p:nvSpPr>
        <p:spPr>
          <a:xfrm>
            <a:off x="457203" y="6422601"/>
            <a:ext cx="243015" cy="246221"/>
          </a:xfrm>
        </p:spPr>
        <p:txBody>
          <a:bodyPr/>
          <a:lstStyle/>
          <a:p>
            <a:fld id="{0C650650-2215-4B5F-B403-8C299E4AF367}" type="slidenum">
              <a:rPr lang="en-US" smtClean="0"/>
              <a:pPr/>
              <a:t>25</a:t>
            </a:fld>
            <a:endParaRPr lang="en-US" dirty="0"/>
          </a:p>
        </p:txBody>
      </p:sp>
      <p:pic>
        <p:nvPicPr>
          <p:cNvPr id="8" name="Picture 7" descr="A side by side bar graph of the number of teachers with special education endorsements and the number of teachers in special education classrooms in 2010 to 2017.">
            <a:extLst>
              <a:ext uri="{FF2B5EF4-FFF2-40B4-BE49-F238E27FC236}">
                <a16:creationId xmlns:a16="http://schemas.microsoft.com/office/drawing/2014/main" id="{82F72A97-26C1-0235-F9DE-407EFC82C8B1}"/>
              </a:ext>
            </a:extLst>
          </p:cNvPr>
          <p:cNvPicPr>
            <a:picLocks noChangeAspect="1"/>
          </p:cNvPicPr>
          <p:nvPr/>
        </p:nvPicPr>
        <p:blipFill>
          <a:blip r:embed="rId4"/>
          <a:stretch>
            <a:fillRect/>
          </a:stretch>
        </p:blipFill>
        <p:spPr>
          <a:xfrm>
            <a:off x="3002275" y="1308100"/>
            <a:ext cx="6184274" cy="4707000"/>
          </a:xfrm>
          <a:prstGeom prst="rect">
            <a:avLst/>
          </a:prstGeom>
        </p:spPr>
      </p:pic>
    </p:spTree>
    <p:extLst>
      <p:ext uri="{BB962C8B-B14F-4D97-AF65-F5344CB8AC3E}">
        <p14:creationId xmlns:p14="http://schemas.microsoft.com/office/powerpoint/2010/main" val="2851466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67A6D-7BAD-F2E3-5BB3-85C6BE63DD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B1F766-9FA9-5606-D6FF-176F13C14EB4}"/>
              </a:ext>
            </a:extLst>
          </p:cNvPr>
          <p:cNvSpPr>
            <a:spLocks noGrp="1"/>
          </p:cNvSpPr>
          <p:nvPr>
            <p:ph type="title"/>
          </p:nvPr>
        </p:nvSpPr>
        <p:spPr>
          <a:xfrm>
            <a:off x="458724" y="95250"/>
            <a:ext cx="11733276" cy="956310"/>
          </a:xfrm>
        </p:spPr>
        <p:txBody>
          <a:bodyPr/>
          <a:lstStyle/>
          <a:p>
            <a:r>
              <a:rPr lang="en-US" dirty="0"/>
              <a:t>The Special Education Teacher Workforce in Washington   </a:t>
            </a:r>
          </a:p>
        </p:txBody>
      </p:sp>
      <p:sp>
        <p:nvSpPr>
          <p:cNvPr id="26" name="Content Placeholder 25">
            <a:extLst>
              <a:ext uri="{FF2B5EF4-FFF2-40B4-BE49-F238E27FC236}">
                <a16:creationId xmlns:a16="http://schemas.microsoft.com/office/drawing/2014/main" id="{969B72FD-7968-3B85-B580-C8D0FBA4518C}"/>
              </a:ext>
            </a:extLst>
          </p:cNvPr>
          <p:cNvSpPr>
            <a:spLocks noGrp="1"/>
          </p:cNvSpPr>
          <p:nvPr>
            <p:ph sz="quarter" idx="17"/>
          </p:nvPr>
        </p:nvSpPr>
        <p:spPr>
          <a:xfrm>
            <a:off x="457203" y="1307592"/>
            <a:ext cx="9480618" cy="4498848"/>
          </a:xfrm>
        </p:spPr>
        <p:txBody>
          <a:bodyPr/>
          <a:lstStyle/>
          <a:p>
            <a:endParaRPr lang="en-US" dirty="0"/>
          </a:p>
        </p:txBody>
      </p:sp>
      <p:grpSp>
        <p:nvGrpSpPr>
          <p:cNvPr id="27" name="Group 26" descr="A side by side bar graph of the number of teachers with special education endorsements and the number of teachers in special education classrooms in 2010 to 2017. The top portion of the graphs are lightened to show the number of teachers who left the teaching workforce.">
            <a:extLst>
              <a:ext uri="{FF2B5EF4-FFF2-40B4-BE49-F238E27FC236}">
                <a16:creationId xmlns:a16="http://schemas.microsoft.com/office/drawing/2014/main" id="{BEC24DDF-876C-AE75-8D26-19B1F9175E0B}"/>
              </a:ext>
            </a:extLst>
          </p:cNvPr>
          <p:cNvGrpSpPr/>
          <p:nvPr/>
        </p:nvGrpSpPr>
        <p:grpSpPr>
          <a:xfrm>
            <a:off x="3036141" y="1308100"/>
            <a:ext cx="6184274" cy="4707000"/>
            <a:chOff x="3002275" y="1308100"/>
            <a:chExt cx="6184274" cy="4707000"/>
          </a:xfrm>
        </p:grpSpPr>
        <p:pic>
          <p:nvPicPr>
            <p:cNvPr id="28" name="Picture 27" descr="A side by side bar graph of the number of teachers with special education endorsements and the number of teachers in special education classrooms in 2010 to 2017.">
              <a:extLst>
                <a:ext uri="{FF2B5EF4-FFF2-40B4-BE49-F238E27FC236}">
                  <a16:creationId xmlns:a16="http://schemas.microsoft.com/office/drawing/2014/main" id="{ACD96A03-A03F-A2DD-B6D4-A75850BA9D6B}"/>
                </a:ext>
              </a:extLst>
            </p:cNvPr>
            <p:cNvPicPr>
              <a:picLocks noChangeAspect="1"/>
            </p:cNvPicPr>
            <p:nvPr/>
          </p:nvPicPr>
          <p:blipFill>
            <a:blip r:embed="rId3"/>
            <a:stretch>
              <a:fillRect/>
            </a:stretch>
          </p:blipFill>
          <p:spPr>
            <a:xfrm>
              <a:off x="3002275" y="1308100"/>
              <a:ext cx="6184274" cy="4707000"/>
            </a:xfrm>
            <a:prstGeom prst="rect">
              <a:avLst/>
            </a:prstGeom>
          </p:spPr>
        </p:pic>
        <p:sp>
          <p:nvSpPr>
            <p:cNvPr id="29" name="Rectangle 28">
              <a:extLst>
                <a:ext uri="{FF2B5EF4-FFF2-40B4-BE49-F238E27FC236}">
                  <a16:creationId xmlns:a16="http://schemas.microsoft.com/office/drawing/2014/main" id="{EE0E4EF1-BEDE-FAAB-88F6-2B8B9FF40580}"/>
                </a:ext>
              </a:extLst>
            </p:cNvPr>
            <p:cNvSpPr/>
            <p:nvPr/>
          </p:nvSpPr>
          <p:spPr>
            <a:xfrm>
              <a:off x="3604258" y="1785339"/>
              <a:ext cx="173736" cy="246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E03BBB6-D6EF-B4F2-A48B-BBF1AE7D8895}"/>
                </a:ext>
              </a:extLst>
            </p:cNvPr>
            <p:cNvSpPr/>
            <p:nvPr/>
          </p:nvSpPr>
          <p:spPr>
            <a:xfrm>
              <a:off x="4311957" y="1741629"/>
              <a:ext cx="173736" cy="2561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57F17A0-FD14-BC5A-4D28-466F58ABA073}"/>
                </a:ext>
              </a:extLst>
            </p:cNvPr>
            <p:cNvSpPr/>
            <p:nvPr/>
          </p:nvSpPr>
          <p:spPr>
            <a:xfrm>
              <a:off x="4995635" y="1728121"/>
              <a:ext cx="173736" cy="2561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BFA0B9C-42CA-E67A-4CEA-DFC574123DB7}"/>
                </a:ext>
              </a:extLst>
            </p:cNvPr>
            <p:cNvSpPr/>
            <p:nvPr/>
          </p:nvSpPr>
          <p:spPr>
            <a:xfrm>
              <a:off x="5686403" y="1643040"/>
              <a:ext cx="173736" cy="2845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6F0A823-30FB-3EEC-7272-7D6C9D56CC94}"/>
                </a:ext>
              </a:extLst>
            </p:cNvPr>
            <p:cNvSpPr/>
            <p:nvPr/>
          </p:nvSpPr>
          <p:spPr>
            <a:xfrm>
              <a:off x="6370082" y="1524450"/>
              <a:ext cx="173736" cy="331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3CC4D9E-E63B-416A-C539-3236331A2523}"/>
                </a:ext>
              </a:extLst>
            </p:cNvPr>
            <p:cNvSpPr/>
            <p:nvPr/>
          </p:nvSpPr>
          <p:spPr>
            <a:xfrm>
              <a:off x="7060849" y="1508163"/>
              <a:ext cx="173736" cy="331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2966055-3F84-F662-54AE-7B74F54067BE}"/>
                </a:ext>
              </a:extLst>
            </p:cNvPr>
            <p:cNvSpPr/>
            <p:nvPr/>
          </p:nvSpPr>
          <p:spPr>
            <a:xfrm>
              <a:off x="7744528" y="1414838"/>
              <a:ext cx="173736" cy="331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FCB6585-74B9-066D-AFB7-6B4C16FEAC16}"/>
                </a:ext>
              </a:extLst>
            </p:cNvPr>
            <p:cNvSpPr/>
            <p:nvPr/>
          </p:nvSpPr>
          <p:spPr>
            <a:xfrm>
              <a:off x="8435038" y="1364212"/>
              <a:ext cx="173212" cy="331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8BCD3499-AC4E-B3EF-2794-5A499F400038}"/>
                </a:ext>
              </a:extLst>
            </p:cNvPr>
            <p:cNvSpPr/>
            <p:nvPr/>
          </p:nvSpPr>
          <p:spPr>
            <a:xfrm>
              <a:off x="3883179" y="3008929"/>
              <a:ext cx="159810" cy="1815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092DA24-B9C9-263D-1E34-D83F71B58235}"/>
                </a:ext>
              </a:extLst>
            </p:cNvPr>
            <p:cNvSpPr/>
            <p:nvPr/>
          </p:nvSpPr>
          <p:spPr>
            <a:xfrm>
              <a:off x="4569318" y="2957623"/>
              <a:ext cx="167838" cy="1815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BD6D855F-FD94-6F26-6AE2-003C05EEDA07}"/>
                </a:ext>
              </a:extLst>
            </p:cNvPr>
            <p:cNvSpPr/>
            <p:nvPr/>
          </p:nvSpPr>
          <p:spPr>
            <a:xfrm>
              <a:off x="5256793" y="2868573"/>
              <a:ext cx="165156" cy="2140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83A84397-12F1-E172-592F-A7F747DC8723}"/>
                </a:ext>
              </a:extLst>
            </p:cNvPr>
            <p:cNvSpPr/>
            <p:nvPr/>
          </p:nvSpPr>
          <p:spPr>
            <a:xfrm>
              <a:off x="5945462" y="2856022"/>
              <a:ext cx="165308" cy="2032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4B8E76EF-AEE9-2184-42C5-1466C3BE81E2}"/>
                </a:ext>
              </a:extLst>
            </p:cNvPr>
            <p:cNvSpPr/>
            <p:nvPr/>
          </p:nvSpPr>
          <p:spPr>
            <a:xfrm>
              <a:off x="6631601" y="2724845"/>
              <a:ext cx="167990" cy="246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6D0A726-345A-CF07-DCBF-CEBF2D8227D5}"/>
                </a:ext>
              </a:extLst>
            </p:cNvPr>
            <p:cNvSpPr/>
            <p:nvPr/>
          </p:nvSpPr>
          <p:spPr>
            <a:xfrm>
              <a:off x="7323454" y="2714908"/>
              <a:ext cx="160929" cy="246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2EEF0896-61CB-0593-6F44-BC7B379E279F}"/>
                </a:ext>
              </a:extLst>
            </p:cNvPr>
            <p:cNvSpPr/>
            <p:nvPr/>
          </p:nvSpPr>
          <p:spPr>
            <a:xfrm>
              <a:off x="8009593" y="2587506"/>
              <a:ext cx="163611" cy="268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75BEE8D-226F-9C2F-881E-969CA5025AE6}"/>
                </a:ext>
              </a:extLst>
            </p:cNvPr>
            <p:cNvSpPr/>
            <p:nvPr/>
          </p:nvSpPr>
          <p:spPr>
            <a:xfrm>
              <a:off x="8695733" y="2528841"/>
              <a:ext cx="170322" cy="268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a:extLst>
              <a:ext uri="{FF2B5EF4-FFF2-40B4-BE49-F238E27FC236}">
                <a16:creationId xmlns:a16="http://schemas.microsoft.com/office/drawing/2014/main" id="{0206C239-559F-794B-C9D5-8B4F22242E0B}"/>
              </a:ext>
            </a:extLst>
          </p:cNvPr>
          <p:cNvSpPr>
            <a:spLocks noGrp="1"/>
          </p:cNvSpPr>
          <p:nvPr>
            <p:ph type="body" sz="quarter" idx="14"/>
          </p:nvPr>
        </p:nvSpPr>
        <p:spPr/>
        <p:txBody>
          <a:bodyPr/>
          <a:lstStyle/>
          <a:p>
            <a:r>
              <a:rPr lang="fr-FR" dirty="0"/>
              <a:t>Source: Theobald et al., 2021</a:t>
            </a:r>
          </a:p>
        </p:txBody>
      </p:sp>
      <p:sp>
        <p:nvSpPr>
          <p:cNvPr id="4" name="Slide Number Placeholder 3">
            <a:extLst>
              <a:ext uri="{FF2B5EF4-FFF2-40B4-BE49-F238E27FC236}">
                <a16:creationId xmlns:a16="http://schemas.microsoft.com/office/drawing/2014/main" id="{3EA0DAD8-374D-D0DD-8658-F10FDFCCF3F5}"/>
              </a:ext>
            </a:extLst>
          </p:cNvPr>
          <p:cNvSpPr>
            <a:spLocks noGrp="1"/>
          </p:cNvSpPr>
          <p:nvPr>
            <p:ph type="sldNum" sz="quarter" idx="18"/>
          </p:nvPr>
        </p:nvSpPr>
        <p:spPr>
          <a:xfrm>
            <a:off x="457203" y="6422601"/>
            <a:ext cx="243015" cy="246221"/>
          </a:xfrm>
        </p:spPr>
        <p:txBody>
          <a:bodyPr/>
          <a:lstStyle/>
          <a:p>
            <a:fld id="{0C650650-2215-4B5F-B403-8C299E4AF367}" type="slidenum">
              <a:rPr lang="en-US" smtClean="0"/>
              <a:pPr/>
              <a:t>26</a:t>
            </a:fld>
            <a:endParaRPr lang="en-US" dirty="0"/>
          </a:p>
        </p:txBody>
      </p:sp>
    </p:spTree>
    <p:extLst>
      <p:ext uri="{BB962C8B-B14F-4D97-AF65-F5344CB8AC3E}">
        <p14:creationId xmlns:p14="http://schemas.microsoft.com/office/powerpoint/2010/main" val="792551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B57EB-F290-707C-5275-06740D182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9A1715-7B86-C010-8F42-FD8EE8449457}"/>
              </a:ext>
            </a:extLst>
          </p:cNvPr>
          <p:cNvSpPr>
            <a:spLocks noGrp="1"/>
          </p:cNvSpPr>
          <p:nvPr>
            <p:ph type="title"/>
          </p:nvPr>
        </p:nvSpPr>
        <p:spPr>
          <a:xfrm>
            <a:off x="458724" y="0"/>
            <a:ext cx="11274552" cy="1051560"/>
          </a:xfrm>
        </p:spPr>
        <p:txBody>
          <a:bodyPr/>
          <a:lstStyle/>
          <a:p>
            <a:r>
              <a:rPr lang="en-US" dirty="0"/>
              <a:t>Outline  </a:t>
            </a:r>
          </a:p>
        </p:txBody>
      </p:sp>
      <p:sp>
        <p:nvSpPr>
          <p:cNvPr id="3" name="Text Placeholder 2">
            <a:extLst>
              <a:ext uri="{FF2B5EF4-FFF2-40B4-BE49-F238E27FC236}">
                <a16:creationId xmlns:a16="http://schemas.microsoft.com/office/drawing/2014/main" id="{424BD42A-8EB8-0894-7AB7-8C6862E36572}"/>
              </a:ext>
            </a:extLst>
          </p:cNvPr>
          <p:cNvSpPr>
            <a:spLocks noGrp="1"/>
          </p:cNvSpPr>
          <p:nvPr>
            <p:ph type="body" sz="quarter" idx="10"/>
          </p:nvPr>
        </p:nvSpPr>
        <p:spPr>
          <a:xfrm>
            <a:off x="458724" y="1307592"/>
            <a:ext cx="11274552" cy="4498848"/>
          </a:xfrm>
        </p:spPr>
        <p:txBody>
          <a:bodyPr>
            <a:normAutofit/>
          </a:bodyPr>
          <a:lstStyle/>
          <a:p>
            <a:r>
              <a:rPr lang="en-US" dirty="0"/>
              <a:t>What do we know about teacher shortages specifically in special education (Washington)?</a:t>
            </a:r>
          </a:p>
          <a:p>
            <a:r>
              <a:rPr lang="en-US" b="1" dirty="0"/>
              <a:t>What was the impact of a financial incentive designed to address special education teacher shortages (Hawai`i)? </a:t>
            </a:r>
          </a:p>
          <a:p>
            <a:r>
              <a:rPr lang="en-US" dirty="0"/>
              <a:t>What else are states doing to address special education teacher shortages in the future (Pennsylvania)?</a:t>
            </a:r>
          </a:p>
        </p:txBody>
      </p:sp>
      <p:sp>
        <p:nvSpPr>
          <p:cNvPr id="4" name="Slide Number Placeholder 3">
            <a:extLst>
              <a:ext uri="{FF2B5EF4-FFF2-40B4-BE49-F238E27FC236}">
                <a16:creationId xmlns:a16="http://schemas.microsoft.com/office/drawing/2014/main" id="{6316345E-82F6-E7D1-EDD8-F719D457A457}"/>
              </a:ext>
            </a:extLst>
          </p:cNvPr>
          <p:cNvSpPr>
            <a:spLocks noGrp="1"/>
          </p:cNvSpPr>
          <p:nvPr>
            <p:ph type="sldNum" sz="quarter" idx="11"/>
          </p:nvPr>
        </p:nvSpPr>
        <p:spPr>
          <a:xfrm>
            <a:off x="457203" y="6422601"/>
            <a:ext cx="333372" cy="246221"/>
          </a:xfrm>
        </p:spPr>
        <p:txBody>
          <a:bodyPr/>
          <a:lstStyle/>
          <a:p>
            <a:fld id="{7E1341B0-7904-4148-9082-6535FE1E4D20}" type="slidenum">
              <a:rPr lang="en-US" smtClean="0"/>
              <a:pPr/>
              <a:t>27</a:t>
            </a:fld>
            <a:endParaRPr lang="en-US" dirty="0"/>
          </a:p>
        </p:txBody>
      </p:sp>
    </p:spTree>
    <p:extLst>
      <p:ext uri="{BB962C8B-B14F-4D97-AF65-F5344CB8AC3E}">
        <p14:creationId xmlns:p14="http://schemas.microsoft.com/office/powerpoint/2010/main" val="3973797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18957-7B9B-037C-6090-FBB8DDA5D3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9F011-376D-274A-7EED-834D487F321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55A23C9-2314-9DBF-A481-F87966AAFF82}"/>
              </a:ext>
            </a:extLst>
          </p:cNvPr>
          <p:cNvSpPr>
            <a:spLocks noGrp="1"/>
          </p:cNvSpPr>
          <p:nvPr>
            <p:ph idx="1"/>
          </p:nvPr>
        </p:nvSpPr>
        <p:spPr/>
        <p:txBody>
          <a:bodyPr/>
          <a:lstStyle/>
          <a:p>
            <a:r>
              <a:rPr lang="en-US" dirty="0"/>
              <a:t>Hawaii Public Schools implemented a bonus policy starting in the 2020-21 school year that raised the salaries of all special education teachers in the state by $10,000</a:t>
            </a:r>
          </a:p>
        </p:txBody>
      </p:sp>
      <p:sp>
        <p:nvSpPr>
          <p:cNvPr id="10" name="Text Placeholder 3">
            <a:extLst>
              <a:ext uri="{FF2B5EF4-FFF2-40B4-BE49-F238E27FC236}">
                <a16:creationId xmlns:a16="http://schemas.microsoft.com/office/drawing/2014/main" id="{CB838266-A3D3-6AD0-5330-3E6C50E9F082}"/>
              </a:ext>
            </a:extLst>
          </p:cNvPr>
          <p:cNvSpPr txBox="1">
            <a:spLocks/>
          </p:cNvSpPr>
          <p:nvPr/>
        </p:nvSpPr>
        <p:spPr>
          <a:xfrm>
            <a:off x="457201" y="5815801"/>
            <a:ext cx="11277600" cy="246221"/>
          </a:xfrm>
          <a:prstGeom prst="rect">
            <a:avLst/>
          </a:prstGeom>
        </p:spPr>
        <p:txBody>
          <a:bodyPr anchor="b">
            <a:normAutofit fontScale="47500" lnSpcReduction="20000"/>
          </a:bodyPr>
          <a:lstStyle>
            <a:lvl1pPr marL="240030" indent="-240030" algn="l" defTabSz="685800" rtl="0" eaLnBrk="1" latinLnBrk="0" hangingPunct="1">
              <a:lnSpc>
                <a:spcPct val="125000"/>
              </a:lnSpc>
              <a:spcBef>
                <a:spcPts val="750"/>
              </a:spcBef>
              <a:buFont typeface="Arial" panose="020B0604020202020204" pitchFamily="34" charset="0"/>
              <a:buChar char="•"/>
              <a:defRPr sz="2200" kern="1200">
                <a:solidFill>
                  <a:srgbClr val="1C252D"/>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200" kern="1200">
                <a:solidFill>
                  <a:srgbClr val="1C252D"/>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200" kern="1200">
                <a:solidFill>
                  <a:srgbClr val="1C252D"/>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200" kern="1200">
                <a:solidFill>
                  <a:srgbClr val="1C252D"/>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200" kern="1200">
                <a:solidFill>
                  <a:srgbClr val="1C252D"/>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McCoy, 2022; Theobald et al., 2025</a:t>
            </a:r>
          </a:p>
        </p:txBody>
      </p:sp>
      <p:sp>
        <p:nvSpPr>
          <p:cNvPr id="4" name="Slide Number Placeholder 3">
            <a:extLst>
              <a:ext uri="{FF2B5EF4-FFF2-40B4-BE49-F238E27FC236}">
                <a16:creationId xmlns:a16="http://schemas.microsoft.com/office/drawing/2014/main" id="{DA92AA04-D95B-9C04-8350-2575F6A77226}"/>
              </a:ext>
            </a:extLst>
          </p:cNvPr>
          <p:cNvSpPr>
            <a:spLocks noGrp="1"/>
          </p:cNvSpPr>
          <p:nvPr>
            <p:ph type="sldNum" sz="quarter" idx="12"/>
          </p:nvPr>
        </p:nvSpPr>
        <p:spPr/>
        <p:txBody>
          <a:bodyPr/>
          <a:lstStyle/>
          <a:p>
            <a:fld id="{DEAFFC1D-2961-4C03-A61C-9B32FDA0EDFE}" type="slidenum">
              <a:rPr lang="en-US" smtClean="0"/>
              <a:t>28</a:t>
            </a:fld>
            <a:endParaRPr lang="en-US" dirty="0"/>
          </a:p>
        </p:txBody>
      </p:sp>
    </p:spTree>
    <p:extLst>
      <p:ext uri="{BB962C8B-B14F-4D97-AF65-F5344CB8AC3E}">
        <p14:creationId xmlns:p14="http://schemas.microsoft.com/office/powerpoint/2010/main" val="149499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B45CC-B120-9F9D-CE56-0CC2FEB227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F4517-465C-F82F-7A94-3D39639061EC}"/>
              </a:ext>
            </a:extLst>
          </p:cNvPr>
          <p:cNvSpPr>
            <a:spLocks noGrp="1"/>
          </p:cNvSpPr>
          <p:nvPr>
            <p:ph type="title"/>
          </p:nvPr>
        </p:nvSpPr>
        <p:spPr/>
        <p:txBody>
          <a:bodyPr/>
          <a:lstStyle/>
          <a:p>
            <a:r>
              <a:rPr lang="en-US" dirty="0"/>
              <a:t>Background </a:t>
            </a:r>
          </a:p>
        </p:txBody>
      </p:sp>
      <p:sp>
        <p:nvSpPr>
          <p:cNvPr id="3" name="Content Placeholder 2">
            <a:extLst>
              <a:ext uri="{FF2B5EF4-FFF2-40B4-BE49-F238E27FC236}">
                <a16:creationId xmlns:a16="http://schemas.microsoft.com/office/drawing/2014/main" id="{EA09454D-A195-04D3-E36F-194671348175}"/>
              </a:ext>
            </a:extLst>
          </p:cNvPr>
          <p:cNvSpPr>
            <a:spLocks noGrp="1"/>
          </p:cNvSpPr>
          <p:nvPr>
            <p:ph idx="1"/>
          </p:nvPr>
        </p:nvSpPr>
        <p:spPr/>
        <p:txBody>
          <a:bodyPr/>
          <a:lstStyle/>
          <a:p>
            <a:r>
              <a:rPr lang="en-US" dirty="0"/>
              <a:t>Hawaii Public Schools implemented a bonus policy starting in the 2020-21 school year that raised the salaries of all special education teachers in the state by $10,000</a:t>
            </a:r>
          </a:p>
        </p:txBody>
      </p:sp>
      <p:pic>
        <p:nvPicPr>
          <p:cNvPr id="5" name="Picture 4" descr="Table illustrating the different teacher categories and pay differentials.">
            <a:extLst>
              <a:ext uri="{FF2B5EF4-FFF2-40B4-BE49-F238E27FC236}">
                <a16:creationId xmlns:a16="http://schemas.microsoft.com/office/drawing/2014/main" id="{24442CD6-1FCE-EC85-B7E6-F2E6104E7354}"/>
              </a:ext>
            </a:extLst>
          </p:cNvPr>
          <p:cNvPicPr>
            <a:picLocks noChangeAspect="1"/>
          </p:cNvPicPr>
          <p:nvPr/>
        </p:nvPicPr>
        <p:blipFill>
          <a:blip r:embed="rId3"/>
          <a:stretch>
            <a:fillRect/>
          </a:stretch>
        </p:blipFill>
        <p:spPr>
          <a:xfrm>
            <a:off x="388010" y="2481350"/>
            <a:ext cx="7000875" cy="3000375"/>
          </a:xfrm>
          <a:prstGeom prst="rect">
            <a:avLst/>
          </a:prstGeom>
        </p:spPr>
      </p:pic>
      <p:sp>
        <p:nvSpPr>
          <p:cNvPr id="10" name="Text Placeholder 3">
            <a:extLst>
              <a:ext uri="{FF2B5EF4-FFF2-40B4-BE49-F238E27FC236}">
                <a16:creationId xmlns:a16="http://schemas.microsoft.com/office/drawing/2014/main" id="{A98BDCCE-06BC-5D82-1A77-6BF180227A71}"/>
              </a:ext>
            </a:extLst>
          </p:cNvPr>
          <p:cNvSpPr txBox="1">
            <a:spLocks/>
          </p:cNvSpPr>
          <p:nvPr/>
        </p:nvSpPr>
        <p:spPr>
          <a:xfrm>
            <a:off x="457201" y="5815801"/>
            <a:ext cx="11277600" cy="246221"/>
          </a:xfrm>
          <a:prstGeom prst="rect">
            <a:avLst/>
          </a:prstGeom>
        </p:spPr>
        <p:txBody>
          <a:bodyPr anchor="b">
            <a:normAutofit fontScale="47500" lnSpcReduction="20000"/>
          </a:bodyPr>
          <a:lstStyle>
            <a:lvl1pPr marL="240030" indent="-240030" algn="l" defTabSz="685800" rtl="0" eaLnBrk="1" latinLnBrk="0" hangingPunct="1">
              <a:lnSpc>
                <a:spcPct val="125000"/>
              </a:lnSpc>
              <a:spcBef>
                <a:spcPts val="750"/>
              </a:spcBef>
              <a:buFont typeface="Arial" panose="020B0604020202020204" pitchFamily="34" charset="0"/>
              <a:buChar char="•"/>
              <a:defRPr sz="2200" kern="1200">
                <a:solidFill>
                  <a:srgbClr val="1C252D"/>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200" kern="1200">
                <a:solidFill>
                  <a:srgbClr val="1C252D"/>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200" kern="1200">
                <a:solidFill>
                  <a:srgbClr val="1C252D"/>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200" kern="1200">
                <a:solidFill>
                  <a:srgbClr val="1C252D"/>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200" kern="1200">
                <a:solidFill>
                  <a:srgbClr val="1C252D"/>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McCoy, 2022; Theobald et al., 2025</a:t>
            </a:r>
          </a:p>
        </p:txBody>
      </p:sp>
      <p:sp>
        <p:nvSpPr>
          <p:cNvPr id="4" name="Slide Number Placeholder 3">
            <a:extLst>
              <a:ext uri="{FF2B5EF4-FFF2-40B4-BE49-F238E27FC236}">
                <a16:creationId xmlns:a16="http://schemas.microsoft.com/office/drawing/2014/main" id="{1F78AB8F-A4B0-5514-3045-263359D3A237}"/>
              </a:ext>
            </a:extLst>
          </p:cNvPr>
          <p:cNvSpPr>
            <a:spLocks noGrp="1"/>
          </p:cNvSpPr>
          <p:nvPr>
            <p:ph type="sldNum" sz="quarter" idx="12"/>
          </p:nvPr>
        </p:nvSpPr>
        <p:spPr/>
        <p:txBody>
          <a:bodyPr/>
          <a:lstStyle/>
          <a:p>
            <a:fld id="{DEAFFC1D-2961-4C03-A61C-9B32FDA0EDFE}" type="slidenum">
              <a:rPr lang="en-US" smtClean="0"/>
              <a:t>29</a:t>
            </a:fld>
            <a:endParaRPr lang="en-US" dirty="0"/>
          </a:p>
        </p:txBody>
      </p:sp>
    </p:spTree>
    <p:extLst>
      <p:ext uri="{BB962C8B-B14F-4D97-AF65-F5344CB8AC3E}">
        <p14:creationId xmlns:p14="http://schemas.microsoft.com/office/powerpoint/2010/main" val="340782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1E364-25EB-E856-5D85-0B5B8436036A}"/>
              </a:ext>
            </a:extLst>
          </p:cNvPr>
          <p:cNvSpPr>
            <a:spLocks noGrp="1"/>
          </p:cNvSpPr>
          <p:nvPr>
            <p:ph type="title"/>
          </p:nvPr>
        </p:nvSpPr>
        <p:spPr/>
        <p:txBody>
          <a:bodyPr anchor="b">
            <a:normAutofit/>
          </a:bodyPr>
          <a:lstStyle/>
          <a:p>
            <a:r>
              <a:rPr lang="en-US" dirty="0"/>
              <a:t>Composition</a:t>
            </a:r>
          </a:p>
        </p:txBody>
      </p:sp>
      <p:sp>
        <p:nvSpPr>
          <p:cNvPr id="3" name="Content Placeholder 2">
            <a:extLst>
              <a:ext uri="{FF2B5EF4-FFF2-40B4-BE49-F238E27FC236}">
                <a16:creationId xmlns:a16="http://schemas.microsoft.com/office/drawing/2014/main" id="{524EBBC0-34E9-69BE-4B57-A8E85A748F12}"/>
              </a:ext>
            </a:extLst>
          </p:cNvPr>
          <p:cNvSpPr>
            <a:spLocks noGrp="1"/>
          </p:cNvSpPr>
          <p:nvPr>
            <p:ph sz="half" idx="1"/>
          </p:nvPr>
        </p:nvSpPr>
        <p:spPr/>
        <p:txBody>
          <a:bodyPr>
            <a:normAutofit/>
          </a:bodyPr>
          <a:lstStyle/>
          <a:p>
            <a:r>
              <a:rPr lang="en-US" dirty="0"/>
              <a:t>Number of special education teachers</a:t>
            </a:r>
          </a:p>
          <a:p>
            <a:pPr lvl="1"/>
            <a:r>
              <a:rPr lang="en-US" dirty="0"/>
              <a:t>Decreases in the number of people pursuing special education degrees</a:t>
            </a:r>
          </a:p>
          <a:p>
            <a:r>
              <a:rPr lang="en-US" dirty="0"/>
              <a:t>Characteristics of the special education teacher workforce</a:t>
            </a:r>
          </a:p>
          <a:p>
            <a:pPr lvl="1"/>
            <a:r>
              <a:rPr lang="en-US" dirty="0"/>
              <a:t>Mismatch between students and special educators</a:t>
            </a:r>
          </a:p>
          <a:p>
            <a:pPr lvl="1"/>
            <a:r>
              <a:rPr lang="en-US" dirty="0"/>
              <a:t>Reliance on inexperienced, uncertified teachers</a:t>
            </a:r>
          </a:p>
        </p:txBody>
      </p:sp>
      <p:pic>
        <p:nvPicPr>
          <p:cNvPr id="12" name="Content Placeholder 11" descr="Two side by side line graphs illustrating the decline in average number of new special education teachers at accredited institutions.">
            <a:extLst>
              <a:ext uri="{FF2B5EF4-FFF2-40B4-BE49-F238E27FC236}">
                <a16:creationId xmlns:a16="http://schemas.microsoft.com/office/drawing/2014/main" id="{249EFBDE-D6E6-D949-4F3D-B15BE96D1C74}"/>
              </a:ext>
            </a:extLst>
          </p:cNvPr>
          <p:cNvPicPr>
            <a:picLocks noGrp="1" noChangeAspect="1"/>
          </p:cNvPicPr>
          <p:nvPr>
            <p:ph sz="half" idx="17"/>
          </p:nvPr>
        </p:nvPicPr>
        <p:blipFill>
          <a:blip r:embed="rId3" cstate="screen">
            <a:extLst>
              <a:ext uri="{28A0092B-C50C-407E-A947-70E740481C1C}">
                <a14:useLocalDpi xmlns:a14="http://schemas.microsoft.com/office/drawing/2010/main"/>
              </a:ext>
            </a:extLst>
          </a:blip>
          <a:stretch>
            <a:fillRect/>
          </a:stretch>
        </p:blipFill>
        <p:spPr>
          <a:xfrm>
            <a:off x="6226175" y="1583504"/>
            <a:ext cx="5507038" cy="3948167"/>
          </a:xfrm>
          <a:prstGeom prst="rect">
            <a:avLst/>
          </a:prstGeom>
          <a:noFill/>
        </p:spPr>
      </p:pic>
      <p:sp>
        <p:nvSpPr>
          <p:cNvPr id="4" name="Text Placeholder 3">
            <a:extLst>
              <a:ext uri="{FF2B5EF4-FFF2-40B4-BE49-F238E27FC236}">
                <a16:creationId xmlns:a16="http://schemas.microsoft.com/office/drawing/2014/main" id="{5C4E0238-6409-D4DF-21AB-4908C544C5B7}"/>
              </a:ext>
            </a:extLst>
          </p:cNvPr>
          <p:cNvSpPr>
            <a:spLocks noGrp="1"/>
          </p:cNvSpPr>
          <p:nvPr>
            <p:ph type="body" sz="quarter" idx="14"/>
          </p:nvPr>
        </p:nvSpPr>
        <p:spPr/>
        <p:txBody>
          <a:bodyPr anchor="b">
            <a:normAutofit/>
          </a:bodyPr>
          <a:lstStyle/>
          <a:p>
            <a:r>
              <a:rPr lang="en-US" dirty="0"/>
              <a:t>Bettini et al., 2025; Goldhaber &amp; Theobald, 2023; Nguyen et al., 2024 (Figure source); Scott, Bettini, &amp; Brunsting, 2023 </a:t>
            </a:r>
          </a:p>
        </p:txBody>
      </p:sp>
      <p:sp>
        <p:nvSpPr>
          <p:cNvPr id="5" name="Slide Number Placeholder 4">
            <a:extLst>
              <a:ext uri="{FF2B5EF4-FFF2-40B4-BE49-F238E27FC236}">
                <a16:creationId xmlns:a16="http://schemas.microsoft.com/office/drawing/2014/main" id="{E44D66E5-3A40-E225-1EE1-24B3931C6763}"/>
              </a:ext>
            </a:extLst>
          </p:cNvPr>
          <p:cNvSpPr>
            <a:spLocks noGrp="1"/>
          </p:cNvSpPr>
          <p:nvPr>
            <p:ph type="sldNum" sz="quarter" idx="18"/>
          </p:nvPr>
        </p:nvSpPr>
        <p:spPr/>
        <p:txBody>
          <a:bodyPr wrap="none" anchor="b">
            <a:normAutofit/>
          </a:bodyPr>
          <a:lstStyle/>
          <a:p>
            <a:fld id="{DF2BF9F9-8A6D-4E51-9385-E6189FFC85C3}" type="slidenum">
              <a:rPr lang="en-US" smtClean="0"/>
              <a:pPr/>
              <a:t>3</a:t>
            </a:fld>
            <a:endParaRPr lang="en-US" dirty="0"/>
          </a:p>
        </p:txBody>
      </p:sp>
    </p:spTree>
    <p:extLst>
      <p:ext uri="{BB962C8B-B14F-4D97-AF65-F5344CB8AC3E}">
        <p14:creationId xmlns:p14="http://schemas.microsoft.com/office/powerpoint/2010/main" val="3996487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DAFFA-DE19-5A9B-9F66-58AD7116A9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9EF4E-36D0-85B4-5486-17EF3443C4D8}"/>
              </a:ext>
            </a:extLst>
          </p:cNvPr>
          <p:cNvSpPr>
            <a:spLocks noGrp="1"/>
          </p:cNvSpPr>
          <p:nvPr>
            <p:ph type="title"/>
          </p:nvPr>
        </p:nvSpPr>
        <p:spPr/>
        <p:txBody>
          <a:bodyPr/>
          <a:lstStyle/>
          <a:p>
            <a:r>
              <a:rPr lang="en-US" dirty="0"/>
              <a:t>Background  </a:t>
            </a:r>
          </a:p>
        </p:txBody>
      </p:sp>
      <p:sp>
        <p:nvSpPr>
          <p:cNvPr id="3" name="Content Placeholder 2">
            <a:extLst>
              <a:ext uri="{FF2B5EF4-FFF2-40B4-BE49-F238E27FC236}">
                <a16:creationId xmlns:a16="http://schemas.microsoft.com/office/drawing/2014/main" id="{0B54405C-AA85-6C65-6F4B-ACC54246F38A}"/>
              </a:ext>
            </a:extLst>
          </p:cNvPr>
          <p:cNvSpPr>
            <a:spLocks noGrp="1"/>
          </p:cNvSpPr>
          <p:nvPr>
            <p:ph idx="1"/>
          </p:nvPr>
        </p:nvSpPr>
        <p:spPr/>
        <p:txBody>
          <a:bodyPr/>
          <a:lstStyle/>
          <a:p>
            <a:r>
              <a:rPr lang="en-US" dirty="0"/>
              <a:t>Hawaii Public Schools implemented a bonus policy starting in the 2020-21 school year that raised the salaries of all special education teachers in the state by $10,000</a:t>
            </a:r>
          </a:p>
        </p:txBody>
      </p:sp>
      <p:pic>
        <p:nvPicPr>
          <p:cNvPr id="5" name="Picture 4" descr="Table illustrating the different teacher categories and pay differentials.">
            <a:extLst>
              <a:ext uri="{FF2B5EF4-FFF2-40B4-BE49-F238E27FC236}">
                <a16:creationId xmlns:a16="http://schemas.microsoft.com/office/drawing/2014/main" id="{3383A366-EFED-0E32-E029-7403F452923C}"/>
              </a:ext>
            </a:extLst>
          </p:cNvPr>
          <p:cNvPicPr>
            <a:picLocks noChangeAspect="1"/>
          </p:cNvPicPr>
          <p:nvPr/>
        </p:nvPicPr>
        <p:blipFill>
          <a:blip r:embed="rId3"/>
          <a:stretch>
            <a:fillRect/>
          </a:stretch>
        </p:blipFill>
        <p:spPr>
          <a:xfrm>
            <a:off x="388010" y="2481350"/>
            <a:ext cx="7000875" cy="3000375"/>
          </a:xfrm>
          <a:prstGeom prst="rect">
            <a:avLst/>
          </a:prstGeom>
        </p:spPr>
      </p:pic>
      <p:pic>
        <p:nvPicPr>
          <p:cNvPr id="7" name="Picture 6" descr="Screen shot of a headline reading “Hawaii DOE introduces proposal to tackle teacher shortae through pay incentive”">
            <a:extLst>
              <a:ext uri="{FF2B5EF4-FFF2-40B4-BE49-F238E27FC236}">
                <a16:creationId xmlns:a16="http://schemas.microsoft.com/office/drawing/2014/main" id="{2F15F3DD-DDA9-A1B5-E321-F482F0A49E72}"/>
              </a:ext>
            </a:extLst>
          </p:cNvPr>
          <p:cNvPicPr>
            <a:picLocks noChangeAspect="1"/>
          </p:cNvPicPr>
          <p:nvPr/>
        </p:nvPicPr>
        <p:blipFill>
          <a:blip r:embed="rId4"/>
          <a:stretch>
            <a:fillRect/>
          </a:stretch>
        </p:blipFill>
        <p:spPr>
          <a:xfrm>
            <a:off x="4975722" y="3557016"/>
            <a:ext cx="6896100" cy="1304925"/>
          </a:xfrm>
          <a:prstGeom prst="rect">
            <a:avLst/>
          </a:prstGeom>
        </p:spPr>
      </p:pic>
      <p:sp>
        <p:nvSpPr>
          <p:cNvPr id="10" name="Text Placeholder 3">
            <a:extLst>
              <a:ext uri="{FF2B5EF4-FFF2-40B4-BE49-F238E27FC236}">
                <a16:creationId xmlns:a16="http://schemas.microsoft.com/office/drawing/2014/main" id="{38100C7D-3D89-1CDF-5319-6F934E19D862}"/>
              </a:ext>
            </a:extLst>
          </p:cNvPr>
          <p:cNvSpPr txBox="1">
            <a:spLocks/>
          </p:cNvSpPr>
          <p:nvPr/>
        </p:nvSpPr>
        <p:spPr>
          <a:xfrm>
            <a:off x="457201" y="5815801"/>
            <a:ext cx="11277600" cy="246221"/>
          </a:xfrm>
          <a:prstGeom prst="rect">
            <a:avLst/>
          </a:prstGeom>
        </p:spPr>
        <p:txBody>
          <a:bodyPr anchor="b">
            <a:normAutofit fontScale="47500" lnSpcReduction="20000"/>
          </a:bodyPr>
          <a:lstStyle>
            <a:lvl1pPr marL="240030" indent="-240030" algn="l" defTabSz="685800" rtl="0" eaLnBrk="1" latinLnBrk="0" hangingPunct="1">
              <a:lnSpc>
                <a:spcPct val="125000"/>
              </a:lnSpc>
              <a:spcBef>
                <a:spcPts val="750"/>
              </a:spcBef>
              <a:buFont typeface="Arial" panose="020B0604020202020204" pitchFamily="34" charset="0"/>
              <a:buChar char="•"/>
              <a:defRPr sz="2200" kern="1200">
                <a:solidFill>
                  <a:srgbClr val="1C252D"/>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200" kern="1200">
                <a:solidFill>
                  <a:srgbClr val="1C252D"/>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200" kern="1200">
                <a:solidFill>
                  <a:srgbClr val="1C252D"/>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200" kern="1200">
                <a:solidFill>
                  <a:srgbClr val="1C252D"/>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200" kern="1200">
                <a:solidFill>
                  <a:srgbClr val="1C252D"/>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McCoy, 2022; Theobald et al., 2025</a:t>
            </a:r>
          </a:p>
        </p:txBody>
      </p:sp>
      <p:sp>
        <p:nvSpPr>
          <p:cNvPr id="4" name="Slide Number Placeholder 3">
            <a:extLst>
              <a:ext uri="{FF2B5EF4-FFF2-40B4-BE49-F238E27FC236}">
                <a16:creationId xmlns:a16="http://schemas.microsoft.com/office/drawing/2014/main" id="{8F0602DF-7D29-941A-7DE9-14FD9A541630}"/>
              </a:ext>
            </a:extLst>
          </p:cNvPr>
          <p:cNvSpPr>
            <a:spLocks noGrp="1"/>
          </p:cNvSpPr>
          <p:nvPr>
            <p:ph type="sldNum" sz="quarter" idx="12"/>
          </p:nvPr>
        </p:nvSpPr>
        <p:spPr/>
        <p:txBody>
          <a:bodyPr/>
          <a:lstStyle/>
          <a:p>
            <a:fld id="{DEAFFC1D-2961-4C03-A61C-9B32FDA0EDFE}" type="slidenum">
              <a:rPr lang="en-US" smtClean="0"/>
              <a:t>30</a:t>
            </a:fld>
            <a:endParaRPr lang="en-US" dirty="0"/>
          </a:p>
        </p:txBody>
      </p:sp>
    </p:spTree>
    <p:extLst>
      <p:ext uri="{BB962C8B-B14F-4D97-AF65-F5344CB8AC3E}">
        <p14:creationId xmlns:p14="http://schemas.microsoft.com/office/powerpoint/2010/main" val="2106127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B698-91A2-0512-8CFC-CC826C2B6E51}"/>
              </a:ext>
            </a:extLst>
          </p:cNvPr>
          <p:cNvSpPr>
            <a:spLocks noGrp="1"/>
          </p:cNvSpPr>
          <p:nvPr>
            <p:ph type="title"/>
          </p:nvPr>
        </p:nvSpPr>
        <p:spPr>
          <a:xfrm>
            <a:off x="458724" y="95250"/>
            <a:ext cx="11274552" cy="956310"/>
          </a:xfrm>
        </p:spPr>
        <p:txBody>
          <a:bodyPr/>
          <a:lstStyle/>
          <a:p>
            <a:r>
              <a:rPr lang="en-US" dirty="0"/>
              <a:t>Event Study Plots, Vacancies</a:t>
            </a:r>
          </a:p>
        </p:txBody>
      </p:sp>
      <p:pic>
        <p:nvPicPr>
          <p:cNvPr id="5" name="Picture 4" descr="This screenshot shows a graph with the proportion of vacant special education and not special education positions over time with a red line in between 2019 and 2020.">
            <a:extLst>
              <a:ext uri="{FF2B5EF4-FFF2-40B4-BE49-F238E27FC236}">
                <a16:creationId xmlns:a16="http://schemas.microsoft.com/office/drawing/2014/main" id="{A71AE910-BC26-656A-0D24-F75A69F5FD5B}"/>
              </a:ext>
            </a:extLst>
          </p:cNvPr>
          <p:cNvPicPr>
            <a:picLocks noChangeAspect="1"/>
          </p:cNvPicPr>
          <p:nvPr/>
        </p:nvPicPr>
        <p:blipFill>
          <a:blip r:embed="rId3"/>
          <a:stretch>
            <a:fillRect/>
          </a:stretch>
        </p:blipFill>
        <p:spPr>
          <a:xfrm>
            <a:off x="457201" y="1680741"/>
            <a:ext cx="5961017" cy="3696167"/>
          </a:xfrm>
          <a:prstGeom prst="rect">
            <a:avLst/>
          </a:prstGeom>
        </p:spPr>
      </p:pic>
      <p:sp>
        <p:nvSpPr>
          <p:cNvPr id="13" name="Rectangle 12">
            <a:extLst>
              <a:ext uri="{FF2B5EF4-FFF2-40B4-BE49-F238E27FC236}">
                <a16:creationId xmlns:a16="http://schemas.microsoft.com/office/drawing/2014/main" id="{0344E231-3464-A906-486E-75643441F533}"/>
              </a:ext>
              <a:ext uri="{C183D7F6-B498-43B3-948B-1728B52AA6E4}">
                <adec:decorative xmlns:adec="http://schemas.microsoft.com/office/drawing/2017/decorative" val="1"/>
              </a:ext>
            </a:extLst>
          </p:cNvPr>
          <p:cNvSpPr/>
          <p:nvPr/>
        </p:nvSpPr>
        <p:spPr>
          <a:xfrm>
            <a:off x="4345577" y="1495636"/>
            <a:ext cx="1750423" cy="2988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615FA112-5B4D-9BC3-37A8-25E09BF56910}"/>
              </a:ext>
            </a:extLst>
          </p:cNvPr>
          <p:cNvSpPr>
            <a:spLocks noGrp="1"/>
          </p:cNvSpPr>
          <p:nvPr>
            <p:ph type="body" sz="quarter" idx="14"/>
          </p:nvPr>
        </p:nvSpPr>
        <p:spPr/>
        <p:txBody>
          <a:bodyPr/>
          <a:lstStyle/>
          <a:p>
            <a:r>
              <a:rPr lang="fr-FR" dirty="0"/>
              <a:t>Source: Theobald et al., 2025</a:t>
            </a:r>
          </a:p>
        </p:txBody>
      </p:sp>
      <p:sp>
        <p:nvSpPr>
          <p:cNvPr id="10" name="Slide Number Placeholder 9">
            <a:extLst>
              <a:ext uri="{FF2B5EF4-FFF2-40B4-BE49-F238E27FC236}">
                <a16:creationId xmlns:a16="http://schemas.microsoft.com/office/drawing/2014/main" id="{5A2AA4F9-E937-23DF-E564-833A26BEFC65}"/>
              </a:ext>
            </a:extLst>
          </p:cNvPr>
          <p:cNvSpPr>
            <a:spLocks noGrp="1"/>
          </p:cNvSpPr>
          <p:nvPr>
            <p:ph type="sldNum" sz="quarter" idx="18"/>
          </p:nvPr>
        </p:nvSpPr>
        <p:spPr/>
        <p:txBody>
          <a:bodyPr/>
          <a:lstStyle/>
          <a:p>
            <a:fld id="{DF2BF9F9-8A6D-4E51-9385-E6189FFC85C3}" type="slidenum">
              <a:rPr lang="en-US" smtClean="0"/>
              <a:t>31</a:t>
            </a:fld>
            <a:endParaRPr lang="en-US" dirty="0"/>
          </a:p>
        </p:txBody>
      </p:sp>
    </p:spTree>
    <p:extLst>
      <p:ext uri="{BB962C8B-B14F-4D97-AF65-F5344CB8AC3E}">
        <p14:creationId xmlns:p14="http://schemas.microsoft.com/office/powerpoint/2010/main" val="504505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F9C74-26AE-4F3C-AB8F-8451FE194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E7FF22-19D1-F152-AC01-05E6B9696845}"/>
              </a:ext>
            </a:extLst>
          </p:cNvPr>
          <p:cNvSpPr>
            <a:spLocks noGrp="1"/>
          </p:cNvSpPr>
          <p:nvPr>
            <p:ph type="title"/>
          </p:nvPr>
        </p:nvSpPr>
        <p:spPr>
          <a:xfrm>
            <a:off x="458724" y="95250"/>
            <a:ext cx="11274552" cy="956310"/>
          </a:xfrm>
        </p:spPr>
        <p:txBody>
          <a:bodyPr/>
          <a:lstStyle/>
          <a:p>
            <a:r>
              <a:rPr lang="en-US" dirty="0"/>
              <a:t>Event Study Plots, Vacancies </a:t>
            </a:r>
          </a:p>
        </p:txBody>
      </p:sp>
      <p:pic>
        <p:nvPicPr>
          <p:cNvPr id="3" name="Picture 2" descr="This screenshot shows a graph with the proportion of vacant special education and not special education positions over time with a red line in between 2019 and 2020.">
            <a:extLst>
              <a:ext uri="{FF2B5EF4-FFF2-40B4-BE49-F238E27FC236}">
                <a16:creationId xmlns:a16="http://schemas.microsoft.com/office/drawing/2014/main" id="{94D7611E-02E6-7225-2B70-D268C6E553F1}"/>
              </a:ext>
            </a:extLst>
          </p:cNvPr>
          <p:cNvPicPr>
            <a:picLocks noChangeAspect="1"/>
          </p:cNvPicPr>
          <p:nvPr/>
        </p:nvPicPr>
        <p:blipFill>
          <a:blip r:embed="rId3"/>
          <a:stretch>
            <a:fillRect/>
          </a:stretch>
        </p:blipFill>
        <p:spPr>
          <a:xfrm>
            <a:off x="457201" y="1680741"/>
            <a:ext cx="5961017" cy="3696167"/>
          </a:xfrm>
          <a:prstGeom prst="rect">
            <a:avLst/>
          </a:prstGeom>
        </p:spPr>
      </p:pic>
      <p:sp>
        <p:nvSpPr>
          <p:cNvPr id="4" name="Rectangle 3">
            <a:extLst>
              <a:ext uri="{FF2B5EF4-FFF2-40B4-BE49-F238E27FC236}">
                <a16:creationId xmlns:a16="http://schemas.microsoft.com/office/drawing/2014/main" id="{A095290B-F474-3096-BD38-D7A1EF7BB5B2}"/>
              </a:ext>
              <a:ext uri="{C183D7F6-B498-43B3-948B-1728B52AA6E4}">
                <adec:decorative xmlns:adec="http://schemas.microsoft.com/office/drawing/2017/decorative" val="1"/>
              </a:ext>
            </a:extLst>
          </p:cNvPr>
          <p:cNvSpPr/>
          <p:nvPr/>
        </p:nvSpPr>
        <p:spPr>
          <a:xfrm>
            <a:off x="4393440" y="1543681"/>
            <a:ext cx="1750423" cy="2988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6DC4F192-56AA-40D6-CD07-40A87113C9C2}"/>
              </a:ext>
            </a:extLst>
          </p:cNvPr>
          <p:cNvSpPr>
            <a:spLocks noGrp="1"/>
          </p:cNvSpPr>
          <p:nvPr>
            <p:ph type="body" sz="quarter" idx="14"/>
          </p:nvPr>
        </p:nvSpPr>
        <p:spPr/>
        <p:txBody>
          <a:bodyPr/>
          <a:lstStyle/>
          <a:p>
            <a:r>
              <a:rPr lang="fr-FR" dirty="0"/>
              <a:t>Source: Theobald et al., 2025</a:t>
            </a:r>
          </a:p>
        </p:txBody>
      </p:sp>
      <p:sp>
        <p:nvSpPr>
          <p:cNvPr id="10" name="Slide Number Placeholder 9">
            <a:extLst>
              <a:ext uri="{FF2B5EF4-FFF2-40B4-BE49-F238E27FC236}">
                <a16:creationId xmlns:a16="http://schemas.microsoft.com/office/drawing/2014/main" id="{AB76F538-A675-BFA8-6DCD-31DD877FD2C5}"/>
              </a:ext>
            </a:extLst>
          </p:cNvPr>
          <p:cNvSpPr>
            <a:spLocks noGrp="1"/>
          </p:cNvSpPr>
          <p:nvPr>
            <p:ph type="sldNum" sz="quarter" idx="18"/>
          </p:nvPr>
        </p:nvSpPr>
        <p:spPr/>
        <p:txBody>
          <a:bodyPr/>
          <a:lstStyle/>
          <a:p>
            <a:fld id="{DF2BF9F9-8A6D-4E51-9385-E6189FFC85C3}" type="slidenum">
              <a:rPr lang="en-US" smtClean="0"/>
              <a:t>32</a:t>
            </a:fld>
            <a:endParaRPr lang="en-US" dirty="0"/>
          </a:p>
        </p:txBody>
      </p:sp>
      <p:cxnSp>
        <p:nvCxnSpPr>
          <p:cNvPr id="6" name="Straight Connector 5">
            <a:extLst>
              <a:ext uri="{FF2B5EF4-FFF2-40B4-BE49-F238E27FC236}">
                <a16:creationId xmlns:a16="http://schemas.microsoft.com/office/drawing/2014/main" id="{8D428339-AAAC-D679-F6C6-CF96853F64A7}"/>
              </a:ext>
              <a:ext uri="{C183D7F6-B498-43B3-948B-1728B52AA6E4}">
                <adec:decorative xmlns:adec="http://schemas.microsoft.com/office/drawing/2017/decorative" val="1"/>
              </a:ext>
            </a:extLst>
          </p:cNvPr>
          <p:cNvCxnSpPr>
            <a:cxnSpLocks/>
          </p:cNvCxnSpPr>
          <p:nvPr/>
        </p:nvCxnSpPr>
        <p:spPr>
          <a:xfrm>
            <a:off x="4298385" y="1750423"/>
            <a:ext cx="0" cy="292608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87635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6491D-1463-232C-317D-C296E9C2D7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9E37DF-035F-AB5A-57C2-87E9D57C8D7F}"/>
              </a:ext>
            </a:extLst>
          </p:cNvPr>
          <p:cNvSpPr>
            <a:spLocks noGrp="1"/>
          </p:cNvSpPr>
          <p:nvPr>
            <p:ph type="title"/>
          </p:nvPr>
        </p:nvSpPr>
        <p:spPr>
          <a:xfrm>
            <a:off x="458724" y="95250"/>
            <a:ext cx="11274552" cy="956310"/>
          </a:xfrm>
        </p:spPr>
        <p:txBody>
          <a:bodyPr/>
          <a:lstStyle/>
          <a:p>
            <a:r>
              <a:rPr lang="en-US" dirty="0"/>
              <a:t>Event Study Plots, Vacancies  </a:t>
            </a:r>
          </a:p>
        </p:txBody>
      </p:sp>
      <p:pic>
        <p:nvPicPr>
          <p:cNvPr id="4" name="Picture 3" descr="This screenshot shows a graph with the proportion of vacant special education and not special education positions over time with a red line in between 2019 and 2020.">
            <a:extLst>
              <a:ext uri="{FF2B5EF4-FFF2-40B4-BE49-F238E27FC236}">
                <a16:creationId xmlns:a16="http://schemas.microsoft.com/office/drawing/2014/main" id="{1DEE0CC7-24BA-F1FE-1453-DB5F7901C27A}"/>
              </a:ext>
            </a:extLst>
          </p:cNvPr>
          <p:cNvPicPr>
            <a:picLocks noChangeAspect="1"/>
          </p:cNvPicPr>
          <p:nvPr/>
        </p:nvPicPr>
        <p:blipFill>
          <a:blip r:embed="rId2"/>
          <a:stretch>
            <a:fillRect/>
          </a:stretch>
        </p:blipFill>
        <p:spPr>
          <a:xfrm>
            <a:off x="457201" y="1680741"/>
            <a:ext cx="5961017" cy="3696167"/>
          </a:xfrm>
          <a:prstGeom prst="rect">
            <a:avLst/>
          </a:prstGeom>
        </p:spPr>
      </p:pic>
      <p:cxnSp>
        <p:nvCxnSpPr>
          <p:cNvPr id="5" name="Straight Connector 4">
            <a:extLst>
              <a:ext uri="{FF2B5EF4-FFF2-40B4-BE49-F238E27FC236}">
                <a16:creationId xmlns:a16="http://schemas.microsoft.com/office/drawing/2014/main" id="{D2D312A9-80BF-6D7E-2897-A31CE8A5ED79}"/>
              </a:ext>
              <a:ext uri="{C183D7F6-B498-43B3-948B-1728B52AA6E4}">
                <adec:decorative xmlns:adec="http://schemas.microsoft.com/office/drawing/2017/decorative" val="1"/>
              </a:ext>
            </a:extLst>
          </p:cNvPr>
          <p:cNvCxnSpPr>
            <a:cxnSpLocks/>
          </p:cNvCxnSpPr>
          <p:nvPr/>
        </p:nvCxnSpPr>
        <p:spPr>
          <a:xfrm>
            <a:off x="4298385" y="1750423"/>
            <a:ext cx="0" cy="292608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sp>
        <p:nvSpPr>
          <p:cNvPr id="7" name="Text Placeholder 6">
            <a:extLst>
              <a:ext uri="{FF2B5EF4-FFF2-40B4-BE49-F238E27FC236}">
                <a16:creationId xmlns:a16="http://schemas.microsoft.com/office/drawing/2014/main" id="{32783BF2-9112-B326-1F23-7EFD15EF5B44}"/>
              </a:ext>
            </a:extLst>
          </p:cNvPr>
          <p:cNvSpPr>
            <a:spLocks noGrp="1"/>
          </p:cNvSpPr>
          <p:nvPr>
            <p:ph type="body" sz="quarter" idx="14"/>
          </p:nvPr>
        </p:nvSpPr>
        <p:spPr/>
        <p:txBody>
          <a:bodyPr/>
          <a:lstStyle/>
          <a:p>
            <a:r>
              <a:rPr lang="fr-FR" dirty="0"/>
              <a:t>Source: Theobald et al., 2025</a:t>
            </a:r>
          </a:p>
        </p:txBody>
      </p:sp>
      <p:sp>
        <p:nvSpPr>
          <p:cNvPr id="10" name="Slide Number Placeholder 9">
            <a:extLst>
              <a:ext uri="{FF2B5EF4-FFF2-40B4-BE49-F238E27FC236}">
                <a16:creationId xmlns:a16="http://schemas.microsoft.com/office/drawing/2014/main" id="{AF5872F9-309E-3726-EBA7-005EBA3F4DFB}"/>
              </a:ext>
            </a:extLst>
          </p:cNvPr>
          <p:cNvSpPr>
            <a:spLocks noGrp="1"/>
          </p:cNvSpPr>
          <p:nvPr>
            <p:ph type="sldNum" sz="quarter" idx="18"/>
          </p:nvPr>
        </p:nvSpPr>
        <p:spPr/>
        <p:txBody>
          <a:bodyPr/>
          <a:lstStyle/>
          <a:p>
            <a:fld id="{DF2BF9F9-8A6D-4E51-9385-E6189FFC85C3}" type="slidenum">
              <a:rPr lang="en-US" smtClean="0"/>
              <a:t>33</a:t>
            </a:fld>
            <a:endParaRPr lang="en-US" dirty="0"/>
          </a:p>
        </p:txBody>
      </p:sp>
    </p:spTree>
    <p:extLst>
      <p:ext uri="{BB962C8B-B14F-4D97-AF65-F5344CB8AC3E}">
        <p14:creationId xmlns:p14="http://schemas.microsoft.com/office/powerpoint/2010/main" val="3773005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ECD81-3135-B401-1C8F-867E82BE10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7DEF4-AAA5-397C-EE15-4683D7EFCE7E}"/>
              </a:ext>
            </a:extLst>
          </p:cNvPr>
          <p:cNvSpPr>
            <a:spLocks noGrp="1"/>
          </p:cNvSpPr>
          <p:nvPr>
            <p:ph type="title"/>
          </p:nvPr>
        </p:nvSpPr>
        <p:spPr>
          <a:xfrm>
            <a:off x="458724" y="95250"/>
            <a:ext cx="11274552" cy="956310"/>
          </a:xfrm>
        </p:spPr>
        <p:txBody>
          <a:bodyPr/>
          <a:lstStyle/>
          <a:p>
            <a:r>
              <a:rPr lang="en-US" dirty="0"/>
              <a:t>Event Study Plots, Vacancies   </a:t>
            </a:r>
          </a:p>
        </p:txBody>
      </p:sp>
      <p:pic>
        <p:nvPicPr>
          <p:cNvPr id="3" name="Picture 2" descr="This screenshot shows a graph with the proportion of vacant special education and not special education positions over time with a red line in between 2019 and 2020.">
            <a:extLst>
              <a:ext uri="{FF2B5EF4-FFF2-40B4-BE49-F238E27FC236}">
                <a16:creationId xmlns:a16="http://schemas.microsoft.com/office/drawing/2014/main" id="{214C71E9-260A-D9DA-F4C9-6B3E47BC6E65}"/>
              </a:ext>
            </a:extLst>
          </p:cNvPr>
          <p:cNvPicPr>
            <a:picLocks noChangeAspect="1"/>
          </p:cNvPicPr>
          <p:nvPr/>
        </p:nvPicPr>
        <p:blipFill>
          <a:blip r:embed="rId2"/>
          <a:stretch>
            <a:fillRect/>
          </a:stretch>
        </p:blipFill>
        <p:spPr>
          <a:xfrm>
            <a:off x="457201" y="1680741"/>
            <a:ext cx="5961017" cy="3696167"/>
          </a:xfrm>
          <a:prstGeom prst="rect">
            <a:avLst/>
          </a:prstGeom>
        </p:spPr>
      </p:pic>
      <p:cxnSp>
        <p:nvCxnSpPr>
          <p:cNvPr id="4" name="Straight Connector 3">
            <a:extLst>
              <a:ext uri="{FF2B5EF4-FFF2-40B4-BE49-F238E27FC236}">
                <a16:creationId xmlns:a16="http://schemas.microsoft.com/office/drawing/2014/main" id="{651AC6DF-B9CB-6863-B439-DCE898EA9990}"/>
              </a:ext>
              <a:ext uri="{C183D7F6-B498-43B3-948B-1728B52AA6E4}">
                <adec:decorative xmlns:adec="http://schemas.microsoft.com/office/drawing/2017/decorative" val="1"/>
              </a:ext>
            </a:extLst>
          </p:cNvPr>
          <p:cNvCxnSpPr>
            <a:cxnSpLocks/>
          </p:cNvCxnSpPr>
          <p:nvPr/>
        </p:nvCxnSpPr>
        <p:spPr>
          <a:xfrm>
            <a:off x="4298385" y="1750423"/>
            <a:ext cx="0" cy="292608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pic>
        <p:nvPicPr>
          <p:cNvPr id="6" name="Picture 5" descr="This screenshot shows a graph with the change in the difference in proportion of vacant special education and not special education positions over time.">
            <a:extLst>
              <a:ext uri="{FF2B5EF4-FFF2-40B4-BE49-F238E27FC236}">
                <a16:creationId xmlns:a16="http://schemas.microsoft.com/office/drawing/2014/main" id="{82D668D0-AA49-AA1E-373F-C59D48E55D8A}"/>
              </a:ext>
            </a:extLst>
          </p:cNvPr>
          <p:cNvPicPr>
            <a:picLocks noChangeAspect="1"/>
          </p:cNvPicPr>
          <p:nvPr/>
        </p:nvPicPr>
        <p:blipFill>
          <a:blip r:embed="rId3"/>
          <a:stretch>
            <a:fillRect/>
          </a:stretch>
        </p:blipFill>
        <p:spPr>
          <a:xfrm>
            <a:off x="6222024" y="1560229"/>
            <a:ext cx="5765654" cy="3617030"/>
          </a:xfrm>
          <a:prstGeom prst="rect">
            <a:avLst/>
          </a:prstGeom>
        </p:spPr>
      </p:pic>
      <p:sp>
        <p:nvSpPr>
          <p:cNvPr id="7" name="Text Placeholder 6">
            <a:extLst>
              <a:ext uri="{FF2B5EF4-FFF2-40B4-BE49-F238E27FC236}">
                <a16:creationId xmlns:a16="http://schemas.microsoft.com/office/drawing/2014/main" id="{34A9A8FA-A299-D55E-A61B-D72D42CC4796}"/>
              </a:ext>
            </a:extLst>
          </p:cNvPr>
          <p:cNvSpPr>
            <a:spLocks noGrp="1"/>
          </p:cNvSpPr>
          <p:nvPr>
            <p:ph type="body" sz="quarter" idx="14"/>
          </p:nvPr>
        </p:nvSpPr>
        <p:spPr/>
        <p:txBody>
          <a:bodyPr/>
          <a:lstStyle/>
          <a:p>
            <a:r>
              <a:rPr lang="fr-FR" dirty="0"/>
              <a:t>Source: Theobald et al., 2025</a:t>
            </a:r>
          </a:p>
        </p:txBody>
      </p:sp>
      <p:sp>
        <p:nvSpPr>
          <p:cNvPr id="10" name="Slide Number Placeholder 9">
            <a:extLst>
              <a:ext uri="{FF2B5EF4-FFF2-40B4-BE49-F238E27FC236}">
                <a16:creationId xmlns:a16="http://schemas.microsoft.com/office/drawing/2014/main" id="{134F294D-35EB-08E3-7D2B-ABA04CCF5980}"/>
              </a:ext>
            </a:extLst>
          </p:cNvPr>
          <p:cNvSpPr>
            <a:spLocks noGrp="1"/>
          </p:cNvSpPr>
          <p:nvPr>
            <p:ph type="sldNum" sz="quarter" idx="18"/>
          </p:nvPr>
        </p:nvSpPr>
        <p:spPr/>
        <p:txBody>
          <a:bodyPr/>
          <a:lstStyle/>
          <a:p>
            <a:fld id="{DF2BF9F9-8A6D-4E51-9385-E6189FFC85C3}" type="slidenum">
              <a:rPr lang="en-US" smtClean="0"/>
              <a:t>34</a:t>
            </a:fld>
            <a:endParaRPr lang="en-US" dirty="0"/>
          </a:p>
        </p:txBody>
      </p:sp>
    </p:spTree>
    <p:extLst>
      <p:ext uri="{BB962C8B-B14F-4D97-AF65-F5344CB8AC3E}">
        <p14:creationId xmlns:p14="http://schemas.microsoft.com/office/powerpoint/2010/main" val="2781113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D4645-B6A6-8868-3694-A326D4C92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43D5F-4FE4-36B1-C2FE-222DABA00DE1}"/>
              </a:ext>
            </a:extLst>
          </p:cNvPr>
          <p:cNvSpPr>
            <a:spLocks noGrp="1"/>
          </p:cNvSpPr>
          <p:nvPr>
            <p:ph type="title"/>
          </p:nvPr>
        </p:nvSpPr>
        <p:spPr>
          <a:xfrm>
            <a:off x="458723" y="95250"/>
            <a:ext cx="11634039" cy="956310"/>
          </a:xfrm>
        </p:spPr>
        <p:txBody>
          <a:bodyPr/>
          <a:lstStyle/>
          <a:p>
            <a:r>
              <a:rPr lang="en-US" dirty="0"/>
              <a:t>Event Study Plots, Vacancies and Unlicensed Teachers</a:t>
            </a:r>
          </a:p>
        </p:txBody>
      </p:sp>
      <p:pic>
        <p:nvPicPr>
          <p:cNvPr id="4" name="Picture 3" descr="This screenshot shows a graph with the proportion of vacant or filled by unlicensed teacher special education and not special education positions over time with a red line in between 2019 and 2020.">
            <a:extLst>
              <a:ext uri="{FF2B5EF4-FFF2-40B4-BE49-F238E27FC236}">
                <a16:creationId xmlns:a16="http://schemas.microsoft.com/office/drawing/2014/main" id="{08B2CA97-B0F8-CFF9-61D3-318215CEEA12}"/>
              </a:ext>
            </a:extLst>
          </p:cNvPr>
          <p:cNvPicPr>
            <a:picLocks noChangeAspect="1"/>
          </p:cNvPicPr>
          <p:nvPr/>
        </p:nvPicPr>
        <p:blipFill>
          <a:blip r:embed="rId2"/>
          <a:stretch>
            <a:fillRect/>
          </a:stretch>
        </p:blipFill>
        <p:spPr>
          <a:xfrm>
            <a:off x="230515" y="1411690"/>
            <a:ext cx="6638857" cy="4146934"/>
          </a:xfrm>
          <a:prstGeom prst="rect">
            <a:avLst/>
          </a:prstGeom>
        </p:spPr>
      </p:pic>
      <p:sp>
        <p:nvSpPr>
          <p:cNvPr id="11" name="TextBox 10">
            <a:extLst>
              <a:ext uri="{FF2B5EF4-FFF2-40B4-BE49-F238E27FC236}">
                <a16:creationId xmlns:a16="http://schemas.microsoft.com/office/drawing/2014/main" id="{D599ADE9-32BA-34F6-7CE4-CCD57A2EC8DF}"/>
              </a:ext>
            </a:extLst>
          </p:cNvPr>
          <p:cNvSpPr txBox="1"/>
          <p:nvPr/>
        </p:nvSpPr>
        <p:spPr>
          <a:xfrm rot="16200000">
            <a:off x="-1667637" y="3244935"/>
            <a:ext cx="4082015" cy="285709"/>
          </a:xfrm>
          <a:prstGeom prst="rect">
            <a:avLst/>
          </a:prstGeom>
          <a:solidFill>
            <a:srgbClr val="FFFFFF"/>
          </a:solidFill>
        </p:spPr>
        <p:txBody>
          <a:bodyPr wrap="square" rtlCol="0">
            <a:spAutoFit/>
          </a:bodyPr>
          <a:lstStyle/>
          <a:p>
            <a:pPr algn="ctr"/>
            <a:r>
              <a:rPr lang="en-US" sz="1200" dirty="0"/>
              <a:t>Proportion positions vacant or filled by unlicensed teacher</a:t>
            </a:r>
          </a:p>
        </p:txBody>
      </p:sp>
      <p:sp>
        <p:nvSpPr>
          <p:cNvPr id="13" name="Rectangle 12">
            <a:extLst>
              <a:ext uri="{FF2B5EF4-FFF2-40B4-BE49-F238E27FC236}">
                <a16:creationId xmlns:a16="http://schemas.microsoft.com/office/drawing/2014/main" id="{75ED2492-3921-88C0-84D7-553B833B329D}"/>
              </a:ext>
              <a:ext uri="{C183D7F6-B498-43B3-948B-1728B52AA6E4}">
                <adec:decorative xmlns:adec="http://schemas.microsoft.com/office/drawing/2017/decorative" val="1"/>
              </a:ext>
            </a:extLst>
          </p:cNvPr>
          <p:cNvSpPr/>
          <p:nvPr/>
        </p:nvSpPr>
        <p:spPr>
          <a:xfrm>
            <a:off x="4525319" y="1507191"/>
            <a:ext cx="2046303" cy="2988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824F69D3-05EE-85EA-8970-306135114F42}"/>
              </a:ext>
            </a:extLst>
          </p:cNvPr>
          <p:cNvSpPr>
            <a:spLocks noGrp="1"/>
          </p:cNvSpPr>
          <p:nvPr>
            <p:ph type="body" sz="quarter" idx="14"/>
          </p:nvPr>
        </p:nvSpPr>
        <p:spPr/>
        <p:txBody>
          <a:bodyPr/>
          <a:lstStyle/>
          <a:p>
            <a:r>
              <a:rPr lang="fr-FR" dirty="0"/>
              <a:t>Source: Theobald et al., 2025</a:t>
            </a:r>
          </a:p>
        </p:txBody>
      </p:sp>
      <p:sp>
        <p:nvSpPr>
          <p:cNvPr id="6" name="Slide Number Placeholder 5">
            <a:extLst>
              <a:ext uri="{FF2B5EF4-FFF2-40B4-BE49-F238E27FC236}">
                <a16:creationId xmlns:a16="http://schemas.microsoft.com/office/drawing/2014/main" id="{AF24C818-80F3-A92B-20C3-C4C9FD9224C7}"/>
              </a:ext>
            </a:extLst>
          </p:cNvPr>
          <p:cNvSpPr>
            <a:spLocks noGrp="1"/>
          </p:cNvSpPr>
          <p:nvPr>
            <p:ph type="sldNum" sz="quarter" idx="18"/>
          </p:nvPr>
        </p:nvSpPr>
        <p:spPr>
          <a:xfrm>
            <a:off x="457203" y="6422601"/>
            <a:ext cx="243015" cy="246221"/>
          </a:xfrm>
        </p:spPr>
        <p:txBody>
          <a:bodyPr/>
          <a:lstStyle/>
          <a:p>
            <a:fld id="{DEAFFC1D-2961-4C03-A61C-9B32FDA0EDFE}" type="slidenum">
              <a:rPr lang="en-US" smtClean="0"/>
              <a:pPr/>
              <a:t>35</a:t>
            </a:fld>
            <a:endParaRPr lang="en-US" dirty="0"/>
          </a:p>
        </p:txBody>
      </p:sp>
    </p:spTree>
    <p:extLst>
      <p:ext uri="{BB962C8B-B14F-4D97-AF65-F5344CB8AC3E}">
        <p14:creationId xmlns:p14="http://schemas.microsoft.com/office/powerpoint/2010/main" val="175060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82AE3-260A-0D6F-537E-31354B91F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2F5F2-D316-E069-8BC9-052BBAF6689A}"/>
              </a:ext>
            </a:extLst>
          </p:cNvPr>
          <p:cNvSpPr>
            <a:spLocks noGrp="1"/>
          </p:cNvSpPr>
          <p:nvPr>
            <p:ph type="title"/>
          </p:nvPr>
        </p:nvSpPr>
        <p:spPr>
          <a:xfrm>
            <a:off x="458724" y="95250"/>
            <a:ext cx="11274552" cy="956310"/>
          </a:xfrm>
        </p:spPr>
        <p:txBody>
          <a:bodyPr/>
          <a:lstStyle/>
          <a:p>
            <a:r>
              <a:rPr lang="en-US" dirty="0"/>
              <a:t>Event Study Plots, Vacancies and Unlicensed Teachers </a:t>
            </a:r>
          </a:p>
        </p:txBody>
      </p:sp>
      <p:pic>
        <p:nvPicPr>
          <p:cNvPr id="3" name="Picture 2" descr="This screenshot shows a graph with the proportion of vacant or filled by unlicensed teacher special education and not special education positions over time with a red line in between 2019 and 2020.">
            <a:extLst>
              <a:ext uri="{FF2B5EF4-FFF2-40B4-BE49-F238E27FC236}">
                <a16:creationId xmlns:a16="http://schemas.microsoft.com/office/drawing/2014/main" id="{5BA972B4-F600-53CB-0BF9-7B83BD6F9327}"/>
              </a:ext>
            </a:extLst>
          </p:cNvPr>
          <p:cNvPicPr>
            <a:picLocks noChangeAspect="1"/>
          </p:cNvPicPr>
          <p:nvPr/>
        </p:nvPicPr>
        <p:blipFill>
          <a:blip r:embed="rId2"/>
          <a:stretch>
            <a:fillRect/>
          </a:stretch>
        </p:blipFill>
        <p:spPr>
          <a:xfrm>
            <a:off x="230515" y="1411690"/>
            <a:ext cx="6638857" cy="4146934"/>
          </a:xfrm>
          <a:prstGeom prst="rect">
            <a:avLst/>
          </a:prstGeom>
        </p:spPr>
      </p:pic>
      <p:sp>
        <p:nvSpPr>
          <p:cNvPr id="4" name="TextBox 3">
            <a:extLst>
              <a:ext uri="{FF2B5EF4-FFF2-40B4-BE49-F238E27FC236}">
                <a16:creationId xmlns:a16="http://schemas.microsoft.com/office/drawing/2014/main" id="{97320D91-D0EA-4B7F-2808-0F5B50564922}"/>
              </a:ext>
            </a:extLst>
          </p:cNvPr>
          <p:cNvSpPr txBox="1"/>
          <p:nvPr/>
        </p:nvSpPr>
        <p:spPr>
          <a:xfrm rot="16200000">
            <a:off x="-1676602" y="3244935"/>
            <a:ext cx="4082015" cy="285709"/>
          </a:xfrm>
          <a:prstGeom prst="rect">
            <a:avLst/>
          </a:prstGeom>
          <a:solidFill>
            <a:srgbClr val="FFFFFF"/>
          </a:solidFill>
        </p:spPr>
        <p:txBody>
          <a:bodyPr wrap="square" rtlCol="0">
            <a:spAutoFit/>
          </a:bodyPr>
          <a:lstStyle/>
          <a:p>
            <a:pPr algn="ctr"/>
            <a:r>
              <a:rPr lang="en-US" sz="1200" dirty="0"/>
              <a:t>Proportion positions vacant or filled by unlicensed teacher</a:t>
            </a:r>
          </a:p>
        </p:txBody>
      </p:sp>
      <p:cxnSp>
        <p:nvCxnSpPr>
          <p:cNvPr id="8" name="Straight Connector 7">
            <a:extLst>
              <a:ext uri="{FF2B5EF4-FFF2-40B4-BE49-F238E27FC236}">
                <a16:creationId xmlns:a16="http://schemas.microsoft.com/office/drawing/2014/main" id="{95760FC0-76C5-320F-D959-AC785F60D264}"/>
              </a:ext>
              <a:ext uri="{C183D7F6-B498-43B3-948B-1728B52AA6E4}">
                <adec:decorative xmlns:adec="http://schemas.microsoft.com/office/drawing/2017/decorative" val="1"/>
              </a:ext>
            </a:extLst>
          </p:cNvPr>
          <p:cNvCxnSpPr>
            <a:cxnSpLocks/>
          </p:cNvCxnSpPr>
          <p:nvPr/>
        </p:nvCxnSpPr>
        <p:spPr>
          <a:xfrm>
            <a:off x="4564878" y="1672244"/>
            <a:ext cx="0" cy="292608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61F260CC-51D9-4D47-AD3A-6339A2D0D3F0}"/>
              </a:ext>
              <a:ext uri="{C183D7F6-B498-43B3-948B-1728B52AA6E4}">
                <adec:decorative xmlns:adec="http://schemas.microsoft.com/office/drawing/2017/decorative" val="1"/>
              </a:ext>
            </a:extLst>
          </p:cNvPr>
          <p:cNvSpPr/>
          <p:nvPr/>
        </p:nvSpPr>
        <p:spPr>
          <a:xfrm>
            <a:off x="4648756" y="1507191"/>
            <a:ext cx="2136738" cy="2988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112D439C-3591-EE34-6DAC-DFE8A1C7C70F}"/>
              </a:ext>
            </a:extLst>
          </p:cNvPr>
          <p:cNvSpPr>
            <a:spLocks noGrp="1"/>
          </p:cNvSpPr>
          <p:nvPr>
            <p:ph type="body" sz="quarter" idx="14"/>
          </p:nvPr>
        </p:nvSpPr>
        <p:spPr/>
        <p:txBody>
          <a:bodyPr/>
          <a:lstStyle/>
          <a:p>
            <a:r>
              <a:rPr lang="fr-FR" dirty="0"/>
              <a:t>Source: Theobald et al., 2025</a:t>
            </a:r>
          </a:p>
        </p:txBody>
      </p:sp>
      <p:sp>
        <p:nvSpPr>
          <p:cNvPr id="6" name="Slide Number Placeholder 5">
            <a:extLst>
              <a:ext uri="{FF2B5EF4-FFF2-40B4-BE49-F238E27FC236}">
                <a16:creationId xmlns:a16="http://schemas.microsoft.com/office/drawing/2014/main" id="{1239189C-BD87-C816-3735-D569FF7DCEA7}"/>
              </a:ext>
            </a:extLst>
          </p:cNvPr>
          <p:cNvSpPr>
            <a:spLocks noGrp="1"/>
          </p:cNvSpPr>
          <p:nvPr>
            <p:ph type="sldNum" sz="quarter" idx="18"/>
          </p:nvPr>
        </p:nvSpPr>
        <p:spPr>
          <a:xfrm>
            <a:off x="457203" y="6422601"/>
            <a:ext cx="243015" cy="246221"/>
          </a:xfrm>
        </p:spPr>
        <p:txBody>
          <a:bodyPr/>
          <a:lstStyle/>
          <a:p>
            <a:fld id="{DEAFFC1D-2961-4C03-A61C-9B32FDA0EDFE}" type="slidenum">
              <a:rPr lang="en-US" smtClean="0"/>
              <a:pPr/>
              <a:t>36</a:t>
            </a:fld>
            <a:endParaRPr lang="en-US" dirty="0"/>
          </a:p>
        </p:txBody>
      </p:sp>
    </p:spTree>
    <p:extLst>
      <p:ext uri="{BB962C8B-B14F-4D97-AF65-F5344CB8AC3E}">
        <p14:creationId xmlns:p14="http://schemas.microsoft.com/office/powerpoint/2010/main" val="1017551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2E866-985A-10A7-8EB8-10186348A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EB1F7-EEA5-2079-F5D6-402B49CD4154}"/>
              </a:ext>
            </a:extLst>
          </p:cNvPr>
          <p:cNvSpPr>
            <a:spLocks noGrp="1"/>
          </p:cNvSpPr>
          <p:nvPr>
            <p:ph type="title"/>
          </p:nvPr>
        </p:nvSpPr>
        <p:spPr>
          <a:xfrm>
            <a:off x="458724" y="95250"/>
            <a:ext cx="11274552" cy="956310"/>
          </a:xfrm>
        </p:spPr>
        <p:txBody>
          <a:bodyPr/>
          <a:lstStyle/>
          <a:p>
            <a:r>
              <a:rPr lang="en-US" dirty="0"/>
              <a:t>Event Study Plots, Vacancies and Unlicensed Teachers  </a:t>
            </a:r>
          </a:p>
        </p:txBody>
      </p:sp>
      <p:pic>
        <p:nvPicPr>
          <p:cNvPr id="3" name="Picture 2" descr="This screenshot shows a graph with the proportion of vacant or filled by unlicensed teacher special education and not special education positions over time with a red line in between 2019 and 2020.">
            <a:extLst>
              <a:ext uri="{FF2B5EF4-FFF2-40B4-BE49-F238E27FC236}">
                <a16:creationId xmlns:a16="http://schemas.microsoft.com/office/drawing/2014/main" id="{60E5EBC5-A0A2-94D2-4AAD-146A0191FE7C}"/>
              </a:ext>
            </a:extLst>
          </p:cNvPr>
          <p:cNvPicPr>
            <a:picLocks noChangeAspect="1"/>
          </p:cNvPicPr>
          <p:nvPr/>
        </p:nvPicPr>
        <p:blipFill>
          <a:blip r:embed="rId3"/>
          <a:stretch>
            <a:fillRect/>
          </a:stretch>
        </p:blipFill>
        <p:spPr>
          <a:xfrm>
            <a:off x="230515" y="1411690"/>
            <a:ext cx="6638857" cy="4146934"/>
          </a:xfrm>
          <a:prstGeom prst="rect">
            <a:avLst/>
          </a:prstGeom>
        </p:spPr>
      </p:pic>
      <p:sp>
        <p:nvSpPr>
          <p:cNvPr id="4" name="TextBox 3">
            <a:extLst>
              <a:ext uri="{FF2B5EF4-FFF2-40B4-BE49-F238E27FC236}">
                <a16:creationId xmlns:a16="http://schemas.microsoft.com/office/drawing/2014/main" id="{5A76E40C-C025-0D78-7278-C546FE8B14D7}"/>
              </a:ext>
            </a:extLst>
          </p:cNvPr>
          <p:cNvSpPr txBox="1"/>
          <p:nvPr/>
        </p:nvSpPr>
        <p:spPr>
          <a:xfrm rot="16200000">
            <a:off x="-1667637" y="3244935"/>
            <a:ext cx="4082015" cy="285709"/>
          </a:xfrm>
          <a:prstGeom prst="rect">
            <a:avLst/>
          </a:prstGeom>
          <a:solidFill>
            <a:srgbClr val="FFFFFF"/>
          </a:solidFill>
        </p:spPr>
        <p:txBody>
          <a:bodyPr wrap="square" rtlCol="0">
            <a:spAutoFit/>
          </a:bodyPr>
          <a:lstStyle/>
          <a:p>
            <a:pPr algn="ctr"/>
            <a:r>
              <a:rPr lang="en-US" sz="1200" dirty="0"/>
              <a:t>Proportion positions vacant or filled by unlicensed teacher</a:t>
            </a:r>
          </a:p>
        </p:txBody>
      </p:sp>
      <p:cxnSp>
        <p:nvCxnSpPr>
          <p:cNvPr id="7" name="Straight Connector 6">
            <a:extLst>
              <a:ext uri="{FF2B5EF4-FFF2-40B4-BE49-F238E27FC236}">
                <a16:creationId xmlns:a16="http://schemas.microsoft.com/office/drawing/2014/main" id="{DCA21C5A-ED1C-9DA2-54BD-F871F973A2DF}"/>
              </a:ext>
              <a:ext uri="{C183D7F6-B498-43B3-948B-1728B52AA6E4}">
                <adec:decorative xmlns:adec="http://schemas.microsoft.com/office/drawing/2017/decorative" val="1"/>
              </a:ext>
            </a:extLst>
          </p:cNvPr>
          <p:cNvCxnSpPr>
            <a:cxnSpLocks/>
          </p:cNvCxnSpPr>
          <p:nvPr/>
        </p:nvCxnSpPr>
        <p:spPr>
          <a:xfrm>
            <a:off x="4564878" y="1672244"/>
            <a:ext cx="0" cy="292608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sp>
        <p:nvSpPr>
          <p:cNvPr id="12" name="Text Placeholder 11">
            <a:extLst>
              <a:ext uri="{FF2B5EF4-FFF2-40B4-BE49-F238E27FC236}">
                <a16:creationId xmlns:a16="http://schemas.microsoft.com/office/drawing/2014/main" id="{101CD5A4-FBB5-0B8D-9CA7-B184A4DBFBF5}"/>
              </a:ext>
            </a:extLst>
          </p:cNvPr>
          <p:cNvSpPr>
            <a:spLocks noGrp="1"/>
          </p:cNvSpPr>
          <p:nvPr>
            <p:ph type="body" sz="quarter" idx="14"/>
          </p:nvPr>
        </p:nvSpPr>
        <p:spPr/>
        <p:txBody>
          <a:bodyPr/>
          <a:lstStyle/>
          <a:p>
            <a:r>
              <a:rPr lang="fr-FR" dirty="0"/>
              <a:t>Source: Theobald et al., 2025</a:t>
            </a:r>
          </a:p>
        </p:txBody>
      </p:sp>
      <p:sp>
        <p:nvSpPr>
          <p:cNvPr id="6" name="Slide Number Placeholder 5">
            <a:extLst>
              <a:ext uri="{FF2B5EF4-FFF2-40B4-BE49-F238E27FC236}">
                <a16:creationId xmlns:a16="http://schemas.microsoft.com/office/drawing/2014/main" id="{D168A796-4E58-6983-B224-4473992CC128}"/>
              </a:ext>
            </a:extLst>
          </p:cNvPr>
          <p:cNvSpPr>
            <a:spLocks noGrp="1"/>
          </p:cNvSpPr>
          <p:nvPr>
            <p:ph type="sldNum" sz="quarter" idx="18"/>
          </p:nvPr>
        </p:nvSpPr>
        <p:spPr>
          <a:xfrm>
            <a:off x="457203" y="6422601"/>
            <a:ext cx="243015" cy="246221"/>
          </a:xfrm>
        </p:spPr>
        <p:txBody>
          <a:bodyPr/>
          <a:lstStyle/>
          <a:p>
            <a:fld id="{DEAFFC1D-2961-4C03-A61C-9B32FDA0EDFE}" type="slidenum">
              <a:rPr lang="en-US" smtClean="0"/>
              <a:pPr/>
              <a:t>37</a:t>
            </a:fld>
            <a:endParaRPr lang="en-US" dirty="0"/>
          </a:p>
        </p:txBody>
      </p:sp>
    </p:spTree>
    <p:extLst>
      <p:ext uri="{BB962C8B-B14F-4D97-AF65-F5344CB8AC3E}">
        <p14:creationId xmlns:p14="http://schemas.microsoft.com/office/powerpoint/2010/main" val="3886639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E7883-1176-4D30-BDCF-D4FAC8164A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88918-51CE-5614-00AC-4A99934BE8AA}"/>
              </a:ext>
            </a:extLst>
          </p:cNvPr>
          <p:cNvSpPr>
            <a:spLocks noGrp="1"/>
          </p:cNvSpPr>
          <p:nvPr>
            <p:ph type="title"/>
          </p:nvPr>
        </p:nvSpPr>
        <p:spPr>
          <a:xfrm>
            <a:off x="458724" y="95250"/>
            <a:ext cx="11274552" cy="956310"/>
          </a:xfrm>
        </p:spPr>
        <p:txBody>
          <a:bodyPr/>
          <a:lstStyle/>
          <a:p>
            <a:r>
              <a:rPr lang="en-US" dirty="0"/>
              <a:t>Event Study Plots, Vacancies and Unlicensed Teachers   </a:t>
            </a:r>
          </a:p>
        </p:txBody>
      </p:sp>
      <p:pic>
        <p:nvPicPr>
          <p:cNvPr id="3" name="Picture 2" descr="This screenshot shows a graph with the proportion of vacant or filled by unlicensed teacher special education and not special education positions over time with a red line in between 2019 and 2020.">
            <a:extLst>
              <a:ext uri="{FF2B5EF4-FFF2-40B4-BE49-F238E27FC236}">
                <a16:creationId xmlns:a16="http://schemas.microsoft.com/office/drawing/2014/main" id="{6BA0DDFB-74E8-AA31-E23A-465F6AACE162}"/>
              </a:ext>
            </a:extLst>
          </p:cNvPr>
          <p:cNvPicPr>
            <a:picLocks noChangeAspect="1"/>
          </p:cNvPicPr>
          <p:nvPr/>
        </p:nvPicPr>
        <p:blipFill>
          <a:blip r:embed="rId2"/>
          <a:stretch>
            <a:fillRect/>
          </a:stretch>
        </p:blipFill>
        <p:spPr>
          <a:xfrm>
            <a:off x="230515" y="1411690"/>
            <a:ext cx="6638857" cy="4146934"/>
          </a:xfrm>
          <a:prstGeom prst="rect">
            <a:avLst/>
          </a:prstGeom>
        </p:spPr>
      </p:pic>
      <p:sp>
        <p:nvSpPr>
          <p:cNvPr id="7" name="TextBox 6">
            <a:extLst>
              <a:ext uri="{FF2B5EF4-FFF2-40B4-BE49-F238E27FC236}">
                <a16:creationId xmlns:a16="http://schemas.microsoft.com/office/drawing/2014/main" id="{3378F617-AD44-3F0B-3AD3-DC6E916CE57F}"/>
              </a:ext>
            </a:extLst>
          </p:cNvPr>
          <p:cNvSpPr txBox="1"/>
          <p:nvPr/>
        </p:nvSpPr>
        <p:spPr>
          <a:xfrm rot="16200000">
            <a:off x="-1667637" y="3244935"/>
            <a:ext cx="4082015" cy="285709"/>
          </a:xfrm>
          <a:prstGeom prst="rect">
            <a:avLst/>
          </a:prstGeom>
          <a:solidFill>
            <a:srgbClr val="FFFFFF"/>
          </a:solidFill>
        </p:spPr>
        <p:txBody>
          <a:bodyPr wrap="square" rtlCol="0">
            <a:spAutoFit/>
          </a:bodyPr>
          <a:lstStyle/>
          <a:p>
            <a:pPr algn="ctr"/>
            <a:r>
              <a:rPr lang="en-US" sz="1200" dirty="0"/>
              <a:t>Proportion positions vacant or filled by unlicensed teacher</a:t>
            </a:r>
          </a:p>
        </p:txBody>
      </p:sp>
      <p:cxnSp>
        <p:nvCxnSpPr>
          <p:cNvPr id="8" name="Straight Connector 7">
            <a:extLst>
              <a:ext uri="{FF2B5EF4-FFF2-40B4-BE49-F238E27FC236}">
                <a16:creationId xmlns:a16="http://schemas.microsoft.com/office/drawing/2014/main" id="{AAC1A9D0-FEBD-87CC-7CE8-C40ABA32350F}"/>
              </a:ext>
              <a:ext uri="{C183D7F6-B498-43B3-948B-1728B52AA6E4}">
                <adec:decorative xmlns:adec="http://schemas.microsoft.com/office/drawing/2017/decorative" val="1"/>
              </a:ext>
            </a:extLst>
          </p:cNvPr>
          <p:cNvCxnSpPr>
            <a:cxnSpLocks/>
          </p:cNvCxnSpPr>
          <p:nvPr/>
        </p:nvCxnSpPr>
        <p:spPr>
          <a:xfrm>
            <a:off x="4564878" y="1672244"/>
            <a:ext cx="0" cy="292608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pic>
        <p:nvPicPr>
          <p:cNvPr id="10" name="Picture 9" descr="This screenshot shows a graph with the change in the difference in proportion of vacant or filled by unlicensed teacher special education and not special education positions over time.">
            <a:extLst>
              <a:ext uri="{FF2B5EF4-FFF2-40B4-BE49-F238E27FC236}">
                <a16:creationId xmlns:a16="http://schemas.microsoft.com/office/drawing/2014/main" id="{818F501A-18FC-64DB-44BC-9B5741EF5195}"/>
              </a:ext>
            </a:extLst>
          </p:cNvPr>
          <p:cNvPicPr>
            <a:picLocks noChangeAspect="1"/>
          </p:cNvPicPr>
          <p:nvPr/>
        </p:nvPicPr>
        <p:blipFill>
          <a:blip r:embed="rId3"/>
          <a:stretch>
            <a:fillRect/>
          </a:stretch>
        </p:blipFill>
        <p:spPr>
          <a:xfrm>
            <a:off x="6389077" y="1496506"/>
            <a:ext cx="5665642" cy="3598008"/>
          </a:xfrm>
          <a:prstGeom prst="rect">
            <a:avLst/>
          </a:prstGeom>
        </p:spPr>
      </p:pic>
      <p:sp>
        <p:nvSpPr>
          <p:cNvPr id="12" name="Text Placeholder 11">
            <a:extLst>
              <a:ext uri="{FF2B5EF4-FFF2-40B4-BE49-F238E27FC236}">
                <a16:creationId xmlns:a16="http://schemas.microsoft.com/office/drawing/2014/main" id="{17F9E59F-BFE1-1D5C-0CE9-EBCDDF10449F}"/>
              </a:ext>
            </a:extLst>
          </p:cNvPr>
          <p:cNvSpPr>
            <a:spLocks noGrp="1"/>
          </p:cNvSpPr>
          <p:nvPr>
            <p:ph type="body" sz="quarter" idx="14"/>
          </p:nvPr>
        </p:nvSpPr>
        <p:spPr/>
        <p:txBody>
          <a:bodyPr/>
          <a:lstStyle/>
          <a:p>
            <a:r>
              <a:rPr lang="fr-FR" dirty="0"/>
              <a:t>Source: Theobald et al., 2025</a:t>
            </a:r>
          </a:p>
        </p:txBody>
      </p:sp>
      <p:sp>
        <p:nvSpPr>
          <p:cNvPr id="6" name="Slide Number Placeholder 5">
            <a:extLst>
              <a:ext uri="{FF2B5EF4-FFF2-40B4-BE49-F238E27FC236}">
                <a16:creationId xmlns:a16="http://schemas.microsoft.com/office/drawing/2014/main" id="{8A6EF7B2-2F48-2CCC-6F9C-7DE58FA7A66D}"/>
              </a:ext>
            </a:extLst>
          </p:cNvPr>
          <p:cNvSpPr>
            <a:spLocks noGrp="1"/>
          </p:cNvSpPr>
          <p:nvPr>
            <p:ph type="sldNum" sz="quarter" idx="18"/>
          </p:nvPr>
        </p:nvSpPr>
        <p:spPr>
          <a:xfrm>
            <a:off x="457203" y="6422601"/>
            <a:ext cx="243015" cy="246221"/>
          </a:xfrm>
        </p:spPr>
        <p:txBody>
          <a:bodyPr/>
          <a:lstStyle/>
          <a:p>
            <a:fld id="{DEAFFC1D-2961-4C03-A61C-9B32FDA0EDFE}" type="slidenum">
              <a:rPr lang="en-US" smtClean="0"/>
              <a:pPr/>
              <a:t>38</a:t>
            </a:fld>
            <a:endParaRPr lang="en-US" dirty="0"/>
          </a:p>
        </p:txBody>
      </p:sp>
    </p:spTree>
    <p:extLst>
      <p:ext uri="{BB962C8B-B14F-4D97-AF65-F5344CB8AC3E}">
        <p14:creationId xmlns:p14="http://schemas.microsoft.com/office/powerpoint/2010/main" val="1431971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8193C-6859-9DAE-85E7-33AE1AA9A6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386B7-3074-EC47-9603-515B6FA33611}"/>
              </a:ext>
            </a:extLst>
          </p:cNvPr>
          <p:cNvSpPr>
            <a:spLocks noGrp="1"/>
          </p:cNvSpPr>
          <p:nvPr>
            <p:ph type="title"/>
          </p:nvPr>
        </p:nvSpPr>
        <p:spPr>
          <a:xfrm>
            <a:off x="458724" y="95250"/>
            <a:ext cx="11274552" cy="956310"/>
          </a:xfrm>
        </p:spPr>
        <p:txBody>
          <a:bodyPr/>
          <a:lstStyle/>
          <a:p>
            <a:r>
              <a:rPr lang="en-US" dirty="0"/>
              <a:t>Event Study Plots, Teacher Attrition</a:t>
            </a:r>
          </a:p>
        </p:txBody>
      </p:sp>
      <p:pic>
        <p:nvPicPr>
          <p:cNvPr id="6" name="Picture 5" descr="This screenshot shows a graph with the proportion of special education and not special education teachers leaving the workforce over time with a red line in between 2019 and 2020.">
            <a:extLst>
              <a:ext uri="{FF2B5EF4-FFF2-40B4-BE49-F238E27FC236}">
                <a16:creationId xmlns:a16="http://schemas.microsoft.com/office/drawing/2014/main" id="{EAAA4E0B-C2CC-40C2-E652-6C4185181549}"/>
              </a:ext>
            </a:extLst>
          </p:cNvPr>
          <p:cNvPicPr>
            <a:picLocks noChangeAspect="1"/>
          </p:cNvPicPr>
          <p:nvPr/>
        </p:nvPicPr>
        <p:blipFill>
          <a:blip r:embed="rId2"/>
          <a:stretch>
            <a:fillRect/>
          </a:stretch>
        </p:blipFill>
        <p:spPr>
          <a:xfrm>
            <a:off x="152191" y="1488276"/>
            <a:ext cx="6945079" cy="4209139"/>
          </a:xfrm>
          <a:prstGeom prst="rect">
            <a:avLst/>
          </a:prstGeom>
        </p:spPr>
      </p:pic>
      <p:sp>
        <p:nvSpPr>
          <p:cNvPr id="13" name="Rectangle 12">
            <a:extLst>
              <a:ext uri="{FF2B5EF4-FFF2-40B4-BE49-F238E27FC236}">
                <a16:creationId xmlns:a16="http://schemas.microsoft.com/office/drawing/2014/main" id="{B4F48072-C881-BB16-5B49-E65DCD6A3613}"/>
              </a:ext>
              <a:ext uri="{C183D7F6-B498-43B3-948B-1728B52AA6E4}">
                <adec:decorative xmlns:adec="http://schemas.microsoft.com/office/drawing/2017/decorative" val="1"/>
              </a:ext>
            </a:extLst>
          </p:cNvPr>
          <p:cNvSpPr/>
          <p:nvPr/>
        </p:nvSpPr>
        <p:spPr>
          <a:xfrm>
            <a:off x="3964080" y="1609178"/>
            <a:ext cx="2010002" cy="2988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BAE9FC8-C10F-AC8A-9539-51F20DEAFE8B}"/>
              </a:ext>
              <a:ext uri="{C183D7F6-B498-43B3-948B-1728B52AA6E4}">
                <adec:decorative xmlns:adec="http://schemas.microsoft.com/office/drawing/2017/decorative" val="1"/>
              </a:ext>
            </a:extLst>
          </p:cNvPr>
          <p:cNvSpPr/>
          <p:nvPr/>
        </p:nvSpPr>
        <p:spPr>
          <a:xfrm>
            <a:off x="4368692" y="1759115"/>
            <a:ext cx="2192882" cy="2988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6F523F49-77F5-0258-8462-430FB1A0965E}"/>
              </a:ext>
            </a:extLst>
          </p:cNvPr>
          <p:cNvSpPr>
            <a:spLocks noGrp="1"/>
          </p:cNvSpPr>
          <p:nvPr>
            <p:ph type="body" sz="quarter" idx="14"/>
          </p:nvPr>
        </p:nvSpPr>
        <p:spPr/>
        <p:txBody>
          <a:bodyPr/>
          <a:lstStyle/>
          <a:p>
            <a:r>
              <a:rPr lang="en-US" dirty="0"/>
              <a:t>Source: Theobald et al., 2025</a:t>
            </a:r>
          </a:p>
        </p:txBody>
      </p:sp>
      <p:sp>
        <p:nvSpPr>
          <p:cNvPr id="5" name="Slide Number Placeholder 4">
            <a:extLst>
              <a:ext uri="{FF2B5EF4-FFF2-40B4-BE49-F238E27FC236}">
                <a16:creationId xmlns:a16="http://schemas.microsoft.com/office/drawing/2014/main" id="{F8480A20-1703-18C5-74DF-A6A56103C8EC}"/>
              </a:ext>
            </a:extLst>
          </p:cNvPr>
          <p:cNvSpPr>
            <a:spLocks noGrp="1"/>
          </p:cNvSpPr>
          <p:nvPr>
            <p:ph type="sldNum" sz="quarter" idx="18"/>
          </p:nvPr>
        </p:nvSpPr>
        <p:spPr>
          <a:xfrm>
            <a:off x="457203" y="6422601"/>
            <a:ext cx="243015" cy="246221"/>
          </a:xfrm>
        </p:spPr>
        <p:txBody>
          <a:bodyPr/>
          <a:lstStyle/>
          <a:p>
            <a:fld id="{DEAFFC1D-2961-4C03-A61C-9B32FDA0EDFE}" type="slidenum">
              <a:rPr lang="en-US" smtClean="0"/>
              <a:pPr/>
              <a:t>39</a:t>
            </a:fld>
            <a:endParaRPr lang="en-US" dirty="0"/>
          </a:p>
        </p:txBody>
      </p:sp>
    </p:spTree>
    <p:extLst>
      <p:ext uri="{BB962C8B-B14F-4D97-AF65-F5344CB8AC3E}">
        <p14:creationId xmlns:p14="http://schemas.microsoft.com/office/powerpoint/2010/main" val="29858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6A14-0C2C-7E66-B1E3-AEC694BB2E60}"/>
              </a:ext>
            </a:extLst>
          </p:cNvPr>
          <p:cNvSpPr>
            <a:spLocks noGrp="1"/>
          </p:cNvSpPr>
          <p:nvPr>
            <p:ph type="title"/>
          </p:nvPr>
        </p:nvSpPr>
        <p:spPr>
          <a:xfrm>
            <a:off x="458724" y="95250"/>
            <a:ext cx="11274552" cy="956310"/>
          </a:xfrm>
        </p:spPr>
        <p:txBody>
          <a:bodyPr/>
          <a:lstStyle/>
          <a:p>
            <a:r>
              <a:rPr lang="en-US" dirty="0"/>
              <a:t>Distribution</a:t>
            </a:r>
          </a:p>
        </p:txBody>
      </p:sp>
      <p:sp>
        <p:nvSpPr>
          <p:cNvPr id="3" name="Content Placeholder 2">
            <a:extLst>
              <a:ext uri="{FF2B5EF4-FFF2-40B4-BE49-F238E27FC236}">
                <a16:creationId xmlns:a16="http://schemas.microsoft.com/office/drawing/2014/main" id="{EE568C69-C896-DA1F-9B2B-CB2D2117960D}"/>
              </a:ext>
            </a:extLst>
          </p:cNvPr>
          <p:cNvSpPr>
            <a:spLocks noGrp="1"/>
          </p:cNvSpPr>
          <p:nvPr>
            <p:ph sz="quarter" idx="17"/>
          </p:nvPr>
        </p:nvSpPr>
        <p:spPr>
          <a:xfrm>
            <a:off x="457202" y="1307592"/>
            <a:ext cx="11274425" cy="4498848"/>
          </a:xfrm>
        </p:spPr>
        <p:txBody>
          <a:bodyPr/>
          <a:lstStyle/>
          <a:p>
            <a:r>
              <a:rPr lang="en-US" dirty="0"/>
              <a:t>Special education teachers are inequity distributed across schools.</a:t>
            </a:r>
          </a:p>
          <a:p>
            <a:pPr lvl="1"/>
            <a:r>
              <a:rPr lang="en-US" dirty="0"/>
              <a:t>More novice special education teachers in schools serving traditionally underserved students.</a:t>
            </a:r>
          </a:p>
          <a:p>
            <a:pPr lvl="1"/>
            <a:r>
              <a:rPr lang="en-US" dirty="0"/>
              <a:t>In general education, inequitable distribution of teachers across schools account for a meaningful proportion of achievement gaps.</a:t>
            </a:r>
          </a:p>
        </p:txBody>
      </p:sp>
      <p:sp>
        <p:nvSpPr>
          <p:cNvPr id="4" name="Text Placeholder 3">
            <a:extLst>
              <a:ext uri="{FF2B5EF4-FFF2-40B4-BE49-F238E27FC236}">
                <a16:creationId xmlns:a16="http://schemas.microsoft.com/office/drawing/2014/main" id="{F0C1D87D-B815-FC36-7FD7-DD04BB3B9C36}"/>
              </a:ext>
            </a:extLst>
          </p:cNvPr>
          <p:cNvSpPr>
            <a:spLocks noGrp="1"/>
          </p:cNvSpPr>
          <p:nvPr>
            <p:ph type="body" sz="quarter" idx="14"/>
          </p:nvPr>
        </p:nvSpPr>
        <p:spPr>
          <a:xfrm>
            <a:off x="457201" y="5806276"/>
            <a:ext cx="11277600" cy="256196"/>
          </a:xfrm>
        </p:spPr>
        <p:txBody>
          <a:bodyPr/>
          <a:lstStyle/>
          <a:p>
            <a:r>
              <a:rPr lang="en-US" dirty="0"/>
              <a:t>Cooc &amp; Yang, 2016; Fall &amp; Billingsley, 2008; Goldhaber et al., 2015; Mason-Williams, 2015 </a:t>
            </a:r>
          </a:p>
        </p:txBody>
      </p:sp>
      <p:sp>
        <p:nvSpPr>
          <p:cNvPr id="5" name="Slide Number Placeholder 4">
            <a:extLst>
              <a:ext uri="{FF2B5EF4-FFF2-40B4-BE49-F238E27FC236}">
                <a16:creationId xmlns:a16="http://schemas.microsoft.com/office/drawing/2014/main" id="{CEF65C07-B813-8B99-CD21-CA5B643ED30D}"/>
              </a:ext>
            </a:extLst>
          </p:cNvPr>
          <p:cNvSpPr>
            <a:spLocks noGrp="1"/>
          </p:cNvSpPr>
          <p:nvPr>
            <p:ph type="sldNum" sz="quarter" idx="18"/>
          </p:nvPr>
        </p:nvSpPr>
        <p:spPr>
          <a:xfrm>
            <a:off x="457203" y="6422601"/>
            <a:ext cx="243015" cy="246221"/>
          </a:xfrm>
        </p:spPr>
        <p:txBody>
          <a:bodyPr/>
          <a:lstStyle/>
          <a:p>
            <a:fld id="{DF2BF9F9-8A6D-4E51-9385-E6189FFC85C3}" type="slidenum">
              <a:rPr lang="en-US" smtClean="0"/>
              <a:pPr/>
              <a:t>4</a:t>
            </a:fld>
            <a:endParaRPr lang="en-US" dirty="0"/>
          </a:p>
        </p:txBody>
      </p:sp>
    </p:spTree>
    <p:extLst>
      <p:ext uri="{BB962C8B-B14F-4D97-AF65-F5344CB8AC3E}">
        <p14:creationId xmlns:p14="http://schemas.microsoft.com/office/powerpoint/2010/main" val="324485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5FB41-B650-ABB1-E869-CB11319C7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6492F-A2A4-514C-764B-D6CC50953D88}"/>
              </a:ext>
            </a:extLst>
          </p:cNvPr>
          <p:cNvSpPr>
            <a:spLocks noGrp="1"/>
          </p:cNvSpPr>
          <p:nvPr>
            <p:ph type="title"/>
          </p:nvPr>
        </p:nvSpPr>
        <p:spPr>
          <a:xfrm>
            <a:off x="458724" y="95250"/>
            <a:ext cx="11274552" cy="956310"/>
          </a:xfrm>
        </p:spPr>
        <p:txBody>
          <a:bodyPr/>
          <a:lstStyle/>
          <a:p>
            <a:r>
              <a:rPr lang="en-US" dirty="0"/>
              <a:t>Event Study Plots, Teacher Attrition </a:t>
            </a:r>
          </a:p>
        </p:txBody>
      </p:sp>
      <p:pic>
        <p:nvPicPr>
          <p:cNvPr id="4" name="Picture 3" descr="This screenshot shows a graph with the proportion of special education and not special education teachers leaving the workforce over time with a red line in between 2019 and 2020.">
            <a:extLst>
              <a:ext uri="{FF2B5EF4-FFF2-40B4-BE49-F238E27FC236}">
                <a16:creationId xmlns:a16="http://schemas.microsoft.com/office/drawing/2014/main" id="{3042AB2D-2FA3-894A-73B5-2C6A7193A17B}"/>
              </a:ext>
            </a:extLst>
          </p:cNvPr>
          <p:cNvPicPr>
            <a:picLocks noChangeAspect="1"/>
          </p:cNvPicPr>
          <p:nvPr/>
        </p:nvPicPr>
        <p:blipFill>
          <a:blip r:embed="rId2"/>
          <a:stretch>
            <a:fillRect/>
          </a:stretch>
        </p:blipFill>
        <p:spPr>
          <a:xfrm>
            <a:off x="152191" y="1488276"/>
            <a:ext cx="6945079" cy="4209139"/>
          </a:xfrm>
          <a:prstGeom prst="rect">
            <a:avLst/>
          </a:prstGeom>
        </p:spPr>
      </p:pic>
      <p:cxnSp>
        <p:nvCxnSpPr>
          <p:cNvPr id="14" name="Straight Connector 13">
            <a:extLst>
              <a:ext uri="{FF2B5EF4-FFF2-40B4-BE49-F238E27FC236}">
                <a16:creationId xmlns:a16="http://schemas.microsoft.com/office/drawing/2014/main" id="{5B1DEA4F-F11B-7356-926B-CDD06E959B40}"/>
              </a:ext>
              <a:ext uri="{C183D7F6-B498-43B3-948B-1728B52AA6E4}">
                <adec:decorative xmlns:adec="http://schemas.microsoft.com/office/drawing/2017/decorative" val="1"/>
              </a:ext>
            </a:extLst>
          </p:cNvPr>
          <p:cNvCxnSpPr>
            <a:cxnSpLocks/>
          </p:cNvCxnSpPr>
          <p:nvPr/>
        </p:nvCxnSpPr>
        <p:spPr>
          <a:xfrm>
            <a:off x="4368692" y="1821983"/>
            <a:ext cx="0" cy="292608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FA1AB145-6B99-807F-5D63-FA87533464C0}"/>
              </a:ext>
              <a:ext uri="{C183D7F6-B498-43B3-948B-1728B52AA6E4}">
                <adec:decorative xmlns:adec="http://schemas.microsoft.com/office/drawing/2017/decorative" val="1"/>
              </a:ext>
            </a:extLst>
          </p:cNvPr>
          <p:cNvSpPr/>
          <p:nvPr/>
        </p:nvSpPr>
        <p:spPr>
          <a:xfrm>
            <a:off x="4413517" y="1759115"/>
            <a:ext cx="2192882" cy="2988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7ABD88BD-B6CE-CFC6-346E-3700DEC63A7D}"/>
              </a:ext>
            </a:extLst>
          </p:cNvPr>
          <p:cNvSpPr>
            <a:spLocks noGrp="1"/>
          </p:cNvSpPr>
          <p:nvPr>
            <p:ph type="body" sz="quarter" idx="14"/>
          </p:nvPr>
        </p:nvSpPr>
        <p:spPr/>
        <p:txBody>
          <a:bodyPr/>
          <a:lstStyle/>
          <a:p>
            <a:r>
              <a:rPr lang="en-US" dirty="0"/>
              <a:t>Source: Theobald et al., 2025</a:t>
            </a:r>
          </a:p>
        </p:txBody>
      </p:sp>
      <p:sp>
        <p:nvSpPr>
          <p:cNvPr id="5" name="Slide Number Placeholder 4">
            <a:extLst>
              <a:ext uri="{FF2B5EF4-FFF2-40B4-BE49-F238E27FC236}">
                <a16:creationId xmlns:a16="http://schemas.microsoft.com/office/drawing/2014/main" id="{0061DB1A-7B67-FB1F-96A2-BD45D6B8361E}"/>
              </a:ext>
            </a:extLst>
          </p:cNvPr>
          <p:cNvSpPr>
            <a:spLocks noGrp="1"/>
          </p:cNvSpPr>
          <p:nvPr>
            <p:ph type="sldNum" sz="quarter" idx="18"/>
          </p:nvPr>
        </p:nvSpPr>
        <p:spPr>
          <a:xfrm>
            <a:off x="457203" y="6422601"/>
            <a:ext cx="243015" cy="246221"/>
          </a:xfrm>
        </p:spPr>
        <p:txBody>
          <a:bodyPr/>
          <a:lstStyle/>
          <a:p>
            <a:fld id="{DEAFFC1D-2961-4C03-A61C-9B32FDA0EDFE}" type="slidenum">
              <a:rPr lang="en-US" smtClean="0"/>
              <a:pPr/>
              <a:t>40</a:t>
            </a:fld>
            <a:endParaRPr lang="en-US" dirty="0"/>
          </a:p>
        </p:txBody>
      </p:sp>
    </p:spTree>
    <p:extLst>
      <p:ext uri="{BB962C8B-B14F-4D97-AF65-F5344CB8AC3E}">
        <p14:creationId xmlns:p14="http://schemas.microsoft.com/office/powerpoint/2010/main" val="2322252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B0B93-81C0-494D-41FD-7FCE989AE7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0F214-3F90-1C9C-E441-B8A495B506CD}"/>
              </a:ext>
            </a:extLst>
          </p:cNvPr>
          <p:cNvSpPr>
            <a:spLocks noGrp="1"/>
          </p:cNvSpPr>
          <p:nvPr>
            <p:ph type="title"/>
          </p:nvPr>
        </p:nvSpPr>
        <p:spPr>
          <a:xfrm>
            <a:off x="458724" y="95250"/>
            <a:ext cx="11274552" cy="956310"/>
          </a:xfrm>
        </p:spPr>
        <p:txBody>
          <a:bodyPr/>
          <a:lstStyle/>
          <a:p>
            <a:r>
              <a:rPr lang="en-US" dirty="0"/>
              <a:t>Event Study Plots, Teacher Attrition  </a:t>
            </a:r>
          </a:p>
        </p:txBody>
      </p:sp>
      <p:pic>
        <p:nvPicPr>
          <p:cNvPr id="4" name="Picture 3" descr="This screenshot shows a graph with the proportion of special education and not special education teachers leaving the workforce over time with a red line in between 2019 and 2020.">
            <a:extLst>
              <a:ext uri="{FF2B5EF4-FFF2-40B4-BE49-F238E27FC236}">
                <a16:creationId xmlns:a16="http://schemas.microsoft.com/office/drawing/2014/main" id="{9F75E6EB-0024-9754-3C08-ADFDD5E5D239}"/>
              </a:ext>
            </a:extLst>
          </p:cNvPr>
          <p:cNvPicPr>
            <a:picLocks noChangeAspect="1"/>
          </p:cNvPicPr>
          <p:nvPr/>
        </p:nvPicPr>
        <p:blipFill>
          <a:blip r:embed="rId2"/>
          <a:stretch>
            <a:fillRect/>
          </a:stretch>
        </p:blipFill>
        <p:spPr>
          <a:xfrm>
            <a:off x="152191" y="1488276"/>
            <a:ext cx="6945079" cy="4209139"/>
          </a:xfrm>
          <a:prstGeom prst="rect">
            <a:avLst/>
          </a:prstGeom>
        </p:spPr>
      </p:pic>
      <p:cxnSp>
        <p:nvCxnSpPr>
          <p:cNvPr id="7" name="Straight Connector 6">
            <a:extLst>
              <a:ext uri="{FF2B5EF4-FFF2-40B4-BE49-F238E27FC236}">
                <a16:creationId xmlns:a16="http://schemas.microsoft.com/office/drawing/2014/main" id="{28395D7F-7196-5746-D2A0-67DAFFD48AD5}"/>
              </a:ext>
              <a:ext uri="{C183D7F6-B498-43B3-948B-1728B52AA6E4}">
                <adec:decorative xmlns:adec="http://schemas.microsoft.com/office/drawing/2017/decorative" val="1"/>
              </a:ext>
            </a:extLst>
          </p:cNvPr>
          <p:cNvCxnSpPr>
            <a:cxnSpLocks/>
          </p:cNvCxnSpPr>
          <p:nvPr/>
        </p:nvCxnSpPr>
        <p:spPr>
          <a:xfrm>
            <a:off x="4368692" y="1821983"/>
            <a:ext cx="0" cy="292608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sp>
        <p:nvSpPr>
          <p:cNvPr id="12" name="Text Placeholder 11">
            <a:extLst>
              <a:ext uri="{FF2B5EF4-FFF2-40B4-BE49-F238E27FC236}">
                <a16:creationId xmlns:a16="http://schemas.microsoft.com/office/drawing/2014/main" id="{55A4CE09-BED9-35CA-CAD0-F100AC705F22}"/>
              </a:ext>
            </a:extLst>
          </p:cNvPr>
          <p:cNvSpPr>
            <a:spLocks noGrp="1"/>
          </p:cNvSpPr>
          <p:nvPr>
            <p:ph type="body" sz="quarter" idx="14"/>
          </p:nvPr>
        </p:nvSpPr>
        <p:spPr/>
        <p:txBody>
          <a:bodyPr/>
          <a:lstStyle/>
          <a:p>
            <a:r>
              <a:rPr lang="en-US" dirty="0"/>
              <a:t>Source: Theobald et al., 2025</a:t>
            </a:r>
          </a:p>
        </p:txBody>
      </p:sp>
      <p:sp>
        <p:nvSpPr>
          <p:cNvPr id="5" name="Slide Number Placeholder 4">
            <a:extLst>
              <a:ext uri="{FF2B5EF4-FFF2-40B4-BE49-F238E27FC236}">
                <a16:creationId xmlns:a16="http://schemas.microsoft.com/office/drawing/2014/main" id="{8CD52F85-01D4-16C5-867A-5E4BA0FF36C3}"/>
              </a:ext>
            </a:extLst>
          </p:cNvPr>
          <p:cNvSpPr>
            <a:spLocks noGrp="1"/>
          </p:cNvSpPr>
          <p:nvPr>
            <p:ph type="sldNum" sz="quarter" idx="18"/>
          </p:nvPr>
        </p:nvSpPr>
        <p:spPr>
          <a:xfrm>
            <a:off x="457203" y="6422601"/>
            <a:ext cx="243015" cy="246221"/>
          </a:xfrm>
        </p:spPr>
        <p:txBody>
          <a:bodyPr/>
          <a:lstStyle/>
          <a:p>
            <a:fld id="{DEAFFC1D-2961-4C03-A61C-9B32FDA0EDFE}" type="slidenum">
              <a:rPr lang="en-US" smtClean="0"/>
              <a:pPr/>
              <a:t>41</a:t>
            </a:fld>
            <a:endParaRPr lang="en-US" dirty="0"/>
          </a:p>
        </p:txBody>
      </p:sp>
    </p:spTree>
    <p:extLst>
      <p:ext uri="{BB962C8B-B14F-4D97-AF65-F5344CB8AC3E}">
        <p14:creationId xmlns:p14="http://schemas.microsoft.com/office/powerpoint/2010/main" val="3488492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4A8DE-FF8A-DB3F-72F3-4C0B3F51F8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54E067-3DD2-1E91-0573-58C0F9DC6E15}"/>
              </a:ext>
            </a:extLst>
          </p:cNvPr>
          <p:cNvSpPr>
            <a:spLocks noGrp="1"/>
          </p:cNvSpPr>
          <p:nvPr>
            <p:ph type="title"/>
          </p:nvPr>
        </p:nvSpPr>
        <p:spPr>
          <a:xfrm>
            <a:off x="458724" y="95250"/>
            <a:ext cx="11274552" cy="956310"/>
          </a:xfrm>
        </p:spPr>
        <p:txBody>
          <a:bodyPr/>
          <a:lstStyle/>
          <a:p>
            <a:r>
              <a:rPr lang="en-US" dirty="0"/>
              <a:t>Event Study Plots, Teacher Attrition   </a:t>
            </a:r>
          </a:p>
        </p:txBody>
      </p:sp>
      <p:pic>
        <p:nvPicPr>
          <p:cNvPr id="4" name="Picture 3" descr="This screenshot shows a graph with the proportion of special education and not special education teachers leaving the workforce over time with a red line in between 2019 and 2020.">
            <a:extLst>
              <a:ext uri="{FF2B5EF4-FFF2-40B4-BE49-F238E27FC236}">
                <a16:creationId xmlns:a16="http://schemas.microsoft.com/office/drawing/2014/main" id="{3BE053B3-7691-F93A-913A-BDF99453BAD0}"/>
              </a:ext>
            </a:extLst>
          </p:cNvPr>
          <p:cNvPicPr>
            <a:picLocks noChangeAspect="1"/>
          </p:cNvPicPr>
          <p:nvPr/>
        </p:nvPicPr>
        <p:blipFill>
          <a:blip r:embed="rId2"/>
          <a:stretch>
            <a:fillRect/>
          </a:stretch>
        </p:blipFill>
        <p:spPr>
          <a:xfrm>
            <a:off x="152191" y="1488276"/>
            <a:ext cx="6945079" cy="4209139"/>
          </a:xfrm>
          <a:prstGeom prst="rect">
            <a:avLst/>
          </a:prstGeom>
        </p:spPr>
      </p:pic>
      <p:cxnSp>
        <p:nvCxnSpPr>
          <p:cNvPr id="7" name="Straight Connector 6">
            <a:extLst>
              <a:ext uri="{FF2B5EF4-FFF2-40B4-BE49-F238E27FC236}">
                <a16:creationId xmlns:a16="http://schemas.microsoft.com/office/drawing/2014/main" id="{62AA9593-C00F-966C-1A99-ABD4ACB56821}"/>
              </a:ext>
              <a:ext uri="{C183D7F6-B498-43B3-948B-1728B52AA6E4}">
                <adec:decorative xmlns:adec="http://schemas.microsoft.com/office/drawing/2017/decorative" val="1"/>
              </a:ext>
            </a:extLst>
          </p:cNvPr>
          <p:cNvCxnSpPr>
            <a:cxnSpLocks/>
          </p:cNvCxnSpPr>
          <p:nvPr/>
        </p:nvCxnSpPr>
        <p:spPr>
          <a:xfrm>
            <a:off x="4368692" y="1821983"/>
            <a:ext cx="0" cy="292608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pic>
        <p:nvPicPr>
          <p:cNvPr id="6" name="Picture 5" descr="This screenshot shows a graph with the change in the proportion of special education and not special education teachers leaving the workforce over time.">
            <a:extLst>
              <a:ext uri="{FF2B5EF4-FFF2-40B4-BE49-F238E27FC236}">
                <a16:creationId xmlns:a16="http://schemas.microsoft.com/office/drawing/2014/main" id="{EDBBC1E2-50B1-B699-EAD4-D5171AEB9D90}"/>
              </a:ext>
            </a:extLst>
          </p:cNvPr>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6604935" y="1821983"/>
            <a:ext cx="5128341" cy="3336192"/>
          </a:xfrm>
          <a:prstGeom prst="rect">
            <a:avLst/>
          </a:prstGeom>
        </p:spPr>
      </p:pic>
      <p:sp>
        <p:nvSpPr>
          <p:cNvPr id="12" name="Text Placeholder 11">
            <a:extLst>
              <a:ext uri="{FF2B5EF4-FFF2-40B4-BE49-F238E27FC236}">
                <a16:creationId xmlns:a16="http://schemas.microsoft.com/office/drawing/2014/main" id="{C9AB9CA5-1F7B-370E-DED5-C7D50806BD32}"/>
              </a:ext>
            </a:extLst>
          </p:cNvPr>
          <p:cNvSpPr>
            <a:spLocks noGrp="1"/>
          </p:cNvSpPr>
          <p:nvPr>
            <p:ph type="body" sz="quarter" idx="14"/>
          </p:nvPr>
        </p:nvSpPr>
        <p:spPr/>
        <p:txBody>
          <a:bodyPr/>
          <a:lstStyle/>
          <a:p>
            <a:r>
              <a:rPr lang="en-US" dirty="0"/>
              <a:t>Source: Theobald et al., 2025</a:t>
            </a:r>
          </a:p>
        </p:txBody>
      </p:sp>
      <p:sp>
        <p:nvSpPr>
          <p:cNvPr id="5" name="Slide Number Placeholder 4">
            <a:extLst>
              <a:ext uri="{FF2B5EF4-FFF2-40B4-BE49-F238E27FC236}">
                <a16:creationId xmlns:a16="http://schemas.microsoft.com/office/drawing/2014/main" id="{0DEEB760-E4BF-AEDA-F2AC-B5A0A4F81017}"/>
              </a:ext>
            </a:extLst>
          </p:cNvPr>
          <p:cNvSpPr>
            <a:spLocks noGrp="1"/>
          </p:cNvSpPr>
          <p:nvPr>
            <p:ph type="sldNum" sz="quarter" idx="18"/>
          </p:nvPr>
        </p:nvSpPr>
        <p:spPr>
          <a:xfrm>
            <a:off x="457203" y="6422601"/>
            <a:ext cx="243015" cy="246221"/>
          </a:xfrm>
        </p:spPr>
        <p:txBody>
          <a:bodyPr/>
          <a:lstStyle/>
          <a:p>
            <a:fld id="{DEAFFC1D-2961-4C03-A61C-9B32FDA0EDFE}" type="slidenum">
              <a:rPr lang="en-US" smtClean="0"/>
              <a:pPr/>
              <a:t>42</a:t>
            </a:fld>
            <a:endParaRPr lang="en-US" dirty="0"/>
          </a:p>
        </p:txBody>
      </p:sp>
    </p:spTree>
    <p:extLst>
      <p:ext uri="{BB962C8B-B14F-4D97-AF65-F5344CB8AC3E}">
        <p14:creationId xmlns:p14="http://schemas.microsoft.com/office/powerpoint/2010/main" val="3592829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5CF30-B14F-03F9-8B92-630E00D45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9ECB0-1610-AF10-382A-4B2363C1BA3B}"/>
              </a:ext>
            </a:extLst>
          </p:cNvPr>
          <p:cNvSpPr>
            <a:spLocks noGrp="1"/>
          </p:cNvSpPr>
          <p:nvPr>
            <p:ph type="title"/>
          </p:nvPr>
        </p:nvSpPr>
        <p:spPr>
          <a:xfrm>
            <a:off x="458724" y="95250"/>
            <a:ext cx="10684197" cy="956310"/>
          </a:xfrm>
        </p:spPr>
        <p:txBody>
          <a:bodyPr/>
          <a:lstStyle/>
          <a:p>
            <a:r>
              <a:rPr lang="en-US" dirty="0"/>
              <a:t>Event Study Plots, Teacher Movement Between SPED and GEN</a:t>
            </a:r>
          </a:p>
        </p:txBody>
      </p:sp>
      <p:pic>
        <p:nvPicPr>
          <p:cNvPr id="8" name="Picture 7" descr="This screenshot shows a graph with the proportion of special education filled by someone who switched from general education to special education over time with a red line in between 2019 and 2020.">
            <a:extLst>
              <a:ext uri="{FF2B5EF4-FFF2-40B4-BE49-F238E27FC236}">
                <a16:creationId xmlns:a16="http://schemas.microsoft.com/office/drawing/2014/main" id="{2A2AA1D1-AFE2-4D2F-1DC3-A776EF4688E4}"/>
              </a:ext>
            </a:extLst>
          </p:cNvPr>
          <p:cNvPicPr>
            <a:picLocks noChangeAspect="1"/>
          </p:cNvPicPr>
          <p:nvPr/>
        </p:nvPicPr>
        <p:blipFill>
          <a:blip r:embed="rId2"/>
          <a:stretch>
            <a:fillRect/>
          </a:stretch>
        </p:blipFill>
        <p:spPr>
          <a:xfrm>
            <a:off x="92004" y="1411689"/>
            <a:ext cx="6447584" cy="4170748"/>
          </a:xfrm>
          <a:prstGeom prst="rect">
            <a:avLst/>
          </a:prstGeom>
        </p:spPr>
      </p:pic>
      <p:sp>
        <p:nvSpPr>
          <p:cNvPr id="11" name="TextBox 10">
            <a:extLst>
              <a:ext uri="{FF2B5EF4-FFF2-40B4-BE49-F238E27FC236}">
                <a16:creationId xmlns:a16="http://schemas.microsoft.com/office/drawing/2014/main" id="{6DBF7184-191E-1654-8FC6-57E0D793B809}"/>
              </a:ext>
            </a:extLst>
          </p:cNvPr>
          <p:cNvSpPr txBox="1"/>
          <p:nvPr/>
        </p:nvSpPr>
        <p:spPr>
          <a:xfrm rot="16200000">
            <a:off x="-1601825" y="3189635"/>
            <a:ext cx="3760669" cy="276999"/>
          </a:xfrm>
          <a:prstGeom prst="rect">
            <a:avLst/>
          </a:prstGeom>
          <a:solidFill>
            <a:srgbClr val="FFFFFF"/>
          </a:solidFill>
        </p:spPr>
        <p:txBody>
          <a:bodyPr wrap="square" rtlCol="0">
            <a:spAutoFit/>
          </a:bodyPr>
          <a:lstStyle/>
          <a:p>
            <a:pPr algn="ctr"/>
            <a:r>
              <a:rPr lang="en-US" sz="1200" dirty="0"/>
              <a:t>Proportion open positions filled by position switcher</a:t>
            </a:r>
          </a:p>
        </p:txBody>
      </p:sp>
      <p:sp>
        <p:nvSpPr>
          <p:cNvPr id="13" name="Rectangle 12">
            <a:extLst>
              <a:ext uri="{FF2B5EF4-FFF2-40B4-BE49-F238E27FC236}">
                <a16:creationId xmlns:a16="http://schemas.microsoft.com/office/drawing/2014/main" id="{888C5499-B2AB-D107-9C64-86AB92A4B7BD}"/>
              </a:ext>
              <a:ext uri="{C183D7F6-B498-43B3-948B-1728B52AA6E4}">
                <adec:decorative xmlns:adec="http://schemas.microsoft.com/office/drawing/2017/decorative" val="1"/>
              </a:ext>
            </a:extLst>
          </p:cNvPr>
          <p:cNvSpPr/>
          <p:nvPr/>
        </p:nvSpPr>
        <p:spPr>
          <a:xfrm>
            <a:off x="4056084" y="1609177"/>
            <a:ext cx="2265898" cy="3093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7FAADF27-FEE2-55FB-9F05-2F98030541C2}"/>
              </a:ext>
            </a:extLst>
          </p:cNvPr>
          <p:cNvSpPr>
            <a:spLocks noGrp="1"/>
          </p:cNvSpPr>
          <p:nvPr>
            <p:ph type="body" sz="quarter" idx="14"/>
          </p:nvPr>
        </p:nvSpPr>
        <p:spPr/>
        <p:txBody>
          <a:bodyPr/>
          <a:lstStyle/>
          <a:p>
            <a:r>
              <a:rPr lang="en-US" dirty="0"/>
              <a:t>Source: Theobald et al., 2025</a:t>
            </a:r>
          </a:p>
        </p:txBody>
      </p:sp>
      <p:sp>
        <p:nvSpPr>
          <p:cNvPr id="5" name="Slide Number Placeholder 4">
            <a:extLst>
              <a:ext uri="{FF2B5EF4-FFF2-40B4-BE49-F238E27FC236}">
                <a16:creationId xmlns:a16="http://schemas.microsoft.com/office/drawing/2014/main" id="{887F94C0-D97E-8323-E320-DBE7BB4E685E}"/>
              </a:ext>
            </a:extLst>
          </p:cNvPr>
          <p:cNvSpPr>
            <a:spLocks noGrp="1"/>
          </p:cNvSpPr>
          <p:nvPr>
            <p:ph type="sldNum" sz="quarter" idx="18"/>
          </p:nvPr>
        </p:nvSpPr>
        <p:spPr/>
        <p:txBody>
          <a:bodyPr/>
          <a:lstStyle/>
          <a:p>
            <a:fld id="{DEAFFC1D-2961-4C03-A61C-9B32FDA0EDFE}" type="slidenum">
              <a:rPr lang="en-US" smtClean="0"/>
              <a:pPr/>
              <a:t>43</a:t>
            </a:fld>
            <a:endParaRPr lang="en-US" dirty="0"/>
          </a:p>
        </p:txBody>
      </p:sp>
    </p:spTree>
    <p:extLst>
      <p:ext uri="{BB962C8B-B14F-4D97-AF65-F5344CB8AC3E}">
        <p14:creationId xmlns:p14="http://schemas.microsoft.com/office/powerpoint/2010/main" val="2697861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46ECC-93E1-1F44-2213-1BA0E8F5C0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BA70E-F2BD-3033-2533-E37F349452F6}"/>
              </a:ext>
            </a:extLst>
          </p:cNvPr>
          <p:cNvSpPr>
            <a:spLocks noGrp="1"/>
          </p:cNvSpPr>
          <p:nvPr>
            <p:ph type="title"/>
          </p:nvPr>
        </p:nvSpPr>
        <p:spPr>
          <a:xfrm>
            <a:off x="458724" y="95250"/>
            <a:ext cx="10684197" cy="956310"/>
          </a:xfrm>
        </p:spPr>
        <p:txBody>
          <a:bodyPr/>
          <a:lstStyle/>
          <a:p>
            <a:r>
              <a:rPr lang="en-US" dirty="0"/>
              <a:t>Event Study Plots, Teacher Movement Between SPED and GEN </a:t>
            </a:r>
          </a:p>
        </p:txBody>
      </p:sp>
      <p:pic>
        <p:nvPicPr>
          <p:cNvPr id="3" name="Picture 2" descr="This screenshot shows a graph with the proportion of special education filled by someone who switched from general education to special education over time with a red line in between 2019 and 2020.">
            <a:extLst>
              <a:ext uri="{FF2B5EF4-FFF2-40B4-BE49-F238E27FC236}">
                <a16:creationId xmlns:a16="http://schemas.microsoft.com/office/drawing/2014/main" id="{FDF19EB4-47F3-E777-D8C2-18E242A58870}"/>
              </a:ext>
            </a:extLst>
          </p:cNvPr>
          <p:cNvPicPr>
            <a:picLocks noChangeAspect="1"/>
          </p:cNvPicPr>
          <p:nvPr/>
        </p:nvPicPr>
        <p:blipFill>
          <a:blip r:embed="rId2"/>
          <a:stretch>
            <a:fillRect/>
          </a:stretch>
        </p:blipFill>
        <p:spPr>
          <a:xfrm>
            <a:off x="132196" y="1411689"/>
            <a:ext cx="6447584" cy="4170748"/>
          </a:xfrm>
          <a:prstGeom prst="rect">
            <a:avLst/>
          </a:prstGeom>
        </p:spPr>
      </p:pic>
      <p:sp>
        <p:nvSpPr>
          <p:cNvPr id="4" name="TextBox 3">
            <a:extLst>
              <a:ext uri="{FF2B5EF4-FFF2-40B4-BE49-F238E27FC236}">
                <a16:creationId xmlns:a16="http://schemas.microsoft.com/office/drawing/2014/main" id="{2804D30F-A732-14C2-690D-EF62F6CC5C8C}"/>
              </a:ext>
            </a:extLst>
          </p:cNvPr>
          <p:cNvSpPr txBox="1"/>
          <p:nvPr/>
        </p:nvSpPr>
        <p:spPr>
          <a:xfrm rot="16200000">
            <a:off x="-1561633" y="3189635"/>
            <a:ext cx="3760669" cy="276999"/>
          </a:xfrm>
          <a:prstGeom prst="rect">
            <a:avLst/>
          </a:prstGeom>
          <a:solidFill>
            <a:srgbClr val="FFFFFF"/>
          </a:solidFill>
        </p:spPr>
        <p:txBody>
          <a:bodyPr wrap="square" rtlCol="0">
            <a:spAutoFit/>
          </a:bodyPr>
          <a:lstStyle/>
          <a:p>
            <a:pPr algn="ctr"/>
            <a:r>
              <a:rPr lang="en-US" sz="1200" dirty="0"/>
              <a:t>Proportion open positions filled by position switcher</a:t>
            </a:r>
          </a:p>
        </p:txBody>
      </p:sp>
      <p:cxnSp>
        <p:nvCxnSpPr>
          <p:cNvPr id="14" name="Straight Connector 13">
            <a:extLst>
              <a:ext uri="{FF2B5EF4-FFF2-40B4-BE49-F238E27FC236}">
                <a16:creationId xmlns:a16="http://schemas.microsoft.com/office/drawing/2014/main" id="{D0378ED3-81DF-5C34-A733-D1AAB7E31AB0}"/>
              </a:ext>
              <a:ext uri="{C183D7F6-B498-43B3-948B-1728B52AA6E4}">
                <adec:decorative xmlns:adec="http://schemas.microsoft.com/office/drawing/2017/decorative" val="1"/>
              </a:ext>
            </a:extLst>
          </p:cNvPr>
          <p:cNvCxnSpPr>
            <a:cxnSpLocks/>
          </p:cNvCxnSpPr>
          <p:nvPr/>
        </p:nvCxnSpPr>
        <p:spPr>
          <a:xfrm>
            <a:off x="4211601" y="1776548"/>
            <a:ext cx="0" cy="292608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sp>
        <p:nvSpPr>
          <p:cNvPr id="13" name="Rectangle 12">
            <a:extLst>
              <a:ext uri="{FF2B5EF4-FFF2-40B4-BE49-F238E27FC236}">
                <a16:creationId xmlns:a16="http://schemas.microsoft.com/office/drawing/2014/main" id="{E419F4E6-CA95-69D5-7499-1F6A9EA3332A}"/>
              </a:ext>
              <a:ext uri="{C183D7F6-B498-43B3-948B-1728B52AA6E4}">
                <adec:decorative xmlns:adec="http://schemas.microsoft.com/office/drawing/2017/decorative" val="1"/>
              </a:ext>
            </a:extLst>
          </p:cNvPr>
          <p:cNvSpPr/>
          <p:nvPr/>
        </p:nvSpPr>
        <p:spPr>
          <a:xfrm>
            <a:off x="4245432" y="1639322"/>
            <a:ext cx="2557293" cy="3003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DF229961-4DC4-06D8-C671-FCD61ABCDAAB}"/>
              </a:ext>
            </a:extLst>
          </p:cNvPr>
          <p:cNvSpPr>
            <a:spLocks noGrp="1"/>
          </p:cNvSpPr>
          <p:nvPr>
            <p:ph type="body" sz="quarter" idx="14"/>
          </p:nvPr>
        </p:nvSpPr>
        <p:spPr/>
        <p:txBody>
          <a:bodyPr/>
          <a:lstStyle/>
          <a:p>
            <a:r>
              <a:rPr lang="en-US" dirty="0"/>
              <a:t>Source: Theobald et al., 2025</a:t>
            </a:r>
          </a:p>
        </p:txBody>
      </p:sp>
      <p:sp>
        <p:nvSpPr>
          <p:cNvPr id="5" name="Slide Number Placeholder 4">
            <a:extLst>
              <a:ext uri="{FF2B5EF4-FFF2-40B4-BE49-F238E27FC236}">
                <a16:creationId xmlns:a16="http://schemas.microsoft.com/office/drawing/2014/main" id="{EEB80015-4C22-293D-C209-6684F27563EA}"/>
              </a:ext>
            </a:extLst>
          </p:cNvPr>
          <p:cNvSpPr>
            <a:spLocks noGrp="1"/>
          </p:cNvSpPr>
          <p:nvPr>
            <p:ph type="sldNum" sz="quarter" idx="18"/>
          </p:nvPr>
        </p:nvSpPr>
        <p:spPr/>
        <p:txBody>
          <a:bodyPr/>
          <a:lstStyle/>
          <a:p>
            <a:fld id="{DEAFFC1D-2961-4C03-A61C-9B32FDA0EDFE}" type="slidenum">
              <a:rPr lang="en-US" smtClean="0"/>
              <a:pPr/>
              <a:t>44</a:t>
            </a:fld>
            <a:endParaRPr lang="en-US" dirty="0"/>
          </a:p>
        </p:txBody>
      </p:sp>
    </p:spTree>
    <p:extLst>
      <p:ext uri="{BB962C8B-B14F-4D97-AF65-F5344CB8AC3E}">
        <p14:creationId xmlns:p14="http://schemas.microsoft.com/office/powerpoint/2010/main" val="3767223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711E9-6DFD-ED14-8ADE-361E4255C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91244-C407-9BBD-B4D8-0D896F57D633}"/>
              </a:ext>
            </a:extLst>
          </p:cNvPr>
          <p:cNvSpPr>
            <a:spLocks noGrp="1"/>
          </p:cNvSpPr>
          <p:nvPr>
            <p:ph type="title"/>
          </p:nvPr>
        </p:nvSpPr>
        <p:spPr>
          <a:xfrm>
            <a:off x="458724" y="95250"/>
            <a:ext cx="10684197" cy="956310"/>
          </a:xfrm>
        </p:spPr>
        <p:txBody>
          <a:bodyPr/>
          <a:lstStyle/>
          <a:p>
            <a:r>
              <a:rPr lang="en-US" dirty="0"/>
              <a:t>Event Study Plots, Teacher Movement Between SPED and GEN  </a:t>
            </a:r>
          </a:p>
        </p:txBody>
      </p:sp>
      <p:pic>
        <p:nvPicPr>
          <p:cNvPr id="3" name="Picture 2" descr="This screenshot shows a graph with the proportion of special education filled by someone who switched from general education to special education over time with a red line in between 2019 and 2020.">
            <a:extLst>
              <a:ext uri="{FF2B5EF4-FFF2-40B4-BE49-F238E27FC236}">
                <a16:creationId xmlns:a16="http://schemas.microsoft.com/office/drawing/2014/main" id="{D49EACC0-70D4-31B5-F443-CD55A9F08250}"/>
              </a:ext>
            </a:extLst>
          </p:cNvPr>
          <p:cNvPicPr>
            <a:picLocks noChangeAspect="1"/>
          </p:cNvPicPr>
          <p:nvPr/>
        </p:nvPicPr>
        <p:blipFill>
          <a:blip r:embed="rId2"/>
          <a:stretch>
            <a:fillRect/>
          </a:stretch>
        </p:blipFill>
        <p:spPr>
          <a:xfrm>
            <a:off x="132196" y="1411689"/>
            <a:ext cx="6447584" cy="4170748"/>
          </a:xfrm>
          <a:prstGeom prst="rect">
            <a:avLst/>
          </a:prstGeom>
        </p:spPr>
      </p:pic>
      <p:sp>
        <p:nvSpPr>
          <p:cNvPr id="6" name="TextBox 5">
            <a:extLst>
              <a:ext uri="{FF2B5EF4-FFF2-40B4-BE49-F238E27FC236}">
                <a16:creationId xmlns:a16="http://schemas.microsoft.com/office/drawing/2014/main" id="{ED9EF0C1-726B-7802-E279-172586511162}"/>
              </a:ext>
            </a:extLst>
          </p:cNvPr>
          <p:cNvSpPr txBox="1"/>
          <p:nvPr/>
        </p:nvSpPr>
        <p:spPr>
          <a:xfrm rot="16200000">
            <a:off x="-1561633" y="3189635"/>
            <a:ext cx="3760669" cy="276999"/>
          </a:xfrm>
          <a:prstGeom prst="rect">
            <a:avLst/>
          </a:prstGeom>
          <a:solidFill>
            <a:srgbClr val="FFFFFF"/>
          </a:solidFill>
        </p:spPr>
        <p:txBody>
          <a:bodyPr wrap="square" rtlCol="0">
            <a:spAutoFit/>
          </a:bodyPr>
          <a:lstStyle/>
          <a:p>
            <a:pPr algn="ctr"/>
            <a:r>
              <a:rPr lang="en-US" sz="1200" dirty="0"/>
              <a:t>Proportion open positions filled by position switcher</a:t>
            </a:r>
          </a:p>
        </p:txBody>
      </p:sp>
      <p:cxnSp>
        <p:nvCxnSpPr>
          <p:cNvPr id="4" name="Straight Connector 3">
            <a:extLst>
              <a:ext uri="{FF2B5EF4-FFF2-40B4-BE49-F238E27FC236}">
                <a16:creationId xmlns:a16="http://schemas.microsoft.com/office/drawing/2014/main" id="{3227232F-A756-58AC-C4FE-A7D4CAB796DB}"/>
              </a:ext>
              <a:ext uri="{C183D7F6-B498-43B3-948B-1728B52AA6E4}">
                <adec:decorative xmlns:adec="http://schemas.microsoft.com/office/drawing/2017/decorative" val="1"/>
              </a:ext>
            </a:extLst>
          </p:cNvPr>
          <p:cNvCxnSpPr>
            <a:cxnSpLocks/>
          </p:cNvCxnSpPr>
          <p:nvPr/>
        </p:nvCxnSpPr>
        <p:spPr>
          <a:xfrm>
            <a:off x="4211601" y="1776548"/>
            <a:ext cx="0" cy="292608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sp>
        <p:nvSpPr>
          <p:cNvPr id="16" name="Text Placeholder 15">
            <a:extLst>
              <a:ext uri="{FF2B5EF4-FFF2-40B4-BE49-F238E27FC236}">
                <a16:creationId xmlns:a16="http://schemas.microsoft.com/office/drawing/2014/main" id="{64396645-39B2-9288-3AC7-CF1141F7B6E8}"/>
              </a:ext>
            </a:extLst>
          </p:cNvPr>
          <p:cNvSpPr>
            <a:spLocks noGrp="1"/>
          </p:cNvSpPr>
          <p:nvPr>
            <p:ph type="body" sz="quarter" idx="14"/>
          </p:nvPr>
        </p:nvSpPr>
        <p:spPr/>
        <p:txBody>
          <a:bodyPr/>
          <a:lstStyle/>
          <a:p>
            <a:r>
              <a:rPr lang="en-US" dirty="0"/>
              <a:t>Source: Theobald et al., 2025</a:t>
            </a:r>
          </a:p>
        </p:txBody>
      </p:sp>
      <p:sp>
        <p:nvSpPr>
          <p:cNvPr id="5" name="Slide Number Placeholder 4">
            <a:extLst>
              <a:ext uri="{FF2B5EF4-FFF2-40B4-BE49-F238E27FC236}">
                <a16:creationId xmlns:a16="http://schemas.microsoft.com/office/drawing/2014/main" id="{B5C23CAA-BF59-724E-4C55-3F78158F9A58}"/>
              </a:ext>
            </a:extLst>
          </p:cNvPr>
          <p:cNvSpPr>
            <a:spLocks noGrp="1"/>
          </p:cNvSpPr>
          <p:nvPr>
            <p:ph type="sldNum" sz="quarter" idx="18"/>
          </p:nvPr>
        </p:nvSpPr>
        <p:spPr/>
        <p:txBody>
          <a:bodyPr/>
          <a:lstStyle/>
          <a:p>
            <a:fld id="{DEAFFC1D-2961-4C03-A61C-9B32FDA0EDFE}" type="slidenum">
              <a:rPr lang="en-US" smtClean="0"/>
              <a:pPr/>
              <a:t>45</a:t>
            </a:fld>
            <a:endParaRPr lang="en-US" dirty="0"/>
          </a:p>
        </p:txBody>
      </p:sp>
    </p:spTree>
    <p:extLst>
      <p:ext uri="{BB962C8B-B14F-4D97-AF65-F5344CB8AC3E}">
        <p14:creationId xmlns:p14="http://schemas.microsoft.com/office/powerpoint/2010/main" val="1303171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013A6-A1EB-7FC2-5F00-F5E12434D4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1857E2-FE1F-BBD0-9316-71130646DA8E}"/>
              </a:ext>
            </a:extLst>
          </p:cNvPr>
          <p:cNvSpPr>
            <a:spLocks noGrp="1"/>
          </p:cNvSpPr>
          <p:nvPr>
            <p:ph type="title"/>
          </p:nvPr>
        </p:nvSpPr>
        <p:spPr>
          <a:xfrm>
            <a:off x="458724" y="95250"/>
            <a:ext cx="10684197" cy="956310"/>
          </a:xfrm>
        </p:spPr>
        <p:txBody>
          <a:bodyPr/>
          <a:lstStyle/>
          <a:p>
            <a:r>
              <a:rPr lang="en-US" dirty="0"/>
              <a:t>Event Study Plots, Teacher Movement Between SPED and GEN   </a:t>
            </a:r>
          </a:p>
        </p:txBody>
      </p:sp>
      <p:pic>
        <p:nvPicPr>
          <p:cNvPr id="3" name="Picture 2" descr="This screenshots shows a graph illustrating the proportion of special education filled by someone who switched from general education to special education over time with a red line in between 2019 and 2020.">
            <a:extLst>
              <a:ext uri="{FF2B5EF4-FFF2-40B4-BE49-F238E27FC236}">
                <a16:creationId xmlns:a16="http://schemas.microsoft.com/office/drawing/2014/main" id="{03F07C40-E671-9E99-5B98-8A7FB6D98C9B}"/>
              </a:ext>
            </a:extLst>
          </p:cNvPr>
          <p:cNvPicPr>
            <a:picLocks noChangeAspect="1"/>
          </p:cNvPicPr>
          <p:nvPr/>
        </p:nvPicPr>
        <p:blipFill>
          <a:blip r:embed="rId2"/>
          <a:stretch>
            <a:fillRect/>
          </a:stretch>
        </p:blipFill>
        <p:spPr>
          <a:xfrm>
            <a:off x="132196" y="1411689"/>
            <a:ext cx="6447584" cy="4170748"/>
          </a:xfrm>
          <a:prstGeom prst="rect">
            <a:avLst/>
          </a:prstGeom>
        </p:spPr>
      </p:pic>
      <p:sp>
        <p:nvSpPr>
          <p:cNvPr id="8" name="TextBox 7">
            <a:extLst>
              <a:ext uri="{FF2B5EF4-FFF2-40B4-BE49-F238E27FC236}">
                <a16:creationId xmlns:a16="http://schemas.microsoft.com/office/drawing/2014/main" id="{EA796F1E-98BF-8918-C92C-ABA0BC13FF76}"/>
              </a:ext>
            </a:extLst>
          </p:cNvPr>
          <p:cNvSpPr txBox="1"/>
          <p:nvPr/>
        </p:nvSpPr>
        <p:spPr>
          <a:xfrm rot="16200000">
            <a:off x="-1561633" y="3189635"/>
            <a:ext cx="3760669" cy="276999"/>
          </a:xfrm>
          <a:prstGeom prst="rect">
            <a:avLst/>
          </a:prstGeom>
          <a:solidFill>
            <a:srgbClr val="FFFFFF"/>
          </a:solidFill>
        </p:spPr>
        <p:txBody>
          <a:bodyPr wrap="square" rtlCol="0">
            <a:spAutoFit/>
          </a:bodyPr>
          <a:lstStyle/>
          <a:p>
            <a:pPr algn="ctr"/>
            <a:r>
              <a:rPr lang="en-US" sz="1200" dirty="0"/>
              <a:t>Proportion open positions filled by position switcher</a:t>
            </a:r>
          </a:p>
        </p:txBody>
      </p:sp>
      <p:cxnSp>
        <p:nvCxnSpPr>
          <p:cNvPr id="6" name="Straight Connector 5">
            <a:extLst>
              <a:ext uri="{FF2B5EF4-FFF2-40B4-BE49-F238E27FC236}">
                <a16:creationId xmlns:a16="http://schemas.microsoft.com/office/drawing/2014/main" id="{D0BE4248-A873-54CA-CF2E-5AC28C244A03}"/>
              </a:ext>
              <a:ext uri="{C183D7F6-B498-43B3-948B-1728B52AA6E4}">
                <adec:decorative xmlns:adec="http://schemas.microsoft.com/office/drawing/2017/decorative" val="1"/>
              </a:ext>
            </a:extLst>
          </p:cNvPr>
          <p:cNvCxnSpPr>
            <a:cxnSpLocks/>
          </p:cNvCxnSpPr>
          <p:nvPr/>
        </p:nvCxnSpPr>
        <p:spPr>
          <a:xfrm>
            <a:off x="4211601" y="1776548"/>
            <a:ext cx="0" cy="292608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pic>
        <p:nvPicPr>
          <p:cNvPr id="4" name="Picture 3" descr="This screenshot shows a graph with the change in the proportion of special education and general education positions filled by someone who switching from general education to special education.">
            <a:extLst>
              <a:ext uri="{FF2B5EF4-FFF2-40B4-BE49-F238E27FC236}">
                <a16:creationId xmlns:a16="http://schemas.microsoft.com/office/drawing/2014/main" id="{16A2026F-43F3-F850-1E96-D6C419B4A9F6}"/>
              </a:ext>
            </a:extLst>
          </p:cNvPr>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6156961" y="1680742"/>
            <a:ext cx="5961017" cy="3877881"/>
          </a:xfrm>
          <a:prstGeom prst="rect">
            <a:avLst/>
          </a:prstGeom>
        </p:spPr>
      </p:pic>
      <p:sp>
        <p:nvSpPr>
          <p:cNvPr id="16" name="Text Placeholder 15">
            <a:extLst>
              <a:ext uri="{FF2B5EF4-FFF2-40B4-BE49-F238E27FC236}">
                <a16:creationId xmlns:a16="http://schemas.microsoft.com/office/drawing/2014/main" id="{82FE99EC-B0FD-C6B8-7EE0-5EC3977C77FA}"/>
              </a:ext>
            </a:extLst>
          </p:cNvPr>
          <p:cNvSpPr>
            <a:spLocks noGrp="1"/>
          </p:cNvSpPr>
          <p:nvPr>
            <p:ph type="body" sz="quarter" idx="14"/>
          </p:nvPr>
        </p:nvSpPr>
        <p:spPr/>
        <p:txBody>
          <a:bodyPr/>
          <a:lstStyle/>
          <a:p>
            <a:r>
              <a:rPr lang="en-US" dirty="0"/>
              <a:t>Source: Theobald et al., 2025</a:t>
            </a:r>
          </a:p>
        </p:txBody>
      </p:sp>
      <p:sp>
        <p:nvSpPr>
          <p:cNvPr id="5" name="Slide Number Placeholder 4">
            <a:extLst>
              <a:ext uri="{FF2B5EF4-FFF2-40B4-BE49-F238E27FC236}">
                <a16:creationId xmlns:a16="http://schemas.microsoft.com/office/drawing/2014/main" id="{0BEB5986-1BBE-F4B8-FD3D-ECAEBCDAB86D}"/>
              </a:ext>
            </a:extLst>
          </p:cNvPr>
          <p:cNvSpPr>
            <a:spLocks noGrp="1"/>
          </p:cNvSpPr>
          <p:nvPr>
            <p:ph type="sldNum" sz="quarter" idx="18"/>
          </p:nvPr>
        </p:nvSpPr>
        <p:spPr/>
        <p:txBody>
          <a:bodyPr/>
          <a:lstStyle/>
          <a:p>
            <a:fld id="{DEAFFC1D-2961-4C03-A61C-9B32FDA0EDFE}" type="slidenum">
              <a:rPr lang="en-US" smtClean="0"/>
              <a:pPr/>
              <a:t>46</a:t>
            </a:fld>
            <a:endParaRPr lang="en-US" dirty="0"/>
          </a:p>
        </p:txBody>
      </p:sp>
    </p:spTree>
    <p:extLst>
      <p:ext uri="{BB962C8B-B14F-4D97-AF65-F5344CB8AC3E}">
        <p14:creationId xmlns:p14="http://schemas.microsoft.com/office/powerpoint/2010/main" val="1857664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C5213-23F1-8D83-14AC-549877927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E5E7C-BA31-649F-4026-985175B4FEF9}"/>
              </a:ext>
            </a:extLst>
          </p:cNvPr>
          <p:cNvSpPr>
            <a:spLocks noGrp="1"/>
          </p:cNvSpPr>
          <p:nvPr>
            <p:ph type="title"/>
          </p:nvPr>
        </p:nvSpPr>
        <p:spPr>
          <a:xfrm>
            <a:off x="458724" y="0"/>
            <a:ext cx="11274552" cy="1051560"/>
          </a:xfrm>
        </p:spPr>
        <p:txBody>
          <a:bodyPr/>
          <a:lstStyle/>
          <a:p>
            <a:r>
              <a:rPr lang="en-US" dirty="0"/>
              <a:t>Outline   </a:t>
            </a:r>
          </a:p>
        </p:txBody>
      </p:sp>
      <p:sp>
        <p:nvSpPr>
          <p:cNvPr id="3" name="Text Placeholder 2">
            <a:extLst>
              <a:ext uri="{FF2B5EF4-FFF2-40B4-BE49-F238E27FC236}">
                <a16:creationId xmlns:a16="http://schemas.microsoft.com/office/drawing/2014/main" id="{F5BE923A-E27A-43DE-D477-E1E07194BFE3}"/>
              </a:ext>
            </a:extLst>
          </p:cNvPr>
          <p:cNvSpPr>
            <a:spLocks noGrp="1"/>
          </p:cNvSpPr>
          <p:nvPr>
            <p:ph type="body" sz="quarter" idx="10"/>
          </p:nvPr>
        </p:nvSpPr>
        <p:spPr>
          <a:xfrm>
            <a:off x="458724" y="1307592"/>
            <a:ext cx="11274552" cy="4498848"/>
          </a:xfrm>
        </p:spPr>
        <p:txBody>
          <a:bodyPr>
            <a:normAutofit/>
          </a:bodyPr>
          <a:lstStyle/>
          <a:p>
            <a:r>
              <a:rPr lang="en-US" dirty="0"/>
              <a:t>What do we know about teacher shortages specifically in special education (Washington)?</a:t>
            </a:r>
          </a:p>
          <a:p>
            <a:r>
              <a:rPr lang="en-US" dirty="0"/>
              <a:t>What was the impact of a financial incentive designed to address special education teacher shortages (Hawai`i)? </a:t>
            </a:r>
          </a:p>
          <a:p>
            <a:r>
              <a:rPr lang="en-US" b="1" dirty="0"/>
              <a:t>What else are states doing to address special education teacher shortages in the future (Pennsylvania)?</a:t>
            </a:r>
          </a:p>
        </p:txBody>
      </p:sp>
      <p:sp>
        <p:nvSpPr>
          <p:cNvPr id="4" name="Slide Number Placeholder 3">
            <a:extLst>
              <a:ext uri="{FF2B5EF4-FFF2-40B4-BE49-F238E27FC236}">
                <a16:creationId xmlns:a16="http://schemas.microsoft.com/office/drawing/2014/main" id="{02D7A2A9-1FC5-A6FA-810C-7D957D046660}"/>
              </a:ext>
            </a:extLst>
          </p:cNvPr>
          <p:cNvSpPr>
            <a:spLocks noGrp="1"/>
          </p:cNvSpPr>
          <p:nvPr>
            <p:ph type="sldNum" sz="quarter" idx="11"/>
          </p:nvPr>
        </p:nvSpPr>
        <p:spPr>
          <a:xfrm>
            <a:off x="457203" y="6422601"/>
            <a:ext cx="333372" cy="246221"/>
          </a:xfrm>
        </p:spPr>
        <p:txBody>
          <a:bodyPr/>
          <a:lstStyle/>
          <a:p>
            <a:fld id="{7E1341B0-7904-4148-9082-6535FE1E4D20}" type="slidenum">
              <a:rPr lang="en-US" smtClean="0"/>
              <a:pPr/>
              <a:t>47</a:t>
            </a:fld>
            <a:endParaRPr lang="en-US" dirty="0"/>
          </a:p>
        </p:txBody>
      </p:sp>
    </p:spTree>
    <p:extLst>
      <p:ext uri="{BB962C8B-B14F-4D97-AF65-F5344CB8AC3E}">
        <p14:creationId xmlns:p14="http://schemas.microsoft.com/office/powerpoint/2010/main" val="330185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9D999-DCB9-B6E5-1F4C-81E4F04F19E9}"/>
              </a:ext>
            </a:extLst>
          </p:cNvPr>
          <p:cNvSpPr>
            <a:spLocks noGrp="1"/>
          </p:cNvSpPr>
          <p:nvPr>
            <p:ph type="title"/>
          </p:nvPr>
        </p:nvSpPr>
        <p:spPr/>
        <p:txBody>
          <a:bodyPr/>
          <a:lstStyle/>
          <a:p>
            <a:r>
              <a:rPr lang="en-US" dirty="0"/>
              <a:t>APR Projects in Pennsylvania</a:t>
            </a:r>
          </a:p>
        </p:txBody>
      </p:sp>
      <p:pic>
        <p:nvPicPr>
          <p:cNvPr id="9" name="Picture 5" descr="Pennsylvania’s Attract, Prepare, Retain logo.">
            <a:extLst>
              <a:ext uri="{FF2B5EF4-FFF2-40B4-BE49-F238E27FC236}">
                <a16:creationId xmlns:a16="http://schemas.microsoft.com/office/drawing/2014/main" id="{2F87A5B2-37C7-5548-4D71-E5A17B182643}"/>
              </a:ext>
            </a:extLst>
          </p:cNvPr>
          <p:cNvPicPr>
            <a:picLocks noGrp="1" noChangeAspect="1"/>
          </p:cNvPicPr>
          <p:nvPr>
            <p:ph sz="quarter" idx="18"/>
          </p:nvPr>
        </p:nvPicPr>
        <p:blipFill>
          <a:blip r:embed="rId2"/>
          <a:srcRect l="21700" t="6629" r="20047" b="9309"/>
          <a:stretch>
            <a:fillRect/>
          </a:stretch>
        </p:blipFill>
        <p:spPr>
          <a:xfrm>
            <a:off x="1014967" y="1410870"/>
            <a:ext cx="4026195" cy="4036260"/>
          </a:xfrm>
          <a:prstGeom prst="rect">
            <a:avLst/>
          </a:prstGeom>
        </p:spPr>
      </p:pic>
      <p:sp>
        <p:nvSpPr>
          <p:cNvPr id="11" name="Content Placeholder 10">
            <a:extLst>
              <a:ext uri="{FF2B5EF4-FFF2-40B4-BE49-F238E27FC236}">
                <a16:creationId xmlns:a16="http://schemas.microsoft.com/office/drawing/2014/main" id="{07409F64-3121-596D-263E-56F007624974}"/>
              </a:ext>
            </a:extLst>
          </p:cNvPr>
          <p:cNvSpPr>
            <a:spLocks noGrp="1"/>
          </p:cNvSpPr>
          <p:nvPr>
            <p:ph sz="quarter" idx="19"/>
          </p:nvPr>
        </p:nvSpPr>
        <p:spPr/>
        <p:txBody>
          <a:bodyPr>
            <a:normAutofit/>
          </a:bodyPr>
          <a:lstStyle/>
          <a:p>
            <a:pPr marL="457200" indent="-457200"/>
            <a:r>
              <a:rPr lang="en-US" sz="2200" dirty="0">
                <a:cs typeface="Arial"/>
              </a:rPr>
              <a:t>Developing Future Special Educators Grants (ATTRACT)</a:t>
            </a:r>
          </a:p>
          <a:p>
            <a:pPr marL="457200" indent="-457200"/>
            <a:r>
              <a:rPr lang="en-US" sz="2200" dirty="0">
                <a:cs typeface="Arial"/>
              </a:rPr>
              <a:t>Accelerated Program for PK-12 Special Education Teacher Certification Grant (PREPARE)</a:t>
            </a:r>
          </a:p>
          <a:p>
            <a:pPr marL="457200" indent="-457200"/>
            <a:r>
              <a:rPr lang="en-US" sz="2200" dirty="0">
                <a:cs typeface="Arial"/>
              </a:rPr>
              <a:t>APR Mentoring Project (RETAIN)</a:t>
            </a:r>
            <a:endParaRPr lang="en-US" sz="2200" dirty="0"/>
          </a:p>
        </p:txBody>
      </p:sp>
      <p:sp>
        <p:nvSpPr>
          <p:cNvPr id="10" name="Text Placeholder 9">
            <a:extLst>
              <a:ext uri="{FF2B5EF4-FFF2-40B4-BE49-F238E27FC236}">
                <a16:creationId xmlns:a16="http://schemas.microsoft.com/office/drawing/2014/main" id="{641A1C37-AD0D-ECB2-2B48-8BC9D5FB5DDD}"/>
              </a:ext>
            </a:extLst>
          </p:cNvPr>
          <p:cNvSpPr>
            <a:spLocks noGrp="1"/>
          </p:cNvSpPr>
          <p:nvPr>
            <p:ph type="body"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93450E51-BAD2-A954-FC26-9FCB149261A6}"/>
              </a:ext>
            </a:extLst>
          </p:cNvPr>
          <p:cNvSpPr>
            <a:spLocks noGrp="1"/>
          </p:cNvSpPr>
          <p:nvPr>
            <p:ph type="sldNum" sz="quarter" idx="20"/>
          </p:nvPr>
        </p:nvSpPr>
        <p:spPr/>
        <p:txBody>
          <a:bodyPr/>
          <a:lstStyle/>
          <a:p>
            <a:fld id="{7E1341B0-7904-4148-9082-6535FE1E4D20}" type="slidenum">
              <a:rPr lang="en-US" smtClean="0"/>
              <a:pPr/>
              <a:t>48</a:t>
            </a:fld>
            <a:endParaRPr lang="en-US" dirty="0"/>
          </a:p>
        </p:txBody>
      </p:sp>
    </p:spTree>
    <p:extLst>
      <p:ext uri="{BB962C8B-B14F-4D97-AF65-F5344CB8AC3E}">
        <p14:creationId xmlns:p14="http://schemas.microsoft.com/office/powerpoint/2010/main" val="2574214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0245-7F01-FEB7-E2B6-47FAEC59A1BC}"/>
              </a:ext>
            </a:extLst>
          </p:cNvPr>
          <p:cNvSpPr>
            <a:spLocks noGrp="1"/>
          </p:cNvSpPr>
          <p:nvPr>
            <p:ph type="title"/>
          </p:nvPr>
        </p:nvSpPr>
        <p:spPr>
          <a:xfrm>
            <a:off x="458724" y="95250"/>
            <a:ext cx="11274552" cy="956310"/>
          </a:xfrm>
        </p:spPr>
        <p:txBody>
          <a:bodyPr>
            <a:normAutofit/>
          </a:bodyPr>
          <a:lstStyle/>
          <a:p>
            <a:r>
              <a:rPr lang="en-US" dirty="0"/>
              <a:t>Developing Future Special Educators Grants</a:t>
            </a:r>
          </a:p>
        </p:txBody>
      </p:sp>
      <p:sp>
        <p:nvSpPr>
          <p:cNvPr id="9" name="Content Placeholder 8">
            <a:extLst>
              <a:ext uri="{FF2B5EF4-FFF2-40B4-BE49-F238E27FC236}">
                <a16:creationId xmlns:a16="http://schemas.microsoft.com/office/drawing/2014/main" id="{F1F0849D-653F-EEC1-F3A1-CE31EB9110ED}"/>
              </a:ext>
            </a:extLst>
          </p:cNvPr>
          <p:cNvSpPr>
            <a:spLocks noGrp="1"/>
          </p:cNvSpPr>
          <p:nvPr>
            <p:ph sz="quarter" idx="17"/>
          </p:nvPr>
        </p:nvSpPr>
        <p:spPr/>
        <p:txBody>
          <a:bodyPr/>
          <a:lstStyle/>
          <a:p>
            <a:r>
              <a:rPr lang="en-US" dirty="0"/>
              <a:t>The </a:t>
            </a:r>
            <a:r>
              <a:rPr lang="en-US" b="1" dirty="0"/>
              <a:t>purpose</a:t>
            </a:r>
            <a:r>
              <a:rPr lang="en-US" dirty="0"/>
              <a:t> of the Developing Future Special Educators Grant is to:</a:t>
            </a:r>
          </a:p>
          <a:p>
            <a:pPr lvl="1"/>
            <a:r>
              <a:rPr lang="en-US" dirty="0"/>
              <a:t>Establish/expand experiential learning opportunities (ELOs)</a:t>
            </a:r>
          </a:p>
          <a:p>
            <a:pPr lvl="1"/>
            <a:r>
              <a:rPr lang="en-US" dirty="0"/>
              <a:t>Support current educators in advancing future special educators’ knowledge and understanding of opportunities in the field</a:t>
            </a:r>
          </a:p>
          <a:p>
            <a:pPr lvl="1"/>
            <a:r>
              <a:rPr lang="en-US" dirty="0"/>
              <a:t>Increase interest of secondary/postsecondary students in pursuing a career as a special educator</a:t>
            </a:r>
          </a:p>
          <a:p>
            <a:r>
              <a:rPr lang="en-US" dirty="0"/>
              <a:t>46 Local Education Agencies and Institutes of Higher Education were awarded funds from the Pennsylvania Bureau of Special Education in the 2021-22 school year. </a:t>
            </a:r>
          </a:p>
        </p:txBody>
      </p:sp>
      <p:sp>
        <p:nvSpPr>
          <p:cNvPr id="3" name="Text Placeholder 2">
            <a:extLst>
              <a:ext uri="{FF2B5EF4-FFF2-40B4-BE49-F238E27FC236}">
                <a16:creationId xmlns:a16="http://schemas.microsoft.com/office/drawing/2014/main" id="{481C9D88-DCDF-6502-4052-4693EBF3F530}"/>
              </a:ext>
            </a:extLst>
          </p:cNvPr>
          <p:cNvSpPr>
            <a:spLocks noGrp="1"/>
          </p:cNvSpPr>
          <p:nvPr>
            <p:ph type="body" sz="quarter" idx="14"/>
          </p:nvPr>
        </p:nvSpPr>
        <p:spPr>
          <a:xfrm>
            <a:off x="457201" y="5806276"/>
            <a:ext cx="11277600" cy="256196"/>
          </a:xfrm>
        </p:spPr>
        <p:txBody>
          <a:bodyPr>
            <a:normAutofit/>
          </a:bodyPr>
          <a:lstStyle/>
          <a:p>
            <a:endParaRPr lang="en-US" dirty="0"/>
          </a:p>
        </p:txBody>
      </p:sp>
      <p:sp>
        <p:nvSpPr>
          <p:cNvPr id="4" name="Slide Number Placeholder 3">
            <a:extLst>
              <a:ext uri="{FF2B5EF4-FFF2-40B4-BE49-F238E27FC236}">
                <a16:creationId xmlns:a16="http://schemas.microsoft.com/office/drawing/2014/main" id="{F24D8229-463B-4B8D-9552-E5428DF838C8}"/>
              </a:ext>
            </a:extLst>
          </p:cNvPr>
          <p:cNvSpPr>
            <a:spLocks noGrp="1"/>
          </p:cNvSpPr>
          <p:nvPr>
            <p:ph type="sldNum" sz="quarter" idx="18"/>
          </p:nvPr>
        </p:nvSpPr>
        <p:spPr>
          <a:xfrm>
            <a:off x="457203" y="6422601"/>
            <a:ext cx="243015" cy="246221"/>
          </a:xfrm>
        </p:spPr>
        <p:txBody>
          <a:bodyPr/>
          <a:lstStyle/>
          <a:p>
            <a:fld id="{7E1341B0-7904-4148-9082-6535FE1E4D20}" type="slidenum">
              <a:rPr lang="en-US" smtClean="0"/>
              <a:pPr/>
              <a:t>49</a:t>
            </a:fld>
            <a:endParaRPr lang="en-US" dirty="0"/>
          </a:p>
        </p:txBody>
      </p:sp>
    </p:spTree>
    <p:extLst>
      <p:ext uri="{BB962C8B-B14F-4D97-AF65-F5344CB8AC3E}">
        <p14:creationId xmlns:p14="http://schemas.microsoft.com/office/powerpoint/2010/main" val="2100831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AAF7-CC04-60E8-FC62-39F229A7A9D9}"/>
              </a:ext>
            </a:extLst>
          </p:cNvPr>
          <p:cNvSpPr>
            <a:spLocks noGrp="1"/>
          </p:cNvSpPr>
          <p:nvPr>
            <p:ph type="title"/>
          </p:nvPr>
        </p:nvSpPr>
        <p:spPr>
          <a:xfrm>
            <a:off x="458724" y="95250"/>
            <a:ext cx="11274552" cy="956310"/>
          </a:xfrm>
        </p:spPr>
        <p:txBody>
          <a:bodyPr/>
          <a:lstStyle/>
          <a:p>
            <a:r>
              <a:rPr lang="en-US" dirty="0"/>
              <a:t>Stability</a:t>
            </a:r>
          </a:p>
        </p:txBody>
      </p:sp>
      <p:sp>
        <p:nvSpPr>
          <p:cNvPr id="3" name="Content Placeholder 2">
            <a:extLst>
              <a:ext uri="{FF2B5EF4-FFF2-40B4-BE49-F238E27FC236}">
                <a16:creationId xmlns:a16="http://schemas.microsoft.com/office/drawing/2014/main" id="{62062B57-A709-2BAF-048E-DBA59047071F}"/>
              </a:ext>
            </a:extLst>
          </p:cNvPr>
          <p:cNvSpPr>
            <a:spLocks noGrp="1"/>
          </p:cNvSpPr>
          <p:nvPr>
            <p:ph sz="quarter" idx="17"/>
          </p:nvPr>
        </p:nvSpPr>
        <p:spPr>
          <a:xfrm>
            <a:off x="457202" y="1307592"/>
            <a:ext cx="11274425" cy="4498848"/>
          </a:xfrm>
        </p:spPr>
        <p:txBody>
          <a:bodyPr/>
          <a:lstStyle/>
          <a:p>
            <a:r>
              <a:rPr lang="en-US" dirty="0"/>
              <a:t>Historically higher rates of turnover</a:t>
            </a:r>
          </a:p>
          <a:p>
            <a:r>
              <a:rPr lang="en-US" dirty="0"/>
              <a:t>Costly</a:t>
            </a:r>
          </a:p>
          <a:p>
            <a:pPr lvl="1"/>
            <a:r>
              <a:rPr lang="en-US" dirty="0"/>
              <a:t>Student achievement</a:t>
            </a:r>
          </a:p>
          <a:p>
            <a:pPr lvl="1"/>
            <a:r>
              <a:rPr lang="en-US" dirty="0"/>
              <a:t>Disrupts schoolwide initiatives and reforms</a:t>
            </a:r>
          </a:p>
          <a:p>
            <a:pPr lvl="1"/>
            <a:r>
              <a:rPr lang="en-US" dirty="0"/>
              <a:t>Financial costs </a:t>
            </a:r>
          </a:p>
        </p:txBody>
      </p:sp>
      <p:sp>
        <p:nvSpPr>
          <p:cNvPr id="4" name="Text Placeholder 3">
            <a:extLst>
              <a:ext uri="{FF2B5EF4-FFF2-40B4-BE49-F238E27FC236}">
                <a16:creationId xmlns:a16="http://schemas.microsoft.com/office/drawing/2014/main" id="{AEF0D16B-7181-F385-B06B-F283717F7EEA}"/>
              </a:ext>
            </a:extLst>
          </p:cNvPr>
          <p:cNvSpPr>
            <a:spLocks noGrp="1"/>
          </p:cNvSpPr>
          <p:nvPr>
            <p:ph type="body" sz="quarter" idx="14"/>
          </p:nvPr>
        </p:nvSpPr>
        <p:spPr>
          <a:xfrm>
            <a:off x="457201" y="5806276"/>
            <a:ext cx="11277600" cy="256196"/>
          </a:xfrm>
        </p:spPr>
        <p:txBody>
          <a:bodyPr/>
          <a:lstStyle/>
          <a:p>
            <a:r>
              <a:rPr lang="en-US" dirty="0"/>
              <a:t>McLeskey &amp; Billingsley, 2008; Theobald et al., 2021; Sindelar et al., 2006 </a:t>
            </a:r>
          </a:p>
        </p:txBody>
      </p:sp>
      <p:sp>
        <p:nvSpPr>
          <p:cNvPr id="5" name="Slide Number Placeholder 4">
            <a:extLst>
              <a:ext uri="{FF2B5EF4-FFF2-40B4-BE49-F238E27FC236}">
                <a16:creationId xmlns:a16="http://schemas.microsoft.com/office/drawing/2014/main" id="{920DF73C-C002-37CC-3C19-0E0B8F8FB3B6}"/>
              </a:ext>
            </a:extLst>
          </p:cNvPr>
          <p:cNvSpPr>
            <a:spLocks noGrp="1"/>
          </p:cNvSpPr>
          <p:nvPr>
            <p:ph type="sldNum" sz="quarter" idx="18"/>
          </p:nvPr>
        </p:nvSpPr>
        <p:spPr>
          <a:xfrm>
            <a:off x="457203" y="6422601"/>
            <a:ext cx="243015" cy="246221"/>
          </a:xfrm>
        </p:spPr>
        <p:txBody>
          <a:bodyPr/>
          <a:lstStyle/>
          <a:p>
            <a:fld id="{DF2BF9F9-8A6D-4E51-9385-E6189FFC85C3}" type="slidenum">
              <a:rPr lang="en-US" smtClean="0"/>
              <a:pPr/>
              <a:t>5</a:t>
            </a:fld>
            <a:endParaRPr lang="en-US" dirty="0"/>
          </a:p>
        </p:txBody>
      </p:sp>
    </p:spTree>
    <p:extLst>
      <p:ext uri="{BB962C8B-B14F-4D97-AF65-F5344CB8AC3E}">
        <p14:creationId xmlns:p14="http://schemas.microsoft.com/office/powerpoint/2010/main" val="3967061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0245-7F01-FEB7-E2B6-47FAEC59A1BC}"/>
              </a:ext>
            </a:extLst>
          </p:cNvPr>
          <p:cNvSpPr>
            <a:spLocks noGrp="1"/>
          </p:cNvSpPr>
          <p:nvPr>
            <p:ph type="title"/>
          </p:nvPr>
        </p:nvSpPr>
        <p:spPr>
          <a:xfrm>
            <a:off x="458724" y="95250"/>
            <a:ext cx="11274552" cy="956310"/>
          </a:xfrm>
        </p:spPr>
        <p:txBody>
          <a:bodyPr>
            <a:normAutofit/>
          </a:bodyPr>
          <a:lstStyle/>
          <a:p>
            <a:r>
              <a:rPr lang="en-US" dirty="0"/>
              <a:t>Developing Future Special Educators Grants </a:t>
            </a:r>
          </a:p>
        </p:txBody>
      </p:sp>
      <p:sp>
        <p:nvSpPr>
          <p:cNvPr id="10" name="Text Placeholder 9">
            <a:extLst>
              <a:ext uri="{FF2B5EF4-FFF2-40B4-BE49-F238E27FC236}">
                <a16:creationId xmlns:a16="http://schemas.microsoft.com/office/drawing/2014/main" id="{343DD85F-A78C-D0E0-68C4-17D7AB998EA9}"/>
              </a:ext>
            </a:extLst>
          </p:cNvPr>
          <p:cNvSpPr>
            <a:spLocks noGrp="1"/>
          </p:cNvSpPr>
          <p:nvPr>
            <p:ph type="body" sz="quarter" idx="14"/>
          </p:nvPr>
        </p:nvSpPr>
        <p:spPr/>
        <p:txBody>
          <a:bodyPr/>
          <a:lstStyle/>
          <a:p>
            <a:r>
              <a:rPr lang="fr-FR" dirty="0"/>
              <a:t>Source: Theobald et al., 2023</a:t>
            </a:r>
          </a:p>
        </p:txBody>
      </p:sp>
      <p:sp>
        <p:nvSpPr>
          <p:cNvPr id="4" name="Slide Number Placeholder 3">
            <a:extLst>
              <a:ext uri="{FF2B5EF4-FFF2-40B4-BE49-F238E27FC236}">
                <a16:creationId xmlns:a16="http://schemas.microsoft.com/office/drawing/2014/main" id="{F24D8229-463B-4B8D-9552-E5428DF838C8}"/>
              </a:ext>
            </a:extLst>
          </p:cNvPr>
          <p:cNvSpPr>
            <a:spLocks noGrp="1"/>
          </p:cNvSpPr>
          <p:nvPr>
            <p:ph type="sldNum" sz="quarter" idx="18"/>
          </p:nvPr>
        </p:nvSpPr>
        <p:spPr>
          <a:xfrm>
            <a:off x="457203" y="6422601"/>
            <a:ext cx="243015" cy="246221"/>
          </a:xfrm>
        </p:spPr>
        <p:txBody>
          <a:bodyPr/>
          <a:lstStyle/>
          <a:p>
            <a:fld id="{7E1341B0-7904-4148-9082-6535FE1E4D20}" type="slidenum">
              <a:rPr lang="en-US" smtClean="0"/>
              <a:pPr/>
              <a:t>50</a:t>
            </a:fld>
            <a:endParaRPr lang="en-US" dirty="0"/>
          </a:p>
        </p:txBody>
      </p:sp>
      <p:pic>
        <p:nvPicPr>
          <p:cNvPr id="9" name="Picture 8" descr="This bar graph shows the proportion of respondents who answered the question, Do you currently have any interest in or plans to pursue a career in special education?">
            <a:extLst>
              <a:ext uri="{FF2B5EF4-FFF2-40B4-BE49-F238E27FC236}">
                <a16:creationId xmlns:a16="http://schemas.microsoft.com/office/drawing/2014/main" id="{6B8431D5-1614-8D6F-9169-E6485AA36FD2}"/>
              </a:ext>
            </a:extLst>
          </p:cNvPr>
          <p:cNvPicPr>
            <a:picLocks noChangeAspect="1"/>
          </p:cNvPicPr>
          <p:nvPr/>
        </p:nvPicPr>
        <p:blipFill>
          <a:blip r:embed="rId2"/>
          <a:stretch>
            <a:fillRect/>
          </a:stretch>
        </p:blipFill>
        <p:spPr>
          <a:xfrm>
            <a:off x="3070067" y="1409331"/>
            <a:ext cx="6051866" cy="4321032"/>
          </a:xfrm>
          <a:prstGeom prst="rect">
            <a:avLst/>
          </a:prstGeom>
        </p:spPr>
      </p:pic>
    </p:spTree>
    <p:extLst>
      <p:ext uri="{BB962C8B-B14F-4D97-AF65-F5344CB8AC3E}">
        <p14:creationId xmlns:p14="http://schemas.microsoft.com/office/powerpoint/2010/main" val="298663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EF21-FDF4-A020-FA29-591867666D88}"/>
              </a:ext>
            </a:extLst>
          </p:cNvPr>
          <p:cNvSpPr>
            <a:spLocks noGrp="1"/>
          </p:cNvSpPr>
          <p:nvPr>
            <p:ph type="title"/>
          </p:nvPr>
        </p:nvSpPr>
        <p:spPr/>
        <p:txBody>
          <a:bodyPr>
            <a:noAutofit/>
          </a:bodyPr>
          <a:lstStyle/>
          <a:p>
            <a:r>
              <a:rPr lang="en-US" sz="3200" dirty="0">
                <a:solidFill>
                  <a:srgbClr val="002060"/>
                </a:solidFill>
              </a:rPr>
              <a:t>Accelerated Program for PK-12 Special Education Certification</a:t>
            </a:r>
            <a:endParaRPr lang="en-US" sz="3200" dirty="0"/>
          </a:p>
        </p:txBody>
      </p:sp>
      <p:sp>
        <p:nvSpPr>
          <p:cNvPr id="5" name="Content Placeholder 4">
            <a:extLst>
              <a:ext uri="{FF2B5EF4-FFF2-40B4-BE49-F238E27FC236}">
                <a16:creationId xmlns:a16="http://schemas.microsoft.com/office/drawing/2014/main" id="{CD58D59E-F01B-EDC6-AE5F-E8342D71020F}"/>
              </a:ext>
            </a:extLst>
          </p:cNvPr>
          <p:cNvSpPr>
            <a:spLocks noGrp="1"/>
          </p:cNvSpPr>
          <p:nvPr>
            <p:ph sz="quarter" idx="17"/>
          </p:nvPr>
        </p:nvSpPr>
        <p:spPr/>
        <p:txBody>
          <a:bodyPr/>
          <a:lstStyle/>
          <a:p>
            <a:pPr marL="0" indent="0">
              <a:buNone/>
            </a:pPr>
            <a:r>
              <a:rPr lang="en-US" dirty="0">
                <a:latin typeface="Calibri" panose="020F0502020204030204" pitchFamily="34" charset="0"/>
                <a:cs typeface="Calibri" panose="020F0502020204030204" pitchFamily="34" charset="0"/>
              </a:rPr>
              <a:t>The purpose of </a:t>
            </a:r>
            <a:r>
              <a:rPr lang="en-US" dirty="0">
                <a:solidFill>
                  <a:schemeClr val="tx1"/>
                </a:solidFill>
                <a:latin typeface="Calibri" panose="020F0502020204030204" pitchFamily="34" charset="0"/>
                <a:cs typeface="Calibri" panose="020F0502020204030204" pitchFamily="34" charset="0"/>
              </a:rPr>
              <a:t>this grant </a:t>
            </a:r>
            <a:r>
              <a:rPr lang="en-US" dirty="0">
                <a:latin typeface="Calibri" panose="020F0502020204030204" pitchFamily="34" charset="0"/>
                <a:cs typeface="Calibri" panose="020F0502020204030204" pitchFamily="34" charset="0"/>
              </a:rPr>
              <a:t>is to provide </a:t>
            </a:r>
            <a:r>
              <a:rPr lang="en-US" b="1" dirty="0">
                <a:solidFill>
                  <a:srgbClr val="002060"/>
                </a:solidFill>
                <a:latin typeface="Calibri" panose="020F0502020204030204" pitchFamily="34" charset="0"/>
                <a:cs typeface="Calibri" panose="020F0502020204030204" pitchFamily="34" charset="0"/>
              </a:rPr>
              <a:t>individuals</a:t>
            </a:r>
            <a:r>
              <a:rPr lang="en-US" dirty="0">
                <a:solidFill>
                  <a:srgbClr val="002060"/>
                </a:solidFill>
                <a:latin typeface="Calibri" panose="020F0502020204030204" pitchFamily="34" charset="0"/>
                <a:cs typeface="Calibri" panose="020F0502020204030204" pitchFamily="34" charset="0"/>
              </a:rPr>
              <a:t> </a:t>
            </a:r>
            <a:r>
              <a:rPr lang="en-US" b="1" dirty="0">
                <a:solidFill>
                  <a:srgbClr val="002060"/>
                </a:solidFill>
                <a:latin typeface="Calibri" panose="020F0502020204030204" pitchFamily="34" charset="0"/>
                <a:cs typeface="Calibri" panose="020F0502020204030204" pitchFamily="34" charset="0"/>
              </a:rPr>
              <a:t>currently employed by an LEA</a:t>
            </a:r>
            <a:r>
              <a:rPr lang="en-US" dirty="0">
                <a:solidFill>
                  <a:srgbClr val="00206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an </a:t>
            </a:r>
            <a:r>
              <a:rPr lang="en-US" dirty="0">
                <a:solidFill>
                  <a:schemeClr val="tx1"/>
                </a:solidFill>
                <a:latin typeface="Calibri" panose="020F0502020204030204" pitchFamily="34" charset="0"/>
                <a:cs typeface="Calibri" panose="020F0502020204030204" pitchFamily="34" charset="0"/>
              </a:rPr>
              <a:t>expedited pathway </a:t>
            </a:r>
            <a:r>
              <a:rPr lang="en-US" dirty="0">
                <a:latin typeface="Calibri" panose="020F0502020204030204" pitchFamily="34" charset="0"/>
                <a:cs typeface="Calibri" panose="020F0502020204030204" pitchFamily="34" charset="0"/>
              </a:rPr>
              <a:t>with the required college/university coursework, summer field experiences, and mentoring to obtain their PK-12 special education teaching certification</a:t>
            </a:r>
          </a:p>
          <a:p>
            <a:pPr marL="457200" indent="-457200"/>
            <a:r>
              <a:rPr lang="en-US" dirty="0"/>
              <a:t>Goal to increase the number of certified special educators in PA</a:t>
            </a:r>
          </a:p>
          <a:p>
            <a:pPr marL="457200" indent="-457200"/>
            <a:r>
              <a:rPr lang="en-US" dirty="0"/>
              <a:t>15 IHEs were funded in the first round of the Accelerated Program</a:t>
            </a:r>
          </a:p>
          <a:p>
            <a:pPr marL="457200" indent="-457200"/>
            <a:r>
              <a:rPr lang="en-US" dirty="0"/>
              <a:t>There were </a:t>
            </a:r>
            <a:r>
              <a:rPr lang="en-US" b="1" dirty="0"/>
              <a:t>142 completers </a:t>
            </a:r>
            <a:r>
              <a:rPr lang="en-US" dirty="0"/>
              <a:t>of these programs in the first year</a:t>
            </a:r>
          </a:p>
          <a:p>
            <a:pPr marL="457200" indent="-457200"/>
            <a:r>
              <a:rPr lang="en-US" dirty="0"/>
              <a:t>We interviewed grant coordinators/faculty of all 15 funded programs and surveyed recent completers of these programs</a:t>
            </a:r>
            <a:endParaRPr lang="en-US" sz="2400" b="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2FE24AA3-7BF1-EEC6-33D5-5F8C37D94911}"/>
              </a:ext>
            </a:extLst>
          </p:cNvPr>
          <p:cNvSpPr>
            <a:spLocks noGrp="1"/>
          </p:cNvSpPr>
          <p:nvPr>
            <p:ph type="body" sz="quarter" idx="14"/>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D3D9101B-4471-5382-A998-DC856DBFF34E}"/>
              </a:ext>
            </a:extLst>
          </p:cNvPr>
          <p:cNvSpPr>
            <a:spLocks noGrp="1"/>
          </p:cNvSpPr>
          <p:nvPr>
            <p:ph type="sldNum" sz="quarter" idx="18"/>
          </p:nvPr>
        </p:nvSpPr>
        <p:spPr/>
        <p:txBody>
          <a:bodyPr/>
          <a:lstStyle/>
          <a:p>
            <a:fld id="{7E1341B0-7904-4148-9082-6535FE1E4D20}" type="slidenum">
              <a:rPr lang="en-US" smtClean="0"/>
              <a:pPr/>
              <a:t>51</a:t>
            </a:fld>
            <a:endParaRPr lang="en-US" dirty="0"/>
          </a:p>
        </p:txBody>
      </p:sp>
    </p:spTree>
    <p:extLst>
      <p:ext uri="{BB962C8B-B14F-4D97-AF65-F5344CB8AC3E}">
        <p14:creationId xmlns:p14="http://schemas.microsoft.com/office/powerpoint/2010/main" val="2369488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41146-93A2-4F07-8EED-B9E1EAC9D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CA03C-DD0F-C90D-DDD4-75FC589C3D13}"/>
              </a:ext>
            </a:extLst>
          </p:cNvPr>
          <p:cNvSpPr>
            <a:spLocks noGrp="1"/>
          </p:cNvSpPr>
          <p:nvPr>
            <p:ph type="title"/>
          </p:nvPr>
        </p:nvSpPr>
        <p:spPr>
          <a:xfrm>
            <a:off x="458724" y="95250"/>
            <a:ext cx="11274552" cy="956310"/>
          </a:xfrm>
        </p:spPr>
        <p:txBody>
          <a:bodyPr>
            <a:noAutofit/>
          </a:bodyPr>
          <a:lstStyle/>
          <a:p>
            <a:r>
              <a:rPr lang="en-US" dirty="0"/>
              <a:t>Accelerated Program for PK-12 Special Education Certification (cont’d.)</a:t>
            </a:r>
          </a:p>
        </p:txBody>
      </p:sp>
      <p:pic>
        <p:nvPicPr>
          <p:cNvPr id="12" name="Content Placeholder 11" descr="This bar graph illustrates the proportion of respondents who answered the question “How likely is it that you would have pursued a PK-12 special education teacher certificate if the Accelerated Program did not exist?” very likely, likely, neutral, not likely, or very unlikely. ">
            <a:extLst>
              <a:ext uri="{FF2B5EF4-FFF2-40B4-BE49-F238E27FC236}">
                <a16:creationId xmlns:a16="http://schemas.microsoft.com/office/drawing/2014/main" id="{102117A9-3214-5F1F-3005-EECE15FEA2CB}"/>
              </a:ext>
            </a:extLst>
          </p:cNvPr>
          <p:cNvPicPr>
            <a:picLocks noGrp="1" noChangeAspect="1"/>
          </p:cNvPicPr>
          <p:nvPr>
            <p:ph sz="quarter" idx="17"/>
          </p:nvPr>
        </p:nvPicPr>
        <p:blipFill>
          <a:blip r:embed="rId2" cstate="screen">
            <a:extLst>
              <a:ext uri="{28A0092B-C50C-407E-A947-70E740481C1C}">
                <a14:useLocalDpi xmlns:a14="http://schemas.microsoft.com/office/drawing/2010/main"/>
              </a:ext>
            </a:extLst>
          </a:blip>
          <a:stretch>
            <a:fillRect/>
          </a:stretch>
        </p:blipFill>
        <p:spPr>
          <a:xfrm>
            <a:off x="2825724" y="1308100"/>
            <a:ext cx="6537376" cy="4498975"/>
          </a:xfrm>
          <a:prstGeom prst="rect">
            <a:avLst/>
          </a:prstGeom>
        </p:spPr>
      </p:pic>
      <p:sp>
        <p:nvSpPr>
          <p:cNvPr id="10" name="Text Placeholder 9">
            <a:extLst>
              <a:ext uri="{FF2B5EF4-FFF2-40B4-BE49-F238E27FC236}">
                <a16:creationId xmlns:a16="http://schemas.microsoft.com/office/drawing/2014/main" id="{B88ED33F-8B41-2513-A7D0-1185CEFC461F}"/>
              </a:ext>
            </a:extLst>
          </p:cNvPr>
          <p:cNvSpPr>
            <a:spLocks noGrp="1"/>
          </p:cNvSpPr>
          <p:nvPr>
            <p:ph type="body" sz="quarter" idx="14"/>
          </p:nvPr>
        </p:nvSpPr>
        <p:spPr/>
        <p:txBody>
          <a:bodyPr/>
          <a:lstStyle/>
          <a:p>
            <a:r>
              <a:rPr lang="fr-FR" dirty="0"/>
              <a:t>Source: Theobald et al., 2025</a:t>
            </a:r>
          </a:p>
        </p:txBody>
      </p:sp>
      <p:sp>
        <p:nvSpPr>
          <p:cNvPr id="4" name="Slide Number Placeholder 3">
            <a:extLst>
              <a:ext uri="{FF2B5EF4-FFF2-40B4-BE49-F238E27FC236}">
                <a16:creationId xmlns:a16="http://schemas.microsoft.com/office/drawing/2014/main" id="{4104F0C9-9ED0-7716-B968-207FF820D03E}"/>
              </a:ext>
            </a:extLst>
          </p:cNvPr>
          <p:cNvSpPr>
            <a:spLocks noGrp="1"/>
          </p:cNvSpPr>
          <p:nvPr>
            <p:ph type="sldNum" sz="quarter" idx="18"/>
          </p:nvPr>
        </p:nvSpPr>
        <p:spPr>
          <a:xfrm>
            <a:off x="457203" y="6422601"/>
            <a:ext cx="243015" cy="246221"/>
          </a:xfrm>
        </p:spPr>
        <p:txBody>
          <a:bodyPr/>
          <a:lstStyle/>
          <a:p>
            <a:fld id="{7E1341B0-7904-4148-9082-6535FE1E4D20}" type="slidenum">
              <a:rPr lang="en-US" smtClean="0"/>
              <a:pPr/>
              <a:t>52</a:t>
            </a:fld>
            <a:endParaRPr lang="en-US" dirty="0"/>
          </a:p>
        </p:txBody>
      </p:sp>
    </p:spTree>
    <p:extLst>
      <p:ext uri="{BB962C8B-B14F-4D97-AF65-F5344CB8AC3E}">
        <p14:creationId xmlns:p14="http://schemas.microsoft.com/office/powerpoint/2010/main" val="1910086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0245-7F01-FEB7-E2B6-47FAEC59A1BC}"/>
              </a:ext>
            </a:extLst>
          </p:cNvPr>
          <p:cNvSpPr>
            <a:spLocks noGrp="1"/>
          </p:cNvSpPr>
          <p:nvPr>
            <p:ph type="title"/>
          </p:nvPr>
        </p:nvSpPr>
        <p:spPr>
          <a:xfrm>
            <a:off x="458724" y="95250"/>
            <a:ext cx="11274552" cy="956310"/>
          </a:xfrm>
        </p:spPr>
        <p:txBody>
          <a:bodyPr>
            <a:normAutofit/>
          </a:bodyPr>
          <a:lstStyle/>
          <a:p>
            <a:r>
              <a:rPr lang="en-US" dirty="0"/>
              <a:t>APR Mentoring Project</a:t>
            </a:r>
          </a:p>
        </p:txBody>
      </p:sp>
      <p:sp>
        <p:nvSpPr>
          <p:cNvPr id="5" name="Content Placeholder 4">
            <a:extLst>
              <a:ext uri="{FF2B5EF4-FFF2-40B4-BE49-F238E27FC236}">
                <a16:creationId xmlns:a16="http://schemas.microsoft.com/office/drawing/2014/main" id="{F951EEA4-8ACF-A43F-C83B-D9DB6D2B69F5}"/>
              </a:ext>
            </a:extLst>
          </p:cNvPr>
          <p:cNvSpPr>
            <a:spLocks noGrp="1"/>
          </p:cNvSpPr>
          <p:nvPr>
            <p:ph sz="quarter" idx="17"/>
          </p:nvPr>
        </p:nvSpPr>
        <p:spPr>
          <a:xfrm>
            <a:off x="457202" y="1307592"/>
            <a:ext cx="11274425" cy="4498848"/>
          </a:xfrm>
        </p:spPr>
        <p:txBody>
          <a:bodyPr/>
          <a:lstStyle/>
          <a:p>
            <a:r>
              <a:rPr lang="en-US" dirty="0"/>
              <a:t>The </a:t>
            </a:r>
            <a:r>
              <a:rPr lang="en-US" b="1" dirty="0"/>
              <a:t>purpose</a:t>
            </a:r>
            <a:r>
              <a:rPr lang="en-US" dirty="0"/>
              <a:t> of the APR Mentoring Project is to:</a:t>
            </a:r>
          </a:p>
          <a:p>
            <a:pPr lvl="1"/>
            <a:r>
              <a:rPr lang="en-US" dirty="0"/>
              <a:t>Facilitate strong relationships with highly-qualified mentors to promote maximum growth in novice professionals</a:t>
            </a:r>
          </a:p>
          <a:p>
            <a:r>
              <a:rPr lang="en-US" dirty="0"/>
              <a:t>Over 110 mentees were paired with experienced school psychologists, special education administrators, and special education teachers last school year</a:t>
            </a:r>
          </a:p>
        </p:txBody>
      </p:sp>
      <p:sp>
        <p:nvSpPr>
          <p:cNvPr id="9" name="Text Placeholder 8">
            <a:extLst>
              <a:ext uri="{FF2B5EF4-FFF2-40B4-BE49-F238E27FC236}">
                <a16:creationId xmlns:a16="http://schemas.microsoft.com/office/drawing/2014/main" id="{7F1F7D8A-17DA-065F-31D3-B0359E43F0A5}"/>
              </a:ext>
            </a:extLst>
          </p:cNvPr>
          <p:cNvSpPr>
            <a:spLocks noGrp="1"/>
          </p:cNvSpPr>
          <p:nvPr>
            <p:ph type="body"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F24D8229-463B-4B8D-9552-E5428DF838C8}"/>
              </a:ext>
            </a:extLst>
          </p:cNvPr>
          <p:cNvSpPr>
            <a:spLocks noGrp="1"/>
          </p:cNvSpPr>
          <p:nvPr>
            <p:ph type="sldNum" sz="quarter" idx="18"/>
          </p:nvPr>
        </p:nvSpPr>
        <p:spPr>
          <a:xfrm>
            <a:off x="457203" y="6422601"/>
            <a:ext cx="243015" cy="246221"/>
          </a:xfrm>
        </p:spPr>
        <p:txBody>
          <a:bodyPr/>
          <a:lstStyle/>
          <a:p>
            <a:fld id="{7E1341B0-7904-4148-9082-6535FE1E4D20}" type="slidenum">
              <a:rPr lang="en-US" smtClean="0"/>
              <a:pPr/>
              <a:t>53</a:t>
            </a:fld>
            <a:endParaRPr lang="en-US" dirty="0"/>
          </a:p>
        </p:txBody>
      </p:sp>
    </p:spTree>
    <p:extLst>
      <p:ext uri="{BB962C8B-B14F-4D97-AF65-F5344CB8AC3E}">
        <p14:creationId xmlns:p14="http://schemas.microsoft.com/office/powerpoint/2010/main" val="31084900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0245-7F01-FEB7-E2B6-47FAEC59A1BC}"/>
              </a:ext>
            </a:extLst>
          </p:cNvPr>
          <p:cNvSpPr>
            <a:spLocks noGrp="1"/>
          </p:cNvSpPr>
          <p:nvPr>
            <p:ph type="title"/>
          </p:nvPr>
        </p:nvSpPr>
        <p:spPr>
          <a:xfrm>
            <a:off x="458724" y="95250"/>
            <a:ext cx="11274552" cy="956310"/>
          </a:xfrm>
        </p:spPr>
        <p:txBody>
          <a:bodyPr>
            <a:normAutofit/>
          </a:bodyPr>
          <a:lstStyle/>
          <a:p>
            <a:r>
              <a:rPr lang="en-US" dirty="0"/>
              <a:t>APR Mentoring Project (cont’d.)</a:t>
            </a:r>
          </a:p>
        </p:txBody>
      </p:sp>
      <p:pic>
        <p:nvPicPr>
          <p:cNvPr id="8" name="Content Placeholder 7" descr="These side by side bar graphs show the proportion of respondents who strongly agree, agree, neither agree not disagree, disagree, or strongly disagree with the statement “Participating in the APR Mentoring Project positively impacted my growth as a professional” or “Participating in the APR Mentoring Project positively impacted the professional growth of my mentee(s).">
            <a:extLst>
              <a:ext uri="{FF2B5EF4-FFF2-40B4-BE49-F238E27FC236}">
                <a16:creationId xmlns:a16="http://schemas.microsoft.com/office/drawing/2014/main" id="{210B8163-DAB7-A4BC-CA96-859CD541FB9F}"/>
              </a:ext>
            </a:extLst>
          </p:cNvPr>
          <p:cNvPicPr>
            <a:picLocks noGrp="1" noChangeAspect="1"/>
          </p:cNvPicPr>
          <p:nvPr>
            <p:ph sz="quarter" idx="17"/>
          </p:nvPr>
        </p:nvPicPr>
        <p:blipFill>
          <a:blip r:embed="rId2" cstate="print">
            <a:extLst>
              <a:ext uri="{28A0092B-C50C-407E-A947-70E740481C1C}">
                <a14:useLocalDpi xmlns:a14="http://schemas.microsoft.com/office/drawing/2010/main" val="0"/>
              </a:ext>
            </a:extLst>
          </a:blip>
          <a:stretch>
            <a:fillRect/>
          </a:stretch>
        </p:blipFill>
        <p:spPr bwMode="auto">
          <a:xfrm>
            <a:off x="457200" y="1447800"/>
            <a:ext cx="11355481" cy="4019107"/>
          </a:xfrm>
          <a:noFill/>
          <a:ln>
            <a:noFill/>
          </a:ln>
        </p:spPr>
      </p:pic>
      <p:sp>
        <p:nvSpPr>
          <p:cNvPr id="5" name="Text Placeholder 4">
            <a:extLst>
              <a:ext uri="{FF2B5EF4-FFF2-40B4-BE49-F238E27FC236}">
                <a16:creationId xmlns:a16="http://schemas.microsoft.com/office/drawing/2014/main" id="{3480991E-E982-0829-C469-1589763D7994}"/>
              </a:ext>
            </a:extLst>
          </p:cNvPr>
          <p:cNvSpPr>
            <a:spLocks noGrp="1"/>
          </p:cNvSpPr>
          <p:nvPr>
            <p:ph type="body" sz="quarter" idx="14"/>
          </p:nvPr>
        </p:nvSpPr>
        <p:spPr>
          <a:xfrm>
            <a:off x="457201" y="5806276"/>
            <a:ext cx="11277600" cy="256196"/>
          </a:xfrm>
        </p:spPr>
        <p:txBody>
          <a:bodyPr/>
          <a:lstStyle/>
          <a:p>
            <a:r>
              <a:rPr lang="en-US" dirty="0"/>
              <a:t>Source: Theobald et al., 2024</a:t>
            </a:r>
          </a:p>
        </p:txBody>
      </p:sp>
      <p:sp>
        <p:nvSpPr>
          <p:cNvPr id="4" name="Slide Number Placeholder 3">
            <a:extLst>
              <a:ext uri="{FF2B5EF4-FFF2-40B4-BE49-F238E27FC236}">
                <a16:creationId xmlns:a16="http://schemas.microsoft.com/office/drawing/2014/main" id="{F24D8229-463B-4B8D-9552-E5428DF838C8}"/>
              </a:ext>
            </a:extLst>
          </p:cNvPr>
          <p:cNvSpPr>
            <a:spLocks noGrp="1"/>
          </p:cNvSpPr>
          <p:nvPr>
            <p:ph type="sldNum" sz="quarter" idx="18"/>
          </p:nvPr>
        </p:nvSpPr>
        <p:spPr>
          <a:xfrm>
            <a:off x="457203" y="6422601"/>
            <a:ext cx="243015" cy="246221"/>
          </a:xfrm>
        </p:spPr>
        <p:txBody>
          <a:bodyPr/>
          <a:lstStyle/>
          <a:p>
            <a:fld id="{7E1341B0-7904-4148-9082-6535FE1E4D20}" type="slidenum">
              <a:rPr lang="en-US" smtClean="0"/>
              <a:pPr/>
              <a:t>54</a:t>
            </a:fld>
            <a:endParaRPr lang="en-US" dirty="0"/>
          </a:p>
        </p:txBody>
      </p:sp>
    </p:spTree>
    <p:extLst>
      <p:ext uri="{BB962C8B-B14F-4D97-AF65-F5344CB8AC3E}">
        <p14:creationId xmlns:p14="http://schemas.microsoft.com/office/powerpoint/2010/main" val="3053523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EEF2-167C-98E1-0663-EE0BB8583F95}"/>
              </a:ext>
            </a:extLst>
          </p:cNvPr>
          <p:cNvSpPr>
            <a:spLocks noGrp="1"/>
          </p:cNvSpPr>
          <p:nvPr>
            <p:ph type="title"/>
          </p:nvPr>
        </p:nvSpPr>
        <p:spPr>
          <a:xfrm>
            <a:off x="458724" y="95250"/>
            <a:ext cx="11274552" cy="956310"/>
          </a:xfrm>
        </p:spPr>
        <p:txBody>
          <a:bodyPr/>
          <a:lstStyle/>
          <a:p>
            <a:r>
              <a:rPr lang="en-US" dirty="0"/>
              <a:t>States can beat the odds in recruiting and retaining special education teachers.</a:t>
            </a:r>
          </a:p>
        </p:txBody>
      </p:sp>
      <p:sp>
        <p:nvSpPr>
          <p:cNvPr id="3" name="Content Placeholder 2">
            <a:extLst>
              <a:ext uri="{FF2B5EF4-FFF2-40B4-BE49-F238E27FC236}">
                <a16:creationId xmlns:a16="http://schemas.microsoft.com/office/drawing/2014/main" id="{83D1BDE6-39CA-11D3-5279-68C2D709CA9F}"/>
              </a:ext>
            </a:extLst>
          </p:cNvPr>
          <p:cNvSpPr>
            <a:spLocks noGrp="1"/>
          </p:cNvSpPr>
          <p:nvPr>
            <p:ph sz="quarter" idx="17"/>
          </p:nvPr>
        </p:nvSpPr>
        <p:spPr>
          <a:xfrm>
            <a:off x="457202" y="1307592"/>
            <a:ext cx="11274425" cy="4498848"/>
          </a:xfrm>
        </p:spPr>
        <p:txBody>
          <a:bodyPr/>
          <a:lstStyle/>
          <a:p>
            <a:r>
              <a:rPr lang="en-US" dirty="0"/>
              <a:t>More states and districts are implementing policies and programs to address special education teacher shortages.</a:t>
            </a:r>
          </a:p>
          <a:p>
            <a:r>
              <a:rPr lang="en-US" dirty="0"/>
              <a:t>To be successful, these policies need to:</a:t>
            </a:r>
          </a:p>
          <a:p>
            <a:pPr lvl="1"/>
            <a:r>
              <a:rPr lang="en-US" dirty="0"/>
              <a:t>Consider the local context</a:t>
            </a:r>
          </a:p>
          <a:p>
            <a:pPr lvl="1"/>
            <a:r>
              <a:rPr lang="en-US" dirty="0"/>
              <a:t>Address multiple elements of the special education teacher pipeline</a:t>
            </a:r>
          </a:p>
          <a:p>
            <a:pPr lvl="1"/>
            <a:r>
              <a:rPr lang="en-US" dirty="0"/>
              <a:t>Use data to determine what is not working, what can be changed, and what is working</a:t>
            </a:r>
          </a:p>
        </p:txBody>
      </p:sp>
      <p:sp>
        <p:nvSpPr>
          <p:cNvPr id="10" name="Text Placeholder 9">
            <a:extLst>
              <a:ext uri="{FF2B5EF4-FFF2-40B4-BE49-F238E27FC236}">
                <a16:creationId xmlns:a16="http://schemas.microsoft.com/office/drawing/2014/main" id="{E6B86447-3B6E-FD35-F82E-A57E0CEA89C9}"/>
              </a:ext>
            </a:extLst>
          </p:cNvPr>
          <p:cNvSpPr>
            <a:spLocks noGrp="1"/>
          </p:cNvSpPr>
          <p:nvPr>
            <p:ph type="body" sz="quarter" idx="14"/>
          </p:nvPr>
        </p:nvSpPr>
        <p:spPr/>
        <p:txBody>
          <a:bodyPr/>
          <a:lstStyle/>
          <a:p>
            <a:endParaRPr lang="en-US" dirty="0"/>
          </a:p>
        </p:txBody>
      </p:sp>
      <p:sp>
        <p:nvSpPr>
          <p:cNvPr id="5" name="Slide Number Placeholder 4">
            <a:extLst>
              <a:ext uri="{FF2B5EF4-FFF2-40B4-BE49-F238E27FC236}">
                <a16:creationId xmlns:a16="http://schemas.microsoft.com/office/drawing/2014/main" id="{307189A3-4D69-F830-58A4-74F3EDF6D1DB}"/>
              </a:ext>
            </a:extLst>
          </p:cNvPr>
          <p:cNvSpPr>
            <a:spLocks noGrp="1"/>
          </p:cNvSpPr>
          <p:nvPr>
            <p:ph type="sldNum" sz="quarter" idx="18"/>
          </p:nvPr>
        </p:nvSpPr>
        <p:spPr>
          <a:xfrm>
            <a:off x="457203" y="6422601"/>
            <a:ext cx="243015" cy="246221"/>
          </a:xfrm>
        </p:spPr>
        <p:txBody>
          <a:bodyPr/>
          <a:lstStyle/>
          <a:p>
            <a:fld id="{DF2BF9F9-8A6D-4E51-9385-E6189FFC85C3}" type="slidenum">
              <a:rPr lang="en-US" smtClean="0"/>
              <a:pPr/>
              <a:t>55</a:t>
            </a:fld>
            <a:endParaRPr lang="en-US" dirty="0"/>
          </a:p>
        </p:txBody>
      </p:sp>
    </p:spTree>
    <p:extLst>
      <p:ext uri="{BB962C8B-B14F-4D97-AF65-F5344CB8AC3E}">
        <p14:creationId xmlns:p14="http://schemas.microsoft.com/office/powerpoint/2010/main" val="1316319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7763-1411-4237-ABE7-D64EF55936A6}"/>
              </a:ext>
            </a:extLst>
          </p:cNvPr>
          <p:cNvSpPr>
            <a:spLocks noGrp="1"/>
          </p:cNvSpPr>
          <p:nvPr>
            <p:ph type="title"/>
          </p:nvPr>
        </p:nvSpPr>
        <p:spPr/>
        <p:txBody>
          <a:bodyPr/>
          <a:lstStyle/>
          <a:p>
            <a:r>
              <a:rPr lang="en-US" dirty="0"/>
              <a:t>Thank you!</a:t>
            </a:r>
          </a:p>
        </p:txBody>
      </p:sp>
      <p:pic>
        <p:nvPicPr>
          <p:cNvPr id="6" name="Picture Placeholder 5">
            <a:extLst>
              <a:ext uri="{FF2B5EF4-FFF2-40B4-BE49-F238E27FC236}">
                <a16:creationId xmlns:a16="http://schemas.microsoft.com/office/drawing/2014/main" id="{0B155CF6-4EC9-EC13-A5F4-8D0C7766D1B5}"/>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l="16729" r="16729"/>
          <a:stretch>
            <a:fillRect/>
          </a:stretch>
        </p:blipFill>
        <p:spPr>
          <a:xfrm rot="16200000">
            <a:off x="1202706" y="2020888"/>
            <a:ext cx="1498600" cy="1500187"/>
          </a:xfrm>
        </p:spPr>
      </p:pic>
      <p:sp>
        <p:nvSpPr>
          <p:cNvPr id="4" name="Text Placeholder 3">
            <a:extLst>
              <a:ext uri="{FF2B5EF4-FFF2-40B4-BE49-F238E27FC236}">
                <a16:creationId xmlns:a16="http://schemas.microsoft.com/office/drawing/2014/main" id="{B8B64C46-A698-4C6D-BB0D-AA292FA53FB2}"/>
              </a:ext>
            </a:extLst>
          </p:cNvPr>
          <p:cNvSpPr>
            <a:spLocks noGrp="1"/>
          </p:cNvSpPr>
          <p:nvPr>
            <p:ph type="body" sz="quarter" idx="19"/>
          </p:nvPr>
        </p:nvSpPr>
        <p:spPr>
          <a:xfrm>
            <a:off x="1201118" y="3637300"/>
            <a:ext cx="1499616" cy="369887"/>
          </a:xfrm>
        </p:spPr>
        <p:txBody>
          <a:bodyPr/>
          <a:lstStyle/>
          <a:p>
            <a:r>
              <a:rPr lang="en-US" dirty="0"/>
              <a:t>Alli Gilmour</a:t>
            </a:r>
          </a:p>
        </p:txBody>
      </p:sp>
      <p:sp>
        <p:nvSpPr>
          <p:cNvPr id="37" name="Text Placeholder 36">
            <a:extLst>
              <a:ext uri="{FF2B5EF4-FFF2-40B4-BE49-F238E27FC236}">
                <a16:creationId xmlns:a16="http://schemas.microsoft.com/office/drawing/2014/main" id="{2F29783B-BA53-A2A1-BFBC-C883DAEE0965}"/>
              </a:ext>
            </a:extLst>
          </p:cNvPr>
          <p:cNvSpPr>
            <a:spLocks noGrp="1"/>
          </p:cNvSpPr>
          <p:nvPr>
            <p:ph type="body" sz="quarter" idx="20"/>
          </p:nvPr>
        </p:nvSpPr>
        <p:spPr>
          <a:xfrm>
            <a:off x="1393142" y="4034436"/>
            <a:ext cx="1115568" cy="27432"/>
          </a:xfrm>
        </p:spPr>
        <p:txBody>
          <a:bodyPr/>
          <a:lstStyle/>
          <a:p>
            <a:endParaRPr lang="en-US" dirty="0"/>
          </a:p>
        </p:txBody>
      </p:sp>
      <p:sp>
        <p:nvSpPr>
          <p:cNvPr id="5" name="Text Placeholder 4">
            <a:extLst>
              <a:ext uri="{FF2B5EF4-FFF2-40B4-BE49-F238E27FC236}">
                <a16:creationId xmlns:a16="http://schemas.microsoft.com/office/drawing/2014/main" id="{C6A7EA3C-8022-403C-9037-5AE4E5D0F619}"/>
              </a:ext>
            </a:extLst>
          </p:cNvPr>
          <p:cNvSpPr>
            <a:spLocks noGrp="1"/>
          </p:cNvSpPr>
          <p:nvPr>
            <p:ph type="body" sz="quarter" idx="23"/>
          </p:nvPr>
        </p:nvSpPr>
        <p:spPr>
          <a:xfrm>
            <a:off x="1201118" y="4158508"/>
            <a:ext cx="1499616" cy="1142655"/>
          </a:xfrm>
        </p:spPr>
        <p:txBody>
          <a:bodyPr>
            <a:normAutofit fontScale="92500" lnSpcReduction="10000"/>
          </a:bodyPr>
          <a:lstStyle/>
          <a:p>
            <a:r>
              <a:rPr lang="en-US" dirty="0"/>
              <a:t>American Institutes for Research</a:t>
            </a:r>
          </a:p>
          <a:p>
            <a:r>
              <a:rPr lang="en-US" dirty="0"/>
              <a:t>Principal Researcher</a:t>
            </a:r>
          </a:p>
          <a:p>
            <a:r>
              <a:rPr lang="en-US" dirty="0"/>
              <a:t>agilmour@air.org</a:t>
            </a:r>
          </a:p>
        </p:txBody>
      </p:sp>
      <p:pic>
        <p:nvPicPr>
          <p:cNvPr id="15" name="Picture Placeholder 14">
            <a:extLst>
              <a:ext uri="{FF2B5EF4-FFF2-40B4-BE49-F238E27FC236}">
                <a16:creationId xmlns:a16="http://schemas.microsoft.com/office/drawing/2014/main" id="{C6F8AD4D-F65D-863D-2AFF-9DC6AA2FEF5B}"/>
              </a:ext>
              <a:ext uri="{C183D7F6-B498-43B3-948B-1728B52AA6E4}">
                <adec:decorative xmlns:adec="http://schemas.microsoft.com/office/drawing/2017/decorative" val="1"/>
              </a:ext>
            </a:extLst>
          </p:cNvPr>
          <p:cNvPicPr>
            <a:picLocks noGrp="1" noChangeAspect="1"/>
          </p:cNvPicPr>
          <p:nvPr>
            <p:ph type="pic" sz="quarter" idx="24"/>
          </p:nvPr>
        </p:nvPicPr>
        <p:blipFill>
          <a:blip r:embed="rId4" cstate="screen">
            <a:extLst>
              <a:ext uri="{28A0092B-C50C-407E-A947-70E740481C1C}">
                <a14:useLocalDpi xmlns:a14="http://schemas.microsoft.com/office/drawing/2010/main"/>
              </a:ext>
            </a:extLst>
          </a:blip>
          <a:srcRect t="12353" b="12353"/>
          <a:stretch/>
        </p:blipFill>
        <p:spPr>
          <a:xfrm>
            <a:off x="3156410" y="2020558"/>
            <a:ext cx="1499616" cy="1499616"/>
          </a:xfrm>
        </p:spPr>
      </p:pic>
      <p:sp>
        <p:nvSpPr>
          <p:cNvPr id="7" name="Text Placeholder 6">
            <a:extLst>
              <a:ext uri="{FF2B5EF4-FFF2-40B4-BE49-F238E27FC236}">
                <a16:creationId xmlns:a16="http://schemas.microsoft.com/office/drawing/2014/main" id="{4F232C0C-6634-4B8A-81D4-23649D160CC5}"/>
              </a:ext>
            </a:extLst>
          </p:cNvPr>
          <p:cNvSpPr>
            <a:spLocks noGrp="1"/>
          </p:cNvSpPr>
          <p:nvPr>
            <p:ph type="body" sz="quarter" idx="25"/>
          </p:nvPr>
        </p:nvSpPr>
        <p:spPr>
          <a:xfrm>
            <a:off x="3128978" y="3637300"/>
            <a:ext cx="1554480" cy="369887"/>
          </a:xfrm>
        </p:spPr>
        <p:txBody>
          <a:bodyPr>
            <a:normAutofit/>
          </a:bodyPr>
          <a:lstStyle/>
          <a:p>
            <a:r>
              <a:rPr lang="en-US" dirty="0"/>
              <a:t>Roddy Theobald</a:t>
            </a:r>
          </a:p>
        </p:txBody>
      </p:sp>
      <p:sp>
        <p:nvSpPr>
          <p:cNvPr id="43" name="Text Placeholder 42">
            <a:extLst>
              <a:ext uri="{FF2B5EF4-FFF2-40B4-BE49-F238E27FC236}">
                <a16:creationId xmlns:a16="http://schemas.microsoft.com/office/drawing/2014/main" id="{6C05EB03-73D8-9AE9-F91C-F6C06CAB55C3}"/>
              </a:ext>
            </a:extLst>
          </p:cNvPr>
          <p:cNvSpPr>
            <a:spLocks noGrp="1"/>
          </p:cNvSpPr>
          <p:nvPr>
            <p:ph type="body" sz="quarter" idx="53"/>
          </p:nvPr>
        </p:nvSpPr>
        <p:spPr>
          <a:xfrm>
            <a:off x="3386534" y="4034436"/>
            <a:ext cx="1115568" cy="27432"/>
          </a:xfrm>
        </p:spPr>
        <p:txBody>
          <a:bodyPr/>
          <a:lstStyle/>
          <a:p>
            <a:endParaRPr lang="en-US" dirty="0"/>
          </a:p>
        </p:txBody>
      </p:sp>
      <p:sp>
        <p:nvSpPr>
          <p:cNvPr id="8" name="Text Placeholder 7">
            <a:extLst>
              <a:ext uri="{FF2B5EF4-FFF2-40B4-BE49-F238E27FC236}">
                <a16:creationId xmlns:a16="http://schemas.microsoft.com/office/drawing/2014/main" id="{2473198B-8C29-45F0-9268-1BDBD4D2329C}"/>
              </a:ext>
            </a:extLst>
          </p:cNvPr>
          <p:cNvSpPr>
            <a:spLocks noGrp="1"/>
          </p:cNvSpPr>
          <p:nvPr>
            <p:ph type="body" sz="quarter" idx="26"/>
          </p:nvPr>
        </p:nvSpPr>
        <p:spPr>
          <a:xfrm>
            <a:off x="3128978" y="4158508"/>
            <a:ext cx="1554480" cy="1142655"/>
          </a:xfrm>
        </p:spPr>
        <p:txBody>
          <a:bodyPr>
            <a:normAutofit fontScale="92500" lnSpcReduction="10000"/>
          </a:bodyPr>
          <a:lstStyle/>
          <a:p>
            <a:r>
              <a:rPr lang="en-US" dirty="0"/>
              <a:t>American Institutes for Research</a:t>
            </a:r>
          </a:p>
          <a:p>
            <a:r>
              <a:rPr lang="en-US" dirty="0"/>
              <a:t>Managing Researcher</a:t>
            </a:r>
          </a:p>
          <a:p>
            <a:r>
              <a:rPr lang="en-US" dirty="0"/>
              <a:t>rtheobald@air.org</a:t>
            </a:r>
          </a:p>
        </p:txBody>
      </p:sp>
      <p:pic>
        <p:nvPicPr>
          <p:cNvPr id="3" name="Picture 2" descr="A qr code on a white background&#10;">
            <a:extLst>
              <a:ext uri="{FF2B5EF4-FFF2-40B4-BE49-F238E27FC236}">
                <a16:creationId xmlns:a16="http://schemas.microsoft.com/office/drawing/2014/main" id="{0A721881-1960-DC57-2BDC-FE8DB2E9AC5A}"/>
              </a:ext>
            </a:extLst>
          </p:cNvPr>
          <p:cNvPicPr>
            <a:picLocks noChangeAspect="1"/>
          </p:cNvPicPr>
          <p:nvPr/>
        </p:nvPicPr>
        <p:blipFill>
          <a:blip r:embed="rId5"/>
          <a:stretch>
            <a:fillRect/>
          </a:stretch>
        </p:blipFill>
        <p:spPr>
          <a:xfrm>
            <a:off x="6730429" y="1307592"/>
            <a:ext cx="4498848" cy="4498848"/>
          </a:xfrm>
          <a:prstGeom prst="rect">
            <a:avLst/>
          </a:prstGeom>
          <a:noFill/>
        </p:spPr>
      </p:pic>
      <p:sp>
        <p:nvSpPr>
          <p:cNvPr id="9" name="Slide Number Placeholder 8">
            <a:extLst>
              <a:ext uri="{FF2B5EF4-FFF2-40B4-BE49-F238E27FC236}">
                <a16:creationId xmlns:a16="http://schemas.microsoft.com/office/drawing/2014/main" id="{BA1CF1EF-2E8C-46CC-8A94-C7C790CD3318}"/>
              </a:ext>
            </a:extLst>
          </p:cNvPr>
          <p:cNvSpPr>
            <a:spLocks noGrp="1"/>
          </p:cNvSpPr>
          <p:nvPr>
            <p:ph type="sldNum" sz="quarter" idx="58"/>
          </p:nvPr>
        </p:nvSpPr>
        <p:spPr/>
        <p:txBody>
          <a:bodyPr/>
          <a:lstStyle/>
          <a:p>
            <a:fld id="{C9B44B55-5022-4F6D-A1E4-A61624687216}" type="slidenum">
              <a:rPr lang="en-US" smtClean="0"/>
              <a:pPr/>
              <a:t>56</a:t>
            </a:fld>
            <a:endParaRPr lang="en-US" dirty="0"/>
          </a:p>
        </p:txBody>
      </p:sp>
    </p:spTree>
    <p:extLst>
      <p:ext uri="{BB962C8B-B14F-4D97-AF65-F5344CB8AC3E}">
        <p14:creationId xmlns:p14="http://schemas.microsoft.com/office/powerpoint/2010/main" val="3878350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FEB9-2B7A-7393-53C4-B573BB405539}"/>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ED96A933-3842-0070-D52E-B8872A7F0CDE}"/>
              </a:ext>
            </a:extLst>
          </p:cNvPr>
          <p:cNvSpPr>
            <a:spLocks noGrp="1"/>
          </p:cNvSpPr>
          <p:nvPr>
            <p:ph type="body" sz="quarter" idx="13"/>
          </p:nvPr>
        </p:nvSpPr>
        <p:spPr/>
        <p:txBody>
          <a:bodyPr/>
          <a:lstStyle/>
          <a:p>
            <a:r>
              <a:rPr lang="en-US" noProof="0" dirty="0"/>
              <a:t>Bettini, E., Nguyen, T. D., Ellis-Robinson, T., Mason-Williams, L., Allen-Barrett, A., &amp; Bass, A. (2025). Ethnoracial diversity of the special educator workforce over time. </a:t>
            </a:r>
            <a:r>
              <a:rPr lang="en-US" i="1" noProof="0" dirty="0"/>
              <a:t>Exceptional Children</a:t>
            </a:r>
            <a:r>
              <a:rPr lang="en-US" noProof="0" dirty="0"/>
              <a:t>, </a:t>
            </a:r>
            <a:r>
              <a:rPr lang="en-US" i="1" noProof="0" dirty="0"/>
              <a:t>91</a:t>
            </a:r>
            <a:r>
              <a:rPr lang="en-US" noProof="0" dirty="0"/>
              <a:t>(2), 144-165. </a:t>
            </a:r>
          </a:p>
          <a:p>
            <a:r>
              <a:rPr lang="en-US" noProof="0" dirty="0"/>
              <a:t>Bettini, E.,</a:t>
            </a:r>
            <a:r>
              <a:rPr lang="en-US" b="1" noProof="0" dirty="0"/>
              <a:t> </a:t>
            </a:r>
            <a:r>
              <a:rPr lang="en-US" noProof="0" dirty="0"/>
              <a:t>Scott, L. A., Meyer, K. M., Mathews, H. M., &amp; Shaheen, T. (2024). Challenges facing the special education teacher workforce: Composition, distribution, and effectiveness. In J. Kauffman, D. Hallahan, &amp; P. Pullen (Eds.), </a:t>
            </a:r>
            <a:r>
              <a:rPr lang="en-US" i="1" noProof="0" dirty="0"/>
              <a:t>Handbook of special education </a:t>
            </a:r>
            <a:r>
              <a:rPr lang="en-US" noProof="0" dirty="0"/>
              <a:t>(3rd ed).</a:t>
            </a:r>
            <a:r>
              <a:rPr lang="en-US" i="1" noProof="0" dirty="0"/>
              <a:t> </a:t>
            </a:r>
          </a:p>
          <a:p>
            <a:r>
              <a:rPr lang="en-US" noProof="0" dirty="0"/>
              <a:t>Cooc, N., &amp; Yang, M. (2016). Diversity and equity in the distribution of teachers with special education credentials: Trends </a:t>
            </a:r>
            <a:r>
              <a:rPr lang="en-US" u="sng" noProof="0" dirty="0"/>
              <a:t>from</a:t>
            </a:r>
            <a:r>
              <a:rPr lang="en-US" noProof="0" dirty="0"/>
              <a:t> California. </a:t>
            </a:r>
            <a:r>
              <a:rPr lang="en-US" i="1" noProof="0" dirty="0"/>
              <a:t>AERA Open</a:t>
            </a:r>
            <a:r>
              <a:rPr lang="en-US" noProof="0" dirty="0"/>
              <a:t>, </a:t>
            </a:r>
            <a:r>
              <a:rPr lang="en-US" i="1" noProof="0" dirty="0"/>
              <a:t>2</a:t>
            </a:r>
            <a:r>
              <a:rPr lang="en-US" noProof="0" dirty="0"/>
              <a:t>(4). </a:t>
            </a:r>
            <a:r>
              <a:rPr lang="en-US" u="sng" noProof="0" dirty="0">
                <a:hlinkClick r:id="rId2"/>
              </a:rPr>
              <a:t>https://doi.org/gcd5z4</a:t>
            </a:r>
            <a:endParaRPr lang="en-US" noProof="0" dirty="0"/>
          </a:p>
          <a:p>
            <a:r>
              <a:rPr lang="en-US" noProof="0" dirty="0"/>
              <a:t>Fall, A.-M., &amp; Billingsley, B. S. (2008). Disparities in teacher quality among early career special educators in high- and low-poverty districts. In T. E. Scruggs and M. A. Mastropieri (Eds.), </a:t>
            </a:r>
            <a:r>
              <a:rPr lang="en-US" i="1" noProof="0" dirty="0"/>
              <a:t>Personnel preparation </a:t>
            </a:r>
            <a:r>
              <a:rPr lang="en-US" noProof="0" dirty="0"/>
              <a:t>(Advances in Learning and Behavioral Disabilities, Vol. 21, pp. 181–208)</a:t>
            </a:r>
            <a:r>
              <a:rPr lang="en-US" i="1" noProof="0" dirty="0"/>
              <a:t>. </a:t>
            </a:r>
            <a:r>
              <a:rPr lang="en-US" noProof="0" dirty="0"/>
              <a:t>Emerald Group Publishing. </a:t>
            </a:r>
          </a:p>
          <a:p>
            <a:r>
              <a:rPr lang="en-US" noProof="0" dirty="0"/>
              <a:t>Gilmour, A. F., Fuchs, D., &amp; Wehby, J. H. (2019). Are students with disabilities accessing the curriculum? A meta-analysis of the reading achievement gap between students with and without disabilities. </a:t>
            </a:r>
            <a:r>
              <a:rPr lang="en-US" i="1" noProof="0" dirty="0"/>
              <a:t>Exceptional Children</a:t>
            </a:r>
            <a:r>
              <a:rPr lang="en-US" noProof="0" dirty="0"/>
              <a:t>, </a:t>
            </a:r>
            <a:r>
              <a:rPr lang="en-US" i="1" noProof="0" dirty="0"/>
              <a:t>85</a:t>
            </a:r>
            <a:r>
              <a:rPr lang="en-US" noProof="0" dirty="0"/>
              <a:t>(3), 329-346.</a:t>
            </a:r>
          </a:p>
          <a:p>
            <a:r>
              <a:rPr lang="en-US" noProof="0" dirty="0"/>
              <a:t>Gilmour. A. F., Feng, L., &amp; Theobald, R., (2025). Leveraging administrative data to study the special education teacher workforce. </a:t>
            </a:r>
            <a:r>
              <a:rPr lang="en-US" i="1" noProof="0" dirty="0"/>
              <a:t>Remedial and Special Education, 46</a:t>
            </a:r>
            <a:r>
              <a:rPr lang="en-US" noProof="0" dirty="0"/>
              <a:t>(2) 118-131. </a:t>
            </a:r>
            <a:r>
              <a:rPr lang="en-US" u="sng" noProof="0" dirty="0">
                <a:hlinkClick r:id="rId3"/>
              </a:rPr>
              <a:t>https://doi.org/10.1177/07419325241262971</a:t>
            </a:r>
            <a:r>
              <a:rPr lang="en-US" noProof="0" dirty="0"/>
              <a:t> </a:t>
            </a:r>
          </a:p>
          <a:p>
            <a:r>
              <a:rPr lang="en-US" noProof="0" dirty="0"/>
              <a:t>Goldhaber, D., Falken, G., &amp; Theobald, R. (2025). Supply and demand in the postpandemic teacher labor market. CALDER Working Paper 313-0325.</a:t>
            </a:r>
          </a:p>
        </p:txBody>
      </p:sp>
      <p:sp>
        <p:nvSpPr>
          <p:cNvPr id="4" name="Slide Number Placeholder 3">
            <a:extLst>
              <a:ext uri="{FF2B5EF4-FFF2-40B4-BE49-F238E27FC236}">
                <a16:creationId xmlns:a16="http://schemas.microsoft.com/office/drawing/2014/main" id="{A8713628-C874-238F-D344-D9815FFA04E6}"/>
              </a:ext>
            </a:extLst>
          </p:cNvPr>
          <p:cNvSpPr>
            <a:spLocks noGrp="1"/>
          </p:cNvSpPr>
          <p:nvPr>
            <p:ph type="sldNum" sz="quarter" idx="14"/>
          </p:nvPr>
        </p:nvSpPr>
        <p:spPr/>
        <p:txBody>
          <a:bodyPr/>
          <a:lstStyle/>
          <a:p>
            <a:fld id="{1A10FC28-C311-45D8-8C62-9AAC5E62F54B}" type="slidenum">
              <a:rPr lang="en-US" smtClean="0"/>
              <a:t>57</a:t>
            </a:fld>
            <a:endParaRPr lang="en-US" dirty="0"/>
          </a:p>
        </p:txBody>
      </p:sp>
    </p:spTree>
    <p:extLst>
      <p:ext uri="{BB962C8B-B14F-4D97-AF65-F5344CB8AC3E}">
        <p14:creationId xmlns:p14="http://schemas.microsoft.com/office/powerpoint/2010/main" val="25638256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69A7-6500-8056-922F-112C29CF95CF}"/>
              </a:ext>
            </a:extLst>
          </p:cNvPr>
          <p:cNvSpPr>
            <a:spLocks noGrp="1"/>
          </p:cNvSpPr>
          <p:nvPr>
            <p:ph type="title"/>
          </p:nvPr>
        </p:nvSpPr>
        <p:spPr/>
        <p:txBody>
          <a:bodyPr/>
          <a:lstStyle/>
          <a:p>
            <a:r>
              <a:rPr lang="en-US" dirty="0"/>
              <a:t>References (cont’d.)</a:t>
            </a:r>
          </a:p>
        </p:txBody>
      </p:sp>
      <p:sp>
        <p:nvSpPr>
          <p:cNvPr id="3" name="Text Placeholder 2">
            <a:extLst>
              <a:ext uri="{FF2B5EF4-FFF2-40B4-BE49-F238E27FC236}">
                <a16:creationId xmlns:a16="http://schemas.microsoft.com/office/drawing/2014/main" id="{93DC1BAB-F0CB-9C08-B701-C68C2A6D00E1}"/>
              </a:ext>
            </a:extLst>
          </p:cNvPr>
          <p:cNvSpPr>
            <a:spLocks noGrp="1"/>
          </p:cNvSpPr>
          <p:nvPr>
            <p:ph type="body" sz="quarter" idx="13"/>
          </p:nvPr>
        </p:nvSpPr>
        <p:spPr/>
        <p:txBody>
          <a:bodyPr/>
          <a:lstStyle/>
          <a:p>
            <a:r>
              <a:rPr lang="en-US" noProof="0" dirty="0"/>
              <a:t>Goldhaber, D., Lavery, L., &amp; Theobald, R. (2015). Uneven playing field? Assessing the teacher quality gap between advantaged and disadvantaged students. </a:t>
            </a:r>
            <a:r>
              <a:rPr lang="en-US" i="1" noProof="0" dirty="0"/>
              <a:t>Educational Researcher</a:t>
            </a:r>
            <a:r>
              <a:rPr lang="en-US" noProof="0" dirty="0"/>
              <a:t>, </a:t>
            </a:r>
            <a:r>
              <a:rPr lang="en-US" i="1" noProof="0" dirty="0"/>
              <a:t>44</a:t>
            </a:r>
            <a:r>
              <a:rPr lang="en-US" noProof="0" dirty="0"/>
              <a:t>(5), 293–307. </a:t>
            </a:r>
            <a:r>
              <a:rPr lang="en-US" u="sng" noProof="0" dirty="0">
                <a:hlinkClick r:id="rId2"/>
              </a:rPr>
              <a:t>https://doi.org/10.3102/0013189X15592622</a:t>
            </a:r>
            <a:r>
              <a:rPr lang="en-US" noProof="0" dirty="0"/>
              <a:t> </a:t>
            </a:r>
          </a:p>
          <a:p>
            <a:r>
              <a:rPr lang="en-US" noProof="0" dirty="0"/>
              <a:t>Goldhaber, D., &amp; Theobald, R. (2023). </a:t>
            </a:r>
            <a:r>
              <a:rPr lang="en-US" i="1" noProof="0" dirty="0"/>
              <a:t>Teacher turnover three years into the pandemic era: Evidence from Washington state: Flash brief</a:t>
            </a:r>
            <a:r>
              <a:rPr lang="en-US" noProof="0" dirty="0"/>
              <a:t> (CALDER Policy Brief No. 32-0223). National Center for Analysis of Longitudinal Data in Education Research (CALDER). </a:t>
            </a:r>
          </a:p>
          <a:p>
            <a:r>
              <a:rPr lang="en-US" noProof="0" dirty="0"/>
              <a:t>Mason-Williams, L. (2015). Unequal opportunities: A profile of the distribution of special education teachers. </a:t>
            </a:r>
            <a:r>
              <a:rPr lang="en-US" i="1" noProof="0" dirty="0"/>
              <a:t>Exceptional Children</a:t>
            </a:r>
            <a:r>
              <a:rPr lang="en-US" noProof="0" dirty="0"/>
              <a:t>, </a:t>
            </a:r>
            <a:r>
              <a:rPr lang="en-US" i="1" noProof="0" dirty="0"/>
              <a:t>81</a:t>
            </a:r>
            <a:r>
              <a:rPr lang="en-US" noProof="0" dirty="0"/>
              <a:t>(2), 247–262. Nguyen, T., Bettini, E., Gilmour, A., &amp; Redding, C. (2024). Examining the supply of new special educators: Variations by institutional characteristics and for-profit status. </a:t>
            </a:r>
            <a:r>
              <a:rPr lang="en-US" i="1" noProof="0" dirty="0"/>
              <a:t>Remedial and Special Education</a:t>
            </a:r>
            <a:r>
              <a:rPr lang="en-US" noProof="0" dirty="0"/>
              <a:t>. </a:t>
            </a:r>
            <a:r>
              <a:rPr lang="en-US" u="sng" noProof="0" dirty="0">
                <a:hlinkClick r:id="rId3"/>
              </a:rPr>
              <a:t>https://doi.org/10.1177/07419325241270044</a:t>
            </a:r>
            <a:endParaRPr lang="en-US" noProof="0" dirty="0"/>
          </a:p>
          <a:p>
            <a:r>
              <a:rPr lang="en-US" noProof="0" dirty="0"/>
              <a:t>McCoy, D. (2022). Schools are struggling to hire special education teachers. Hawaii may have found a fix. National Public Radio, April 21, 2022. </a:t>
            </a:r>
          </a:p>
          <a:p>
            <a:r>
              <a:rPr lang="en-US" noProof="0" dirty="0"/>
              <a:t>McLeskey, J., &amp; Billingsley, B. S. (2008). How does the quality and stability of the teaching force influence the research-to-practice gap? A perspective on the teacher shortage in special education. </a:t>
            </a:r>
            <a:r>
              <a:rPr lang="en-US" i="1" noProof="0" dirty="0"/>
              <a:t>Remedial and Special Education</a:t>
            </a:r>
            <a:r>
              <a:rPr lang="en-US" noProof="0" dirty="0"/>
              <a:t>, 29(5), 293–305. </a:t>
            </a:r>
          </a:p>
          <a:p>
            <a:r>
              <a:rPr lang="en-US" noProof="0" dirty="0"/>
              <a:t>NAEP Data Explorer. (2024). https://www.nationsreportcard.gov/ndecore/</a:t>
            </a:r>
          </a:p>
          <a:p>
            <a:r>
              <a:rPr lang="en-US" noProof="0" dirty="0"/>
              <a:t>Scott, L. A., Bettini, E., &amp; Brunsting, N. (2023). Special education teachers of color burnout, working conditions, and recommendations for EBD research. </a:t>
            </a:r>
            <a:r>
              <a:rPr lang="en-US" i="1" noProof="0" dirty="0"/>
              <a:t>Journal of Emotional and Behavioral Disorders</a:t>
            </a:r>
            <a:r>
              <a:rPr lang="en-US" noProof="0" dirty="0"/>
              <a:t>, </a:t>
            </a:r>
            <a:r>
              <a:rPr lang="en-US" i="1" noProof="0" dirty="0"/>
              <a:t>31</a:t>
            </a:r>
            <a:r>
              <a:rPr lang="en-US" noProof="0" dirty="0"/>
              <a:t>(2), 97–108. </a:t>
            </a:r>
          </a:p>
          <a:p>
            <a:r>
              <a:rPr lang="en-US" noProof="0" dirty="0"/>
              <a:t>Sindelar, P. T., Shearer, D. K., Yendol-Hoppey, D., &amp; Liebert, T. W. (2006). The sustainability of inclusive school reform. </a:t>
            </a:r>
            <a:r>
              <a:rPr lang="en-US" i="1" noProof="0" dirty="0"/>
              <a:t>Exceptional Children</a:t>
            </a:r>
            <a:r>
              <a:rPr lang="en-US" noProof="0" dirty="0"/>
              <a:t>, </a:t>
            </a:r>
            <a:r>
              <a:rPr lang="en-US" i="1" noProof="0" dirty="0"/>
              <a:t>72</a:t>
            </a:r>
            <a:r>
              <a:rPr lang="en-US" noProof="0" dirty="0"/>
              <a:t>(3), 317–331. </a:t>
            </a:r>
            <a:r>
              <a:rPr lang="en-US" u="sng" noProof="0" dirty="0">
                <a:hlinkClick r:id="rId4"/>
              </a:rPr>
              <a:t>https://doi.org/gf8rrh</a:t>
            </a:r>
            <a:endParaRPr lang="en-US" noProof="0" dirty="0"/>
          </a:p>
        </p:txBody>
      </p:sp>
      <p:sp>
        <p:nvSpPr>
          <p:cNvPr id="4" name="Slide Number Placeholder 3">
            <a:extLst>
              <a:ext uri="{FF2B5EF4-FFF2-40B4-BE49-F238E27FC236}">
                <a16:creationId xmlns:a16="http://schemas.microsoft.com/office/drawing/2014/main" id="{ECF39D42-A890-A6A8-BE31-7DF63EC19711}"/>
              </a:ext>
            </a:extLst>
          </p:cNvPr>
          <p:cNvSpPr>
            <a:spLocks noGrp="1"/>
          </p:cNvSpPr>
          <p:nvPr>
            <p:ph type="sldNum" sz="quarter" idx="14"/>
          </p:nvPr>
        </p:nvSpPr>
        <p:spPr/>
        <p:txBody>
          <a:bodyPr/>
          <a:lstStyle/>
          <a:p>
            <a:fld id="{1A10FC28-C311-45D8-8C62-9AAC5E62F54B}" type="slidenum">
              <a:rPr lang="en-US" smtClean="0"/>
              <a:t>58</a:t>
            </a:fld>
            <a:endParaRPr lang="en-US" dirty="0"/>
          </a:p>
        </p:txBody>
      </p:sp>
    </p:spTree>
    <p:extLst>
      <p:ext uri="{BB962C8B-B14F-4D97-AF65-F5344CB8AC3E}">
        <p14:creationId xmlns:p14="http://schemas.microsoft.com/office/powerpoint/2010/main" val="3656950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C915-66AF-CDF0-0737-1D85CF30B279}"/>
              </a:ext>
            </a:extLst>
          </p:cNvPr>
          <p:cNvSpPr>
            <a:spLocks noGrp="1"/>
          </p:cNvSpPr>
          <p:nvPr>
            <p:ph type="title"/>
          </p:nvPr>
        </p:nvSpPr>
        <p:spPr/>
        <p:txBody>
          <a:bodyPr/>
          <a:lstStyle/>
          <a:p>
            <a:r>
              <a:rPr lang="en-US" dirty="0"/>
              <a:t>References (cont’d.)   </a:t>
            </a:r>
          </a:p>
        </p:txBody>
      </p:sp>
      <p:sp>
        <p:nvSpPr>
          <p:cNvPr id="3" name="Text Placeholder 2">
            <a:extLst>
              <a:ext uri="{FF2B5EF4-FFF2-40B4-BE49-F238E27FC236}">
                <a16:creationId xmlns:a16="http://schemas.microsoft.com/office/drawing/2014/main" id="{6CDEF00A-C35A-BBD3-CF0F-3B9BEAA362C1}"/>
              </a:ext>
            </a:extLst>
          </p:cNvPr>
          <p:cNvSpPr>
            <a:spLocks noGrp="1"/>
          </p:cNvSpPr>
          <p:nvPr>
            <p:ph type="body" sz="quarter" idx="13"/>
          </p:nvPr>
        </p:nvSpPr>
        <p:spPr/>
        <p:txBody>
          <a:bodyPr/>
          <a:lstStyle/>
          <a:p>
            <a:r>
              <a:rPr lang="en-US" noProof="0" dirty="0"/>
              <a:t>Theobald, R., Aniagyei-Cobbold, E., &amp; Stein, M. (2023). The special education teacher pipeline in Pennsylvania: Year 1 report. CALDER Working Paper No. 289-0723.</a:t>
            </a:r>
          </a:p>
          <a:p>
            <a:r>
              <a:rPr lang="en-US" noProof="0" dirty="0"/>
              <a:t>Theobald, R., Aniagyei-Cobbold, E., &amp; Stein, M. (2024). The special education teacher pipeline in Pennsylvania: Year 2 report. CALDER Working Paper No. 304-0724.</a:t>
            </a:r>
          </a:p>
          <a:p>
            <a:r>
              <a:rPr lang="en-US" noProof="0" dirty="0"/>
              <a:t>Theobald, R., Aniagyei-Cobbold, E., Gilmour, A., &amp; Stein, M. (2025). The special education teacher pipeline in Pennsylvania: Year 3 report. CALDER Working Paper.</a:t>
            </a:r>
          </a:p>
          <a:p>
            <a:r>
              <a:rPr lang="en-US" noProof="0" dirty="0"/>
              <a:t>Theobald, R., Xu, Z., Gilmour, A., Lachlan-Hache, L., Bettini, E., &amp; Jones, N. (2025). The impact of a $10,000 bonus on special education teacher shortages in Hawai`i. </a:t>
            </a:r>
            <a:r>
              <a:rPr lang="en-US" i="1" noProof="0" dirty="0"/>
              <a:t>Educational Evaluation and Policy Analysis</a:t>
            </a:r>
            <a:r>
              <a:rPr lang="en-US" noProof="0" dirty="0"/>
              <a:t>.</a:t>
            </a:r>
          </a:p>
          <a:p>
            <a:r>
              <a:rPr lang="en-US" noProof="0" dirty="0"/>
              <a:t>Theobald, R., Goldhaber, D., Naito, N., &amp; Stein, M. (2021). The special education teacher pipeline: Teacher preparation, workforce entry, and retention. </a:t>
            </a:r>
            <a:r>
              <a:rPr lang="en-US" i="1" noProof="0" dirty="0"/>
              <a:t>Exceptional Children</a:t>
            </a:r>
            <a:r>
              <a:rPr lang="en-US" noProof="0" dirty="0"/>
              <a:t>, 88(1), 65-80.</a:t>
            </a:r>
          </a:p>
          <a:p>
            <a:endParaRPr lang="en-US" dirty="0"/>
          </a:p>
        </p:txBody>
      </p:sp>
      <p:sp>
        <p:nvSpPr>
          <p:cNvPr id="4" name="Slide Number Placeholder 3">
            <a:extLst>
              <a:ext uri="{FF2B5EF4-FFF2-40B4-BE49-F238E27FC236}">
                <a16:creationId xmlns:a16="http://schemas.microsoft.com/office/drawing/2014/main" id="{599EBA89-9BD5-F49F-030E-EEBAFB58CE12}"/>
              </a:ext>
            </a:extLst>
          </p:cNvPr>
          <p:cNvSpPr>
            <a:spLocks noGrp="1"/>
          </p:cNvSpPr>
          <p:nvPr>
            <p:ph type="sldNum" sz="quarter" idx="14"/>
          </p:nvPr>
        </p:nvSpPr>
        <p:spPr/>
        <p:txBody>
          <a:bodyPr/>
          <a:lstStyle/>
          <a:p>
            <a:fld id="{1A10FC28-C311-45D8-8C62-9AAC5E62F54B}" type="slidenum">
              <a:rPr lang="en-US" smtClean="0"/>
              <a:t>59</a:t>
            </a:fld>
            <a:endParaRPr lang="en-US" dirty="0"/>
          </a:p>
        </p:txBody>
      </p:sp>
    </p:spTree>
    <p:extLst>
      <p:ext uri="{BB962C8B-B14F-4D97-AF65-F5344CB8AC3E}">
        <p14:creationId xmlns:p14="http://schemas.microsoft.com/office/powerpoint/2010/main" val="34035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E25C-BF1E-3E34-1967-CB4C9E7CCE39}"/>
              </a:ext>
            </a:extLst>
          </p:cNvPr>
          <p:cNvSpPr>
            <a:spLocks noGrp="1"/>
          </p:cNvSpPr>
          <p:nvPr>
            <p:ph type="title"/>
          </p:nvPr>
        </p:nvSpPr>
        <p:spPr>
          <a:xfrm>
            <a:off x="458724" y="114300"/>
            <a:ext cx="11274552" cy="937260"/>
          </a:xfrm>
        </p:spPr>
        <p:txBody>
          <a:bodyPr anchor="b">
            <a:normAutofit/>
          </a:bodyPr>
          <a:lstStyle/>
          <a:p>
            <a:r>
              <a:rPr lang="en-US" dirty="0"/>
              <a:t>Effectiveness</a:t>
            </a:r>
          </a:p>
        </p:txBody>
      </p:sp>
      <p:sp>
        <p:nvSpPr>
          <p:cNvPr id="3" name="Content Placeholder 2">
            <a:extLst>
              <a:ext uri="{FF2B5EF4-FFF2-40B4-BE49-F238E27FC236}">
                <a16:creationId xmlns:a16="http://schemas.microsoft.com/office/drawing/2014/main" id="{7B80C7DC-F99F-7B55-88CA-5F91169D2205}"/>
              </a:ext>
            </a:extLst>
          </p:cNvPr>
          <p:cNvSpPr>
            <a:spLocks noGrp="1"/>
          </p:cNvSpPr>
          <p:nvPr>
            <p:ph sz="half" idx="1"/>
          </p:nvPr>
        </p:nvSpPr>
        <p:spPr>
          <a:xfrm>
            <a:off x="457200" y="1307592"/>
            <a:ext cx="5506848" cy="4498848"/>
          </a:xfrm>
        </p:spPr>
        <p:txBody>
          <a:bodyPr>
            <a:normAutofit/>
          </a:bodyPr>
          <a:lstStyle/>
          <a:p>
            <a:r>
              <a:rPr lang="en-US" dirty="0"/>
              <a:t>Unclear if the special education teacher workforce is effective at improving student outcomes</a:t>
            </a:r>
          </a:p>
        </p:txBody>
      </p:sp>
      <p:graphicFrame>
        <p:nvGraphicFramePr>
          <p:cNvPr id="12" name="Content Placeholder 11" descr="Side by side bar graphs illustrating the gap in proficiency rates between students with and without disabilities in grade 4 and grade 8 math and reading.">
            <a:extLst>
              <a:ext uri="{FF2B5EF4-FFF2-40B4-BE49-F238E27FC236}">
                <a16:creationId xmlns:a16="http://schemas.microsoft.com/office/drawing/2014/main" id="{AE67F596-0601-7791-3E2F-9AB6CC7F3779}"/>
              </a:ext>
            </a:extLst>
          </p:cNvPr>
          <p:cNvGraphicFramePr>
            <a:graphicFrameLocks noGrp="1"/>
          </p:cNvGraphicFramePr>
          <p:nvPr>
            <p:ph sz="half" idx="17"/>
            <p:extLst>
              <p:ext uri="{D42A27DB-BD31-4B8C-83A1-F6EECF244321}">
                <p14:modId xmlns:p14="http://schemas.microsoft.com/office/powerpoint/2010/main" val="1132428920"/>
              </p:ext>
            </p:extLst>
          </p:nvPr>
        </p:nvGraphicFramePr>
        <p:xfrm>
          <a:off x="6226175" y="1308100"/>
          <a:ext cx="5507038" cy="44989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264DFE5A-1052-885B-D454-E15B4F7C8ECA}"/>
              </a:ext>
            </a:extLst>
          </p:cNvPr>
          <p:cNvSpPr>
            <a:spLocks noGrp="1"/>
          </p:cNvSpPr>
          <p:nvPr>
            <p:ph type="body" sz="quarter" idx="14"/>
          </p:nvPr>
        </p:nvSpPr>
        <p:spPr>
          <a:xfrm>
            <a:off x="457201" y="5806276"/>
            <a:ext cx="11277600" cy="256196"/>
          </a:xfrm>
        </p:spPr>
        <p:txBody>
          <a:bodyPr anchor="b">
            <a:normAutofit/>
          </a:bodyPr>
          <a:lstStyle/>
          <a:p>
            <a:r>
              <a:rPr lang="en-US" dirty="0"/>
              <a:t>Gilmour et al., 2019; NAEP Data Explorer, 2024</a:t>
            </a:r>
          </a:p>
        </p:txBody>
      </p:sp>
      <p:sp>
        <p:nvSpPr>
          <p:cNvPr id="5" name="Slide Number Placeholder 4">
            <a:extLst>
              <a:ext uri="{FF2B5EF4-FFF2-40B4-BE49-F238E27FC236}">
                <a16:creationId xmlns:a16="http://schemas.microsoft.com/office/drawing/2014/main" id="{39A6A6FE-E3FA-859C-568D-48FC7A2425A9}"/>
              </a:ext>
            </a:extLst>
          </p:cNvPr>
          <p:cNvSpPr>
            <a:spLocks noGrp="1"/>
          </p:cNvSpPr>
          <p:nvPr>
            <p:ph type="sldNum" sz="quarter" idx="18"/>
          </p:nvPr>
        </p:nvSpPr>
        <p:spPr>
          <a:xfrm>
            <a:off x="457203" y="6422601"/>
            <a:ext cx="352422" cy="246221"/>
          </a:xfrm>
        </p:spPr>
        <p:txBody>
          <a:bodyPr wrap="none" anchor="b">
            <a:normAutofit/>
          </a:bodyPr>
          <a:lstStyle/>
          <a:p>
            <a:fld id="{DF2BF9F9-8A6D-4E51-9385-E6189FFC85C3}" type="slidenum">
              <a:rPr lang="en-US" smtClean="0"/>
              <a:pPr/>
              <a:t>6</a:t>
            </a:fld>
            <a:endParaRPr lang="en-US" dirty="0"/>
          </a:p>
        </p:txBody>
      </p:sp>
    </p:spTree>
    <p:extLst>
      <p:ext uri="{BB962C8B-B14F-4D97-AF65-F5344CB8AC3E}">
        <p14:creationId xmlns:p14="http://schemas.microsoft.com/office/powerpoint/2010/main" val="19267686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a:spLocks noGrp="1"/>
          </p:cNvSpPr>
          <p:nvPr>
            <p:ph type="title" idx="4294967295"/>
          </p:nvPr>
        </p:nvSpPr>
        <p:spPr>
          <a:xfrm>
            <a:off x="685800" y="182024"/>
            <a:ext cx="10904822" cy="6259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134"/>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6BD"/>
                </a:solidFill>
                <a:effectLst/>
                <a:uLnTx/>
                <a:uFillTx/>
                <a:latin typeface="+mj-lt"/>
                <a:ea typeface="+mj-ea"/>
                <a:cs typeface="Calibri"/>
                <a:sym typeface="Calibri (MS) Bold"/>
              </a:rPr>
              <a:t>Stay connected with the PROGRESS Center! </a:t>
            </a:r>
          </a:p>
        </p:txBody>
      </p:sp>
      <p:grpSp>
        <p:nvGrpSpPr>
          <p:cNvPr id="26" name="Group 25" descr="Image showing ways to connect with the PROGRESS Center including through Facebook @k12progress, X @k12progress, and YouTube. Also shows how to sign up for the newsletter including a QR code. ">
            <a:extLst>
              <a:ext uri="{FF2B5EF4-FFF2-40B4-BE49-F238E27FC236}">
                <a16:creationId xmlns:a16="http://schemas.microsoft.com/office/drawing/2014/main" id="{6844516F-FE28-2E1B-8205-A80AD7A9393C}"/>
              </a:ext>
            </a:extLst>
          </p:cNvPr>
          <p:cNvGrpSpPr/>
          <p:nvPr/>
        </p:nvGrpSpPr>
        <p:grpSpPr>
          <a:xfrm>
            <a:off x="867065" y="1036216"/>
            <a:ext cx="10475650" cy="5212848"/>
            <a:chOff x="867065" y="1036216"/>
            <a:chExt cx="10475650" cy="5212848"/>
          </a:xfrm>
        </p:grpSpPr>
        <p:grpSp>
          <p:nvGrpSpPr>
            <p:cNvPr id="2" name="Group 2"/>
            <p:cNvGrpSpPr/>
            <p:nvPr/>
          </p:nvGrpSpPr>
          <p:grpSpPr>
            <a:xfrm>
              <a:off x="867065" y="1036216"/>
              <a:ext cx="3242844" cy="3617458"/>
              <a:chOff x="0" y="0"/>
              <a:chExt cx="1503538" cy="1677227"/>
            </a:xfrm>
          </p:grpSpPr>
          <p:sp>
            <p:nvSpPr>
              <p:cNvPr id="3" name="Freeform 3"/>
              <p:cNvSpPr/>
              <p:nvPr/>
            </p:nvSpPr>
            <p:spPr>
              <a:xfrm>
                <a:off x="0" y="0"/>
                <a:ext cx="1503538" cy="1677227"/>
              </a:xfrm>
              <a:custGeom>
                <a:avLst/>
                <a:gdLst/>
                <a:ahLst/>
                <a:cxnLst/>
                <a:rect l="l" t="t" r="r" b="b"/>
                <a:pathLst>
                  <a:path w="1503538" h="1677227">
                    <a:moveTo>
                      <a:pt x="81171" y="0"/>
                    </a:moveTo>
                    <a:lnTo>
                      <a:pt x="1422367" y="0"/>
                    </a:lnTo>
                    <a:cubicBezTo>
                      <a:pt x="1443895" y="0"/>
                      <a:pt x="1464541" y="8552"/>
                      <a:pt x="1479764" y="23774"/>
                    </a:cubicBezTo>
                    <a:cubicBezTo>
                      <a:pt x="1494987" y="38997"/>
                      <a:pt x="1503538" y="59643"/>
                      <a:pt x="1503538" y="81171"/>
                    </a:cubicBezTo>
                    <a:lnTo>
                      <a:pt x="1503538" y="1596056"/>
                    </a:lnTo>
                    <a:cubicBezTo>
                      <a:pt x="1503538" y="1617584"/>
                      <a:pt x="1494987" y="1638230"/>
                      <a:pt x="1479764" y="1653453"/>
                    </a:cubicBezTo>
                    <a:cubicBezTo>
                      <a:pt x="1464541" y="1668675"/>
                      <a:pt x="1443895" y="1677227"/>
                      <a:pt x="1422367" y="1677227"/>
                    </a:cubicBezTo>
                    <a:lnTo>
                      <a:pt x="81171" y="1677227"/>
                    </a:lnTo>
                    <a:cubicBezTo>
                      <a:pt x="59643" y="1677227"/>
                      <a:pt x="38997" y="1668675"/>
                      <a:pt x="23774" y="1653453"/>
                    </a:cubicBezTo>
                    <a:cubicBezTo>
                      <a:pt x="8552" y="1638230"/>
                      <a:pt x="0" y="1617584"/>
                      <a:pt x="0" y="1596056"/>
                    </a:cubicBezTo>
                    <a:lnTo>
                      <a:pt x="0" y="81171"/>
                    </a:lnTo>
                    <a:cubicBezTo>
                      <a:pt x="0" y="59643"/>
                      <a:pt x="8552" y="38997"/>
                      <a:pt x="23774" y="23774"/>
                    </a:cubicBezTo>
                    <a:cubicBezTo>
                      <a:pt x="38997" y="8552"/>
                      <a:pt x="59643" y="0"/>
                      <a:pt x="81171" y="0"/>
                    </a:cubicBezTo>
                    <a:close/>
                  </a:path>
                </a:pathLst>
              </a:custGeom>
              <a:solidFill>
                <a:srgbClr val="90B77B"/>
              </a:solidFill>
            </p:spPr>
            <p:txBody>
              <a:bodyPr/>
              <a:lstStyle/>
              <a:p>
                <a:endParaRPr lang="en-US" sz="1200"/>
              </a:p>
            </p:txBody>
          </p:sp>
          <p:sp>
            <p:nvSpPr>
              <p:cNvPr id="4" name="TextBox 4"/>
              <p:cNvSpPr txBox="1"/>
              <p:nvPr/>
            </p:nvSpPr>
            <p:spPr>
              <a:xfrm>
                <a:off x="0" y="-85725"/>
                <a:ext cx="1503538" cy="1762952"/>
              </a:xfrm>
              <a:prstGeom prst="rect">
                <a:avLst/>
              </a:prstGeom>
            </p:spPr>
            <p:txBody>
              <a:bodyPr lIns="33867" tIns="33867" rIns="33867" bIns="33867" rtlCol="0" anchor="ctr"/>
              <a:lstStyle/>
              <a:p>
                <a:pPr algn="ctr">
                  <a:lnSpc>
                    <a:spcPts val="1960"/>
                  </a:lnSpc>
                </a:pPr>
                <a:endParaRPr sz="1200"/>
              </a:p>
            </p:txBody>
          </p:sp>
        </p:grpSp>
        <p:grpSp>
          <p:nvGrpSpPr>
            <p:cNvPr id="5" name="Group 5"/>
            <p:cNvGrpSpPr/>
            <p:nvPr/>
          </p:nvGrpSpPr>
          <p:grpSpPr>
            <a:xfrm>
              <a:off x="4327437" y="1036216"/>
              <a:ext cx="3242844" cy="3617458"/>
              <a:chOff x="0" y="0"/>
              <a:chExt cx="1503538" cy="1677227"/>
            </a:xfrm>
          </p:grpSpPr>
          <p:sp>
            <p:nvSpPr>
              <p:cNvPr id="6" name="Freeform 6"/>
              <p:cNvSpPr/>
              <p:nvPr/>
            </p:nvSpPr>
            <p:spPr>
              <a:xfrm>
                <a:off x="0" y="0"/>
                <a:ext cx="1503538" cy="1677227"/>
              </a:xfrm>
              <a:custGeom>
                <a:avLst/>
                <a:gdLst/>
                <a:ahLst/>
                <a:cxnLst/>
                <a:rect l="l" t="t" r="r" b="b"/>
                <a:pathLst>
                  <a:path w="1503538" h="1677227">
                    <a:moveTo>
                      <a:pt x="81171" y="0"/>
                    </a:moveTo>
                    <a:lnTo>
                      <a:pt x="1422367" y="0"/>
                    </a:lnTo>
                    <a:cubicBezTo>
                      <a:pt x="1443895" y="0"/>
                      <a:pt x="1464541" y="8552"/>
                      <a:pt x="1479764" y="23774"/>
                    </a:cubicBezTo>
                    <a:cubicBezTo>
                      <a:pt x="1494987" y="38997"/>
                      <a:pt x="1503538" y="59643"/>
                      <a:pt x="1503538" y="81171"/>
                    </a:cubicBezTo>
                    <a:lnTo>
                      <a:pt x="1503538" y="1596056"/>
                    </a:lnTo>
                    <a:cubicBezTo>
                      <a:pt x="1503538" y="1617584"/>
                      <a:pt x="1494987" y="1638230"/>
                      <a:pt x="1479764" y="1653453"/>
                    </a:cubicBezTo>
                    <a:cubicBezTo>
                      <a:pt x="1464541" y="1668675"/>
                      <a:pt x="1443895" y="1677227"/>
                      <a:pt x="1422367" y="1677227"/>
                    </a:cubicBezTo>
                    <a:lnTo>
                      <a:pt x="81171" y="1677227"/>
                    </a:lnTo>
                    <a:cubicBezTo>
                      <a:pt x="59643" y="1677227"/>
                      <a:pt x="38997" y="1668675"/>
                      <a:pt x="23774" y="1653453"/>
                    </a:cubicBezTo>
                    <a:cubicBezTo>
                      <a:pt x="8552" y="1638230"/>
                      <a:pt x="0" y="1617584"/>
                      <a:pt x="0" y="1596056"/>
                    </a:cubicBezTo>
                    <a:lnTo>
                      <a:pt x="0" y="81171"/>
                    </a:lnTo>
                    <a:cubicBezTo>
                      <a:pt x="0" y="59643"/>
                      <a:pt x="8552" y="38997"/>
                      <a:pt x="23774" y="23774"/>
                    </a:cubicBezTo>
                    <a:cubicBezTo>
                      <a:pt x="38997" y="8552"/>
                      <a:pt x="59643" y="0"/>
                      <a:pt x="81171" y="0"/>
                    </a:cubicBezTo>
                    <a:close/>
                  </a:path>
                </a:pathLst>
              </a:custGeom>
              <a:solidFill>
                <a:srgbClr val="90B77B"/>
              </a:solidFill>
            </p:spPr>
            <p:txBody>
              <a:bodyPr/>
              <a:lstStyle/>
              <a:p>
                <a:endParaRPr lang="en-US" sz="1200"/>
              </a:p>
            </p:txBody>
          </p:sp>
          <p:sp>
            <p:nvSpPr>
              <p:cNvPr id="7" name="TextBox 7"/>
              <p:cNvSpPr txBox="1"/>
              <p:nvPr/>
            </p:nvSpPr>
            <p:spPr>
              <a:xfrm>
                <a:off x="0" y="-85725"/>
                <a:ext cx="1503538" cy="1762952"/>
              </a:xfrm>
              <a:prstGeom prst="rect">
                <a:avLst/>
              </a:prstGeom>
            </p:spPr>
            <p:txBody>
              <a:bodyPr lIns="33867" tIns="33867" rIns="33867" bIns="33867" rtlCol="0" anchor="ctr"/>
              <a:lstStyle/>
              <a:p>
                <a:pPr algn="ctr">
                  <a:lnSpc>
                    <a:spcPts val="1960"/>
                  </a:lnSpc>
                </a:pPr>
                <a:endParaRPr sz="1200"/>
              </a:p>
            </p:txBody>
          </p:sp>
        </p:grpSp>
        <p:sp>
          <p:nvSpPr>
            <p:cNvPr id="8" name="Freeform 8"/>
            <p:cNvSpPr/>
            <p:nvPr/>
          </p:nvSpPr>
          <p:spPr>
            <a:xfrm>
              <a:off x="4609403" y="3929126"/>
              <a:ext cx="461883" cy="463041"/>
            </a:xfrm>
            <a:custGeom>
              <a:avLst/>
              <a:gdLst/>
              <a:ahLst/>
              <a:cxnLst/>
              <a:rect l="l" t="t" r="r" b="b"/>
              <a:pathLst>
                <a:path w="692825" h="694562">
                  <a:moveTo>
                    <a:pt x="0" y="0"/>
                  </a:moveTo>
                  <a:lnTo>
                    <a:pt x="692825" y="0"/>
                  </a:lnTo>
                  <a:lnTo>
                    <a:pt x="692825" y="694562"/>
                  </a:lnTo>
                  <a:lnTo>
                    <a:pt x="0" y="6945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9" name="Freeform 9"/>
            <p:cNvSpPr/>
            <p:nvPr/>
          </p:nvSpPr>
          <p:spPr>
            <a:xfrm>
              <a:off x="1035373" y="1364102"/>
              <a:ext cx="2886722" cy="2309378"/>
            </a:xfrm>
            <a:prstGeom prst="roundRect">
              <a:avLst>
                <a:gd name="adj" fmla="val 3469"/>
              </a:avLst>
            </a:prstGeom>
            <a:blipFill>
              <a:blip r:embed="rId4"/>
              <a:stretch>
                <a:fillRect t="-2560" b="-2560"/>
              </a:stretch>
            </a:blipFill>
            <a:effectLst>
              <a:softEdge rad="0"/>
            </a:effectLst>
          </p:spPr>
          <p:txBody>
            <a:bodyPr/>
            <a:lstStyle/>
            <a:p>
              <a:endParaRPr lang="en-US" sz="1200"/>
            </a:p>
          </p:txBody>
        </p:sp>
        <p:sp>
          <p:nvSpPr>
            <p:cNvPr id="10" name="Freeform 10"/>
            <p:cNvSpPr/>
            <p:nvPr/>
          </p:nvSpPr>
          <p:spPr>
            <a:xfrm>
              <a:off x="4454377" y="1346517"/>
              <a:ext cx="2928003" cy="2365787"/>
            </a:xfrm>
            <a:prstGeom prst="roundRect">
              <a:avLst>
                <a:gd name="adj" fmla="val 3288"/>
              </a:avLst>
            </a:prstGeom>
            <a:blipFill>
              <a:blip r:embed="rId5"/>
              <a:stretch>
                <a:fillRect b="-19271"/>
              </a:stretch>
            </a:blipFill>
          </p:spPr>
          <p:txBody>
            <a:bodyPr/>
            <a:lstStyle/>
            <a:p>
              <a:endParaRPr lang="en-US" sz="1200"/>
            </a:p>
          </p:txBody>
        </p:sp>
        <p:grpSp>
          <p:nvGrpSpPr>
            <p:cNvPr id="11" name="Group 11"/>
            <p:cNvGrpSpPr/>
            <p:nvPr/>
          </p:nvGrpSpPr>
          <p:grpSpPr>
            <a:xfrm>
              <a:off x="7768194" y="1036216"/>
              <a:ext cx="3358493" cy="3617458"/>
              <a:chOff x="0" y="0"/>
              <a:chExt cx="1557159" cy="1677227"/>
            </a:xfrm>
          </p:grpSpPr>
          <p:sp>
            <p:nvSpPr>
              <p:cNvPr id="12" name="Freeform 12"/>
              <p:cNvSpPr/>
              <p:nvPr/>
            </p:nvSpPr>
            <p:spPr>
              <a:xfrm>
                <a:off x="0" y="0"/>
                <a:ext cx="1557159" cy="1677227"/>
              </a:xfrm>
              <a:custGeom>
                <a:avLst/>
                <a:gdLst/>
                <a:ahLst/>
                <a:cxnLst/>
                <a:rect l="l" t="t" r="r" b="b"/>
                <a:pathLst>
                  <a:path w="1557159" h="1677227">
                    <a:moveTo>
                      <a:pt x="78376" y="0"/>
                    </a:moveTo>
                    <a:lnTo>
                      <a:pt x="1478783" y="0"/>
                    </a:lnTo>
                    <a:cubicBezTo>
                      <a:pt x="1522069" y="0"/>
                      <a:pt x="1557159" y="35090"/>
                      <a:pt x="1557159" y="78376"/>
                    </a:cubicBezTo>
                    <a:lnTo>
                      <a:pt x="1557159" y="1598851"/>
                    </a:lnTo>
                    <a:cubicBezTo>
                      <a:pt x="1557159" y="1642137"/>
                      <a:pt x="1522069" y="1677227"/>
                      <a:pt x="1478783" y="1677227"/>
                    </a:cubicBezTo>
                    <a:lnTo>
                      <a:pt x="78376" y="1677227"/>
                    </a:lnTo>
                    <a:cubicBezTo>
                      <a:pt x="35090" y="1677227"/>
                      <a:pt x="0" y="1642137"/>
                      <a:pt x="0" y="1598851"/>
                    </a:cubicBezTo>
                    <a:lnTo>
                      <a:pt x="0" y="78376"/>
                    </a:lnTo>
                    <a:cubicBezTo>
                      <a:pt x="0" y="35090"/>
                      <a:pt x="35090" y="0"/>
                      <a:pt x="78376" y="0"/>
                    </a:cubicBezTo>
                    <a:close/>
                  </a:path>
                </a:pathLst>
              </a:custGeom>
              <a:solidFill>
                <a:srgbClr val="90B77B"/>
              </a:solidFill>
            </p:spPr>
            <p:txBody>
              <a:bodyPr/>
              <a:lstStyle/>
              <a:p>
                <a:endParaRPr lang="en-US" sz="1200"/>
              </a:p>
            </p:txBody>
          </p:sp>
          <p:sp>
            <p:nvSpPr>
              <p:cNvPr id="13" name="TextBox 13"/>
              <p:cNvSpPr txBox="1"/>
              <p:nvPr/>
            </p:nvSpPr>
            <p:spPr>
              <a:xfrm>
                <a:off x="0" y="-85725"/>
                <a:ext cx="1557159" cy="1762952"/>
              </a:xfrm>
              <a:prstGeom prst="rect">
                <a:avLst/>
              </a:prstGeom>
            </p:spPr>
            <p:txBody>
              <a:bodyPr lIns="33867" tIns="33867" rIns="33867" bIns="33867" rtlCol="0" anchor="ctr"/>
              <a:lstStyle/>
              <a:p>
                <a:pPr algn="ctr">
                  <a:lnSpc>
                    <a:spcPts val="1960"/>
                  </a:lnSpc>
                </a:pPr>
                <a:endParaRPr sz="1200"/>
              </a:p>
            </p:txBody>
          </p:sp>
        </p:grpSp>
        <p:sp>
          <p:nvSpPr>
            <p:cNvPr id="14" name="Freeform 14"/>
            <p:cNvSpPr/>
            <p:nvPr/>
          </p:nvSpPr>
          <p:spPr>
            <a:xfrm>
              <a:off x="8051616" y="1343045"/>
              <a:ext cx="2791649" cy="2351492"/>
            </a:xfrm>
            <a:prstGeom prst="roundRect">
              <a:avLst>
                <a:gd name="adj" fmla="val 3783"/>
              </a:avLst>
            </a:prstGeom>
            <a:blipFill>
              <a:blip r:embed="rId6"/>
              <a:stretch>
                <a:fillRect/>
              </a:stretch>
            </a:blipFill>
          </p:spPr>
          <p:txBody>
            <a:bodyPr/>
            <a:lstStyle/>
            <a:p>
              <a:endParaRPr lang="en-US" sz="1200" dirty="0"/>
            </a:p>
          </p:txBody>
        </p:sp>
        <p:sp>
          <p:nvSpPr>
            <p:cNvPr id="15" name="Freeform 15"/>
            <p:cNvSpPr/>
            <p:nvPr/>
          </p:nvSpPr>
          <p:spPr>
            <a:xfrm>
              <a:off x="1141258" y="3917567"/>
              <a:ext cx="486159" cy="486159"/>
            </a:xfrm>
            <a:custGeom>
              <a:avLst/>
              <a:gdLst/>
              <a:ahLst/>
              <a:cxnLst/>
              <a:rect l="l" t="t" r="r" b="b"/>
              <a:pathLst>
                <a:path w="729239" h="729239">
                  <a:moveTo>
                    <a:pt x="0" y="0"/>
                  </a:moveTo>
                  <a:lnTo>
                    <a:pt x="729239" y="0"/>
                  </a:lnTo>
                  <a:lnTo>
                    <a:pt x="729239" y="729239"/>
                  </a:lnTo>
                  <a:lnTo>
                    <a:pt x="0" y="7292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6" name="Freeform 16"/>
            <p:cNvSpPr/>
            <p:nvPr/>
          </p:nvSpPr>
          <p:spPr>
            <a:xfrm>
              <a:off x="8099871" y="3933038"/>
              <a:ext cx="455218" cy="455218"/>
            </a:xfrm>
            <a:custGeom>
              <a:avLst/>
              <a:gdLst/>
              <a:ahLst/>
              <a:cxnLst/>
              <a:rect l="l" t="t" r="r" b="b"/>
              <a:pathLst>
                <a:path w="682827" h="682827">
                  <a:moveTo>
                    <a:pt x="0" y="0"/>
                  </a:moveTo>
                  <a:lnTo>
                    <a:pt x="682827" y="0"/>
                  </a:lnTo>
                  <a:lnTo>
                    <a:pt x="682827" y="682827"/>
                  </a:lnTo>
                  <a:lnTo>
                    <a:pt x="0" y="68282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p:cNvSpPr/>
            <p:nvPr/>
          </p:nvSpPr>
          <p:spPr>
            <a:xfrm>
              <a:off x="958505" y="4838116"/>
              <a:ext cx="7672952" cy="1346733"/>
            </a:xfrm>
            <a:prstGeom prst="roundRect">
              <a:avLst/>
            </a:prstGeom>
            <a:blipFill>
              <a:blip r:embed="rId11"/>
              <a:stretch>
                <a:fillRect t="-921" b="-921"/>
              </a:stretch>
            </a:blipFill>
          </p:spPr>
          <p:txBody>
            <a:bodyPr/>
            <a:lstStyle/>
            <a:p>
              <a:endParaRPr lang="en-US" sz="1200" dirty="0"/>
            </a:p>
          </p:txBody>
        </p:sp>
        <p:grpSp>
          <p:nvGrpSpPr>
            <p:cNvPr id="18" name="Group 18"/>
            <p:cNvGrpSpPr/>
            <p:nvPr/>
          </p:nvGrpSpPr>
          <p:grpSpPr>
            <a:xfrm>
              <a:off x="9034888" y="4773899"/>
              <a:ext cx="1475165" cy="147516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77B"/>
              </a:solidFill>
            </p:spPr>
            <p:txBody>
              <a:bodyPr/>
              <a:lstStyle/>
              <a:p>
                <a:endParaRPr lang="en-US" sz="1200"/>
              </a:p>
            </p:txBody>
          </p:sp>
          <p:sp>
            <p:nvSpPr>
              <p:cNvPr id="20" name="TextBox 20"/>
              <p:cNvSpPr txBox="1"/>
              <p:nvPr/>
            </p:nvSpPr>
            <p:spPr>
              <a:xfrm>
                <a:off x="76200" y="-9525"/>
                <a:ext cx="660400" cy="746125"/>
              </a:xfrm>
              <a:prstGeom prst="rect">
                <a:avLst/>
              </a:prstGeom>
            </p:spPr>
            <p:txBody>
              <a:bodyPr lIns="33867" tIns="33867" rIns="33867" bIns="33867" rtlCol="0" anchor="ctr"/>
              <a:lstStyle/>
              <a:p>
                <a:pPr algn="ctr">
                  <a:lnSpc>
                    <a:spcPts val="1960"/>
                  </a:lnSpc>
                </a:pPr>
                <a:endParaRPr sz="1200"/>
              </a:p>
            </p:txBody>
          </p:sp>
        </p:grpSp>
        <p:pic>
          <p:nvPicPr>
            <p:cNvPr id="21" name="Picture 21"/>
            <p:cNvPicPr>
              <a:picLocks noChangeAspect="1"/>
            </p:cNvPicPr>
            <p:nvPr/>
          </p:nvPicPr>
          <p:blipFill>
            <a:blip r:embed="rId12"/>
            <a:stretch>
              <a:fillRect/>
            </a:stretch>
          </p:blipFill>
          <p:spPr>
            <a:xfrm>
              <a:off x="9246846" y="4960503"/>
              <a:ext cx="1051248" cy="1051248"/>
            </a:xfrm>
            <a:prstGeom prst="rect">
              <a:avLst/>
            </a:prstGeom>
          </p:spPr>
        </p:pic>
        <p:sp>
          <p:nvSpPr>
            <p:cNvPr id="23" name="TextBox 23"/>
            <p:cNvSpPr txBox="1"/>
            <p:nvPr/>
          </p:nvSpPr>
          <p:spPr>
            <a:xfrm>
              <a:off x="1273131" y="3967306"/>
              <a:ext cx="2430711" cy="280590"/>
            </a:xfrm>
            <a:prstGeom prst="rect">
              <a:avLst/>
            </a:prstGeom>
          </p:spPr>
          <p:txBody>
            <a:bodyPr lIns="0" tIns="0" rIns="0" bIns="0" rtlCol="0" anchor="t">
              <a:spAutoFit/>
            </a:bodyPr>
            <a:lstStyle/>
            <a:p>
              <a:pPr algn="ctr">
                <a:lnSpc>
                  <a:spcPts val="2385"/>
                </a:lnSpc>
                <a:spcBef>
                  <a:spcPct val="0"/>
                </a:spcBef>
              </a:pPr>
              <a:r>
                <a:rPr lang="en-US" sz="1704" b="1" dirty="0">
                  <a:solidFill>
                    <a:srgbClr val="FFFFFF"/>
                  </a:solidFill>
                  <a:latin typeface="Calibri (MS) Bold"/>
                  <a:ea typeface="Calibri (MS) Bold"/>
                  <a:cs typeface="Calibri (MS) Bold"/>
                  <a:sym typeface="Calibri (MS) Bold"/>
                </a:rPr>
                <a:t>@</a:t>
              </a:r>
              <a:r>
                <a:rPr lang="en-US" sz="1400" b="1" dirty="0">
                  <a:solidFill>
                    <a:srgbClr val="FFFFFF"/>
                  </a:solidFill>
                  <a:latin typeface="Calibri (MS) Bold"/>
                  <a:ea typeface="Calibri (MS) Bold"/>
                  <a:cs typeface="Calibri (MS) Bold"/>
                  <a:sym typeface="Calibri (MS) Bold"/>
                </a:rPr>
                <a:t>k12PROGRESS</a:t>
              </a:r>
              <a:endParaRPr lang="en-US" sz="1704" b="1" dirty="0">
                <a:solidFill>
                  <a:srgbClr val="FFFFFF"/>
                </a:solidFill>
                <a:latin typeface="Calibri (MS) Bold"/>
                <a:ea typeface="Calibri (MS) Bold"/>
                <a:cs typeface="Calibri (MS) Bold"/>
                <a:sym typeface="Calibri (MS) Bold"/>
              </a:endParaRPr>
            </a:p>
          </p:txBody>
        </p:sp>
        <p:sp>
          <p:nvSpPr>
            <p:cNvPr id="24" name="TextBox 24"/>
            <p:cNvSpPr txBox="1"/>
            <p:nvPr/>
          </p:nvSpPr>
          <p:spPr>
            <a:xfrm>
              <a:off x="4926013" y="3967306"/>
              <a:ext cx="1984729" cy="280590"/>
            </a:xfrm>
            <a:prstGeom prst="rect">
              <a:avLst/>
            </a:prstGeom>
          </p:spPr>
          <p:txBody>
            <a:bodyPr wrap="square" lIns="0" tIns="0" rIns="0" bIns="0" rtlCol="0" anchor="t">
              <a:spAutoFit/>
            </a:bodyPr>
            <a:lstStyle/>
            <a:p>
              <a:pPr algn="ctr">
                <a:lnSpc>
                  <a:spcPts val="2385"/>
                </a:lnSpc>
                <a:spcBef>
                  <a:spcPct val="0"/>
                </a:spcBef>
              </a:pPr>
              <a:r>
                <a:rPr lang="en-US" sz="1704" b="1" dirty="0">
                  <a:solidFill>
                    <a:srgbClr val="FFFFFF"/>
                  </a:solidFill>
                  <a:latin typeface="Calibri (MS) Bold"/>
                  <a:ea typeface="Calibri (MS) Bold"/>
                  <a:cs typeface="Calibri (MS) Bold"/>
                  <a:sym typeface="Calibri (MS) Bold"/>
                </a:rPr>
                <a:t>@</a:t>
              </a:r>
              <a:r>
                <a:rPr lang="en-US" sz="1400" b="1" dirty="0">
                  <a:solidFill>
                    <a:srgbClr val="FFFFFF"/>
                  </a:solidFill>
                  <a:latin typeface="Calibri (MS) Bold"/>
                  <a:ea typeface="Calibri (MS) Bold"/>
                  <a:cs typeface="Calibri (MS) Bold"/>
                  <a:sym typeface="Calibri (MS) Bold"/>
                </a:rPr>
                <a:t>K12PROGRESS</a:t>
              </a:r>
              <a:endParaRPr lang="en-US" sz="1704" b="1" dirty="0">
                <a:solidFill>
                  <a:srgbClr val="FFFFFF"/>
                </a:solidFill>
                <a:latin typeface="Calibri (MS) Bold"/>
                <a:ea typeface="Calibri (MS) Bold"/>
                <a:cs typeface="Calibri (MS) Bold"/>
                <a:sym typeface="Calibri (MS) Bold"/>
              </a:endParaRPr>
            </a:p>
          </p:txBody>
        </p:sp>
        <p:sp>
          <p:nvSpPr>
            <p:cNvPr id="25" name="TextBox 25"/>
            <p:cNvSpPr txBox="1"/>
            <p:nvPr/>
          </p:nvSpPr>
          <p:spPr>
            <a:xfrm>
              <a:off x="8099871" y="4001366"/>
              <a:ext cx="3242844" cy="280590"/>
            </a:xfrm>
            <a:prstGeom prst="rect">
              <a:avLst/>
            </a:prstGeom>
          </p:spPr>
          <p:txBody>
            <a:bodyPr lIns="0" tIns="0" rIns="0" bIns="0" rtlCol="0" anchor="t">
              <a:spAutoFit/>
            </a:bodyPr>
            <a:lstStyle/>
            <a:p>
              <a:pPr algn="ctr">
                <a:lnSpc>
                  <a:spcPts val="2385"/>
                </a:lnSpc>
                <a:spcBef>
                  <a:spcPct val="0"/>
                </a:spcBef>
              </a:pPr>
              <a:r>
                <a:rPr lang="en-US" sz="1704" b="1" dirty="0">
                  <a:solidFill>
                    <a:srgbClr val="FFFFFF"/>
                  </a:solidFill>
                  <a:latin typeface="Calibri (MS) Bold"/>
                  <a:ea typeface="Calibri (MS) Bold"/>
                  <a:cs typeface="Calibri (MS) Bold"/>
                  <a:sym typeface="Calibri (MS) Bold"/>
                </a:rPr>
                <a:t>@</a:t>
              </a:r>
              <a:r>
                <a:rPr lang="en-US" sz="1400" b="1" dirty="0">
                  <a:solidFill>
                    <a:srgbClr val="FFFFFF"/>
                  </a:solidFill>
                  <a:latin typeface="Calibri (MS) Bold"/>
                  <a:ea typeface="Calibri (MS) Bold"/>
                  <a:cs typeface="Calibri (MS) Bold"/>
                  <a:sym typeface="Calibri (MS) Bold"/>
                </a:rPr>
                <a:t>theprogresscenter3375</a:t>
              </a:r>
              <a:endParaRPr lang="en-US" sz="1704" b="1" dirty="0">
                <a:solidFill>
                  <a:srgbClr val="FFFFFF"/>
                </a:solidFill>
                <a:latin typeface="Calibri (MS) Bold"/>
                <a:ea typeface="Calibri (MS) Bold"/>
                <a:cs typeface="Calibri (MS) Bold"/>
                <a:sym typeface="Calibri (MS) Bold"/>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CA3F0-006B-0019-734E-F7105A9F1E5C}"/>
              </a:ext>
            </a:extLst>
          </p:cNvPr>
          <p:cNvSpPr>
            <a:spLocks noGrp="1"/>
          </p:cNvSpPr>
          <p:nvPr>
            <p:ph type="ctrTitle"/>
          </p:nvPr>
        </p:nvSpPr>
        <p:spPr/>
        <p:txBody>
          <a:bodyPr/>
          <a:lstStyle/>
          <a:p>
            <a:r>
              <a:rPr lang="en-US"/>
              <a:t>PROGRESS Center</a:t>
            </a:r>
          </a:p>
        </p:txBody>
      </p:sp>
      <p:sp>
        <p:nvSpPr>
          <p:cNvPr id="19" name="Subtitle 18">
            <a:extLst>
              <a:ext uri="{FF2B5EF4-FFF2-40B4-BE49-F238E27FC236}">
                <a16:creationId xmlns:a16="http://schemas.microsoft.com/office/drawing/2014/main" id="{449E4F9B-80A8-463E-A792-4E05468FD550}"/>
              </a:ext>
            </a:extLst>
          </p:cNvPr>
          <p:cNvSpPr>
            <a:spLocks noGrp="1"/>
          </p:cNvSpPr>
          <p:nvPr>
            <p:ph type="subTitle" idx="1"/>
          </p:nvPr>
        </p:nvSpPr>
        <p:spPr/>
        <p:txBody>
          <a:bodyPr/>
          <a:lstStyle/>
          <a:p>
            <a:r>
              <a:rPr lang="en-US"/>
              <a:t>progresscenter@air.org</a:t>
            </a:r>
          </a:p>
          <a:p>
            <a:pPr lvl="0"/>
            <a:endParaRPr lang="en-US"/>
          </a:p>
          <a:p>
            <a:pPr>
              <a:lnSpc>
                <a:spcPct val="125000"/>
              </a:lnSpc>
            </a:pPr>
            <a:r>
              <a:rPr lang="en-US"/>
              <a:t>1400 Crystal Drive, 10th Floor</a:t>
            </a:r>
          </a:p>
          <a:p>
            <a:pPr>
              <a:lnSpc>
                <a:spcPct val="125000"/>
              </a:lnSpc>
            </a:pPr>
            <a:r>
              <a:rPr lang="en-US"/>
              <a:t>Arlington, VA 22202-3289</a:t>
            </a:r>
          </a:p>
          <a:p>
            <a:pPr lvl="0"/>
            <a:r>
              <a:rPr lang="en-US"/>
              <a:t>202.403.5000</a:t>
            </a:r>
          </a:p>
          <a:p>
            <a:pPr lvl="0"/>
            <a:r>
              <a:rPr lang="en-US"/>
              <a:t>progresscenter@air.org</a:t>
            </a:r>
          </a:p>
          <a:p>
            <a:r>
              <a:rPr lang="en-US"/>
              <a:t>promotingprogress.org  |  www.air.org</a:t>
            </a:r>
          </a:p>
        </p:txBody>
      </p:sp>
      <p:sp>
        <p:nvSpPr>
          <p:cNvPr id="14" name="Text Placeholder 13">
            <a:extLst>
              <a:ext uri="{FF2B5EF4-FFF2-40B4-BE49-F238E27FC236}">
                <a16:creationId xmlns:a16="http://schemas.microsoft.com/office/drawing/2014/main" id="{349C7A23-C75C-49CC-9F32-8E10EB51BD9A}"/>
              </a:ext>
            </a:extLst>
          </p:cNvPr>
          <p:cNvSpPr>
            <a:spLocks noGrp="1"/>
          </p:cNvSpPr>
          <p:nvPr>
            <p:ph type="body" sz="quarter" idx="16"/>
          </p:nvPr>
        </p:nvSpPr>
        <p:spPr/>
        <p:txBody>
          <a:bodyPr/>
          <a:lstStyle/>
          <a:p>
            <a:r>
              <a:rPr lang="en-US">
                <a:hlinkClick r:id="rId3"/>
              </a:rPr>
              <a:t>https://www.facebook.com/k12PROGRESS/</a:t>
            </a:r>
            <a:r>
              <a:rPr lang="en-US"/>
              <a:t> </a:t>
            </a:r>
          </a:p>
          <a:p>
            <a:r>
              <a:rPr lang="en-US">
                <a:hlinkClick r:id="rId4"/>
              </a:rPr>
              <a:t>https://twitter.com/K12PROGRESS</a:t>
            </a:r>
            <a:endParaRPr lang="en-US"/>
          </a:p>
        </p:txBody>
      </p:sp>
      <p:sp>
        <p:nvSpPr>
          <p:cNvPr id="6" name="Text Placeholder 5">
            <a:extLst>
              <a:ext uri="{FF2B5EF4-FFF2-40B4-BE49-F238E27FC236}">
                <a16:creationId xmlns:a16="http://schemas.microsoft.com/office/drawing/2014/main" id="{300EFBB9-BE88-4B5E-82E8-306719CD85F1}"/>
              </a:ext>
            </a:extLst>
          </p:cNvPr>
          <p:cNvSpPr>
            <a:spLocks noGrp="1"/>
          </p:cNvSpPr>
          <p:nvPr>
            <p:ph type="body" sz="quarter" idx="14"/>
          </p:nvPr>
        </p:nvSpPr>
        <p:spPr/>
        <p:txBody>
          <a:body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sp>
        <p:nvSpPr>
          <p:cNvPr id="7" name="Text Placeholder 6">
            <a:extLst>
              <a:ext uri="{FF2B5EF4-FFF2-40B4-BE49-F238E27FC236}">
                <a16:creationId xmlns:a16="http://schemas.microsoft.com/office/drawing/2014/main" id="{BB51AE9C-2649-FF9D-BECD-A1B8D1A624C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19349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101F-4EC2-E575-9582-096302B4C47B}"/>
              </a:ext>
            </a:extLst>
          </p:cNvPr>
          <p:cNvSpPr>
            <a:spLocks noGrp="1"/>
          </p:cNvSpPr>
          <p:nvPr>
            <p:ph type="title"/>
          </p:nvPr>
        </p:nvSpPr>
        <p:spPr>
          <a:xfrm>
            <a:off x="458724" y="95250"/>
            <a:ext cx="11274552" cy="956310"/>
          </a:xfrm>
        </p:spPr>
        <p:txBody>
          <a:bodyPr/>
          <a:lstStyle/>
          <a:p>
            <a:r>
              <a:rPr lang="en-US" dirty="0"/>
              <a:t>But how pervasive are these challenges?</a:t>
            </a:r>
          </a:p>
        </p:txBody>
      </p:sp>
      <p:sp>
        <p:nvSpPr>
          <p:cNvPr id="3" name="Content Placeholder 2">
            <a:extLst>
              <a:ext uri="{FF2B5EF4-FFF2-40B4-BE49-F238E27FC236}">
                <a16:creationId xmlns:a16="http://schemas.microsoft.com/office/drawing/2014/main" id="{D7818872-256F-DC29-F66B-47ED8CAB0CD9}"/>
              </a:ext>
            </a:extLst>
          </p:cNvPr>
          <p:cNvSpPr>
            <a:spLocks noGrp="1"/>
          </p:cNvSpPr>
          <p:nvPr>
            <p:ph sz="quarter" idx="17"/>
          </p:nvPr>
        </p:nvSpPr>
        <p:spPr>
          <a:xfrm>
            <a:off x="457202" y="1307592"/>
            <a:ext cx="11274425" cy="4498848"/>
          </a:xfrm>
        </p:spPr>
        <p:txBody>
          <a:bodyPr/>
          <a:lstStyle/>
          <a:p>
            <a:r>
              <a:rPr lang="en-US" dirty="0"/>
              <a:t>What we currently know is from:</a:t>
            </a:r>
          </a:p>
          <a:p>
            <a:pPr lvl="1"/>
            <a:r>
              <a:rPr lang="en-US" dirty="0"/>
              <a:t>National survey data</a:t>
            </a:r>
          </a:p>
          <a:p>
            <a:pPr lvl="1"/>
            <a:r>
              <a:rPr lang="en-US" dirty="0"/>
              <a:t>Single state studies</a:t>
            </a:r>
          </a:p>
          <a:p>
            <a:pPr lvl="1"/>
            <a:r>
              <a:rPr lang="en-US" dirty="0"/>
              <a:t>Studies that use inconsistent methods for identifying special education teachers and for analyzing the data</a:t>
            </a:r>
          </a:p>
        </p:txBody>
      </p:sp>
      <p:sp>
        <p:nvSpPr>
          <p:cNvPr id="4" name="Text Placeholder 3">
            <a:extLst>
              <a:ext uri="{FF2B5EF4-FFF2-40B4-BE49-F238E27FC236}">
                <a16:creationId xmlns:a16="http://schemas.microsoft.com/office/drawing/2014/main" id="{D819393D-F973-B456-83A2-B8EEA64481EF}"/>
              </a:ext>
            </a:extLst>
          </p:cNvPr>
          <p:cNvSpPr>
            <a:spLocks noGrp="1"/>
          </p:cNvSpPr>
          <p:nvPr>
            <p:ph type="body" sz="quarter" idx="14"/>
          </p:nvPr>
        </p:nvSpPr>
        <p:spPr>
          <a:xfrm>
            <a:off x="457201" y="5806276"/>
            <a:ext cx="11277600" cy="256196"/>
          </a:xfrm>
        </p:spPr>
        <p:txBody>
          <a:bodyPr/>
          <a:lstStyle/>
          <a:p>
            <a:r>
              <a:rPr lang="en-US" dirty="0"/>
              <a:t>Gilmour et al., 2025</a:t>
            </a:r>
          </a:p>
        </p:txBody>
      </p:sp>
      <p:sp>
        <p:nvSpPr>
          <p:cNvPr id="5" name="Slide Number Placeholder 4">
            <a:extLst>
              <a:ext uri="{FF2B5EF4-FFF2-40B4-BE49-F238E27FC236}">
                <a16:creationId xmlns:a16="http://schemas.microsoft.com/office/drawing/2014/main" id="{D0C5D7C7-9CFB-D8E4-A7C9-C4B7C5E0EAB7}"/>
              </a:ext>
            </a:extLst>
          </p:cNvPr>
          <p:cNvSpPr>
            <a:spLocks noGrp="1"/>
          </p:cNvSpPr>
          <p:nvPr>
            <p:ph type="sldNum" sz="quarter" idx="18"/>
          </p:nvPr>
        </p:nvSpPr>
        <p:spPr>
          <a:xfrm>
            <a:off x="457203" y="6422601"/>
            <a:ext cx="243015" cy="246221"/>
          </a:xfrm>
        </p:spPr>
        <p:txBody>
          <a:bodyPr/>
          <a:lstStyle/>
          <a:p>
            <a:fld id="{DF2BF9F9-8A6D-4E51-9385-E6189FFC85C3}" type="slidenum">
              <a:rPr lang="en-US" smtClean="0"/>
              <a:pPr/>
              <a:t>7</a:t>
            </a:fld>
            <a:endParaRPr lang="en-US" dirty="0"/>
          </a:p>
        </p:txBody>
      </p:sp>
    </p:spTree>
    <p:extLst>
      <p:ext uri="{BB962C8B-B14F-4D97-AF65-F5344CB8AC3E}">
        <p14:creationId xmlns:p14="http://schemas.microsoft.com/office/powerpoint/2010/main" val="148244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0AE87-1785-C3F7-0883-E7AAEF451A37}"/>
              </a:ext>
            </a:extLst>
          </p:cNvPr>
          <p:cNvSpPr>
            <a:spLocks noGrp="1"/>
          </p:cNvSpPr>
          <p:nvPr>
            <p:ph type="title"/>
          </p:nvPr>
        </p:nvSpPr>
        <p:spPr>
          <a:xfrm>
            <a:off x="458724" y="114300"/>
            <a:ext cx="11274552" cy="937260"/>
          </a:xfrm>
        </p:spPr>
        <p:txBody>
          <a:bodyPr>
            <a:noAutofit/>
          </a:bodyPr>
          <a:lstStyle/>
          <a:p>
            <a:r>
              <a:rPr lang="en-US" sz="2400" dirty="0"/>
              <a:t>IES NCSER Funded National Research Center</a:t>
            </a:r>
            <a:br>
              <a:rPr lang="en-US" sz="2400" dirty="0"/>
            </a:br>
            <a:r>
              <a:rPr lang="en-US" sz="2400" dirty="0"/>
              <a:t>The Special Educator Workforce: A Research Collaborative (SPARC Center) </a:t>
            </a:r>
          </a:p>
        </p:txBody>
      </p:sp>
      <p:sp>
        <p:nvSpPr>
          <p:cNvPr id="3" name="Content Placeholder 2">
            <a:extLst>
              <a:ext uri="{FF2B5EF4-FFF2-40B4-BE49-F238E27FC236}">
                <a16:creationId xmlns:a16="http://schemas.microsoft.com/office/drawing/2014/main" id="{7BAD13CB-12CB-0AE3-4130-071B89BB9B9B}"/>
              </a:ext>
            </a:extLst>
          </p:cNvPr>
          <p:cNvSpPr>
            <a:spLocks noGrp="1"/>
          </p:cNvSpPr>
          <p:nvPr>
            <p:ph sz="half" idx="1"/>
          </p:nvPr>
        </p:nvSpPr>
        <p:spPr>
          <a:xfrm>
            <a:off x="457200" y="1307592"/>
            <a:ext cx="5506848" cy="4498848"/>
          </a:xfrm>
        </p:spPr>
        <p:txBody>
          <a:bodyPr/>
          <a:lstStyle/>
          <a:p>
            <a:pPr marL="0" indent="0">
              <a:buNone/>
            </a:pPr>
            <a:r>
              <a:rPr lang="en-US" b="1" dirty="0"/>
              <a:t>Center Overview</a:t>
            </a:r>
          </a:p>
          <a:p>
            <a:pPr marL="0" indent="0">
              <a:buNone/>
            </a:pPr>
            <a:r>
              <a:rPr lang="en-US" dirty="0"/>
              <a:t>The SPARC Center aims to address challenges related to the special education teacher workforce, including composition, distribution, stability, and effectiveness. It is a five-year $5 million IES NCSER grant covering research in partnership with seven states (Hawai`i, Indiana, Massachusetts, Pennsylvania, Texas, Virginia, and Washington). </a:t>
            </a:r>
          </a:p>
        </p:txBody>
      </p:sp>
      <p:pic>
        <p:nvPicPr>
          <p:cNvPr id="9" name="Content Placeholder 8" descr="Map of the United States with Washington, Texas, Hawaii, Indiana, Pennsylvania, Virginia, and Massachusetts circled. ">
            <a:extLst>
              <a:ext uri="{FF2B5EF4-FFF2-40B4-BE49-F238E27FC236}">
                <a16:creationId xmlns:a16="http://schemas.microsoft.com/office/drawing/2014/main" id="{2AF89947-9DB7-AC1D-6013-92E633CCC163}"/>
              </a:ext>
            </a:extLst>
          </p:cNvPr>
          <p:cNvPicPr>
            <a:picLocks noGrp="1" noChangeAspect="1"/>
          </p:cNvPicPr>
          <p:nvPr>
            <p:ph sz="half" idx="17"/>
          </p:nvPr>
        </p:nvPicPr>
        <p:blipFill>
          <a:blip r:embed="rId3" cstate="screen">
            <a:extLst>
              <a:ext uri="{28A0092B-C50C-407E-A947-70E740481C1C}">
                <a14:useLocalDpi xmlns:a14="http://schemas.microsoft.com/office/drawing/2010/main"/>
              </a:ext>
            </a:extLst>
          </a:blip>
          <a:srcRect l="5792" r="5215"/>
          <a:stretch>
            <a:fillRect/>
          </a:stretch>
        </p:blipFill>
        <p:spPr>
          <a:xfrm>
            <a:off x="6159926" y="1459211"/>
            <a:ext cx="5823527" cy="4089889"/>
          </a:xfrm>
        </p:spPr>
      </p:pic>
      <p:sp>
        <p:nvSpPr>
          <p:cNvPr id="20" name="Text Placeholder 19">
            <a:extLst>
              <a:ext uri="{FF2B5EF4-FFF2-40B4-BE49-F238E27FC236}">
                <a16:creationId xmlns:a16="http://schemas.microsoft.com/office/drawing/2014/main" id="{BB2C6AA6-A5DF-CB61-236D-6F868C00FC0F}"/>
              </a:ext>
            </a:extLst>
          </p:cNvPr>
          <p:cNvSpPr>
            <a:spLocks noGrp="1"/>
          </p:cNvSpPr>
          <p:nvPr>
            <p:ph type="body" sz="quarter" idx="14"/>
          </p:nvPr>
        </p:nvSpPr>
        <p:spPr/>
        <p:txBody>
          <a:bodyPr/>
          <a:lstStyle/>
          <a:p>
            <a:endParaRPr lang="en-US" dirty="0"/>
          </a:p>
        </p:txBody>
      </p:sp>
      <p:sp>
        <p:nvSpPr>
          <p:cNvPr id="5" name="Slide Number Placeholder 4">
            <a:extLst>
              <a:ext uri="{FF2B5EF4-FFF2-40B4-BE49-F238E27FC236}">
                <a16:creationId xmlns:a16="http://schemas.microsoft.com/office/drawing/2014/main" id="{828E5AB2-8540-1D55-3061-C7A23905ED49}"/>
              </a:ext>
            </a:extLst>
          </p:cNvPr>
          <p:cNvSpPr>
            <a:spLocks noGrp="1"/>
          </p:cNvSpPr>
          <p:nvPr>
            <p:ph type="sldNum" sz="quarter" idx="18"/>
          </p:nvPr>
        </p:nvSpPr>
        <p:spPr>
          <a:xfrm>
            <a:off x="457203" y="6422601"/>
            <a:ext cx="352422" cy="246221"/>
          </a:xfrm>
        </p:spPr>
        <p:txBody>
          <a:bodyPr/>
          <a:lstStyle/>
          <a:p>
            <a:fld id="{4B92C542-2E6A-4127-B73C-B88CCF8CB051}" type="slidenum">
              <a:rPr lang="en-US" smtClean="0"/>
              <a:pPr/>
              <a:t>8</a:t>
            </a:fld>
            <a:endParaRPr lang="en-US" dirty="0"/>
          </a:p>
        </p:txBody>
      </p:sp>
    </p:spTree>
    <p:extLst>
      <p:ext uri="{BB962C8B-B14F-4D97-AF65-F5344CB8AC3E}">
        <p14:creationId xmlns:p14="http://schemas.microsoft.com/office/powerpoint/2010/main" val="210104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C809-7508-9558-1766-16C64F344FEC}"/>
              </a:ext>
            </a:extLst>
          </p:cNvPr>
          <p:cNvSpPr>
            <a:spLocks noGrp="1"/>
          </p:cNvSpPr>
          <p:nvPr>
            <p:ph type="ctrTitle"/>
          </p:nvPr>
        </p:nvSpPr>
        <p:spPr>
          <a:xfrm>
            <a:off x="457200" y="1267161"/>
            <a:ext cx="10515600" cy="2108110"/>
          </a:xfrm>
        </p:spPr>
        <p:txBody>
          <a:bodyPr/>
          <a:lstStyle/>
          <a:p>
            <a:r>
              <a:rPr lang="en-US" dirty="0"/>
              <a:t>Five Conclusions from Preliminary Analyses</a:t>
            </a:r>
          </a:p>
        </p:txBody>
      </p:sp>
      <p:sp>
        <p:nvSpPr>
          <p:cNvPr id="8" name="Subtitle 7">
            <a:extLst>
              <a:ext uri="{FF2B5EF4-FFF2-40B4-BE49-F238E27FC236}">
                <a16:creationId xmlns:a16="http://schemas.microsoft.com/office/drawing/2014/main" id="{A9C7CD8F-2D8A-B905-BC6F-691CDF346CF5}"/>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B9056559-E003-B5E0-1F62-C6CEA30B7115}"/>
              </a:ext>
            </a:extLst>
          </p:cNvPr>
          <p:cNvSpPr>
            <a:spLocks noGrp="1"/>
          </p:cNvSpPr>
          <p:nvPr>
            <p:ph type="sldNum" sz="quarter" idx="10"/>
          </p:nvPr>
        </p:nvSpPr>
        <p:spPr>
          <a:xfrm>
            <a:off x="457203" y="6422601"/>
            <a:ext cx="323847" cy="246221"/>
          </a:xfrm>
        </p:spPr>
        <p:txBody>
          <a:bodyPr/>
          <a:lstStyle/>
          <a:p>
            <a:fld id="{36EC4586-FD86-41B3-95B6-58F34DF6C22C}" type="slidenum">
              <a:rPr lang="en-US" smtClean="0"/>
              <a:pPr/>
              <a:t>9</a:t>
            </a:fld>
            <a:endParaRPr lang="en-US" dirty="0"/>
          </a:p>
        </p:txBody>
      </p:sp>
    </p:spTree>
    <p:extLst>
      <p:ext uri="{BB962C8B-B14F-4D97-AF65-F5344CB8AC3E}">
        <p14:creationId xmlns:p14="http://schemas.microsoft.com/office/powerpoint/2010/main" val="2389952861"/>
      </p:ext>
    </p:extLst>
  </p:cSld>
  <p:clrMapOvr>
    <a:masterClrMapping/>
  </p:clrMapOvr>
</p:sld>
</file>

<file path=ppt/theme/theme1.xml><?xml version="1.0" encoding="utf-8"?>
<a:theme xmlns:a="http://schemas.openxmlformats.org/drawingml/2006/main" name="SPARC">
  <a:themeElements>
    <a:clrScheme name="SPARC">
      <a:dk1>
        <a:srgbClr val="000000"/>
      </a:dk1>
      <a:lt1>
        <a:srgbClr val="FFFFFF"/>
      </a:lt1>
      <a:dk2>
        <a:srgbClr val="5B59A3"/>
      </a:dk2>
      <a:lt2>
        <a:srgbClr val="DFEDF9"/>
      </a:lt2>
      <a:accent1>
        <a:srgbClr val="292A67"/>
      </a:accent1>
      <a:accent2>
        <a:srgbClr val="035B91"/>
      </a:accent2>
      <a:accent3>
        <a:srgbClr val="27AAE1"/>
      </a:accent3>
      <a:accent4>
        <a:srgbClr val="BE1E2D"/>
      </a:accent4>
      <a:accent5>
        <a:srgbClr val="F15A29"/>
      </a:accent5>
      <a:accent6>
        <a:srgbClr val="FBB040"/>
      </a:accent6>
      <a:hlink>
        <a:srgbClr val="00507F"/>
      </a:hlink>
      <a:folHlink>
        <a:srgbClr val="49134C"/>
      </a:folHlink>
    </a:clrScheme>
    <a:fontScheme name="SPA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063C5C. Use w/white. (Contrast: 9.9:1)">
      <a:srgbClr val="063C5C"/>
    </a:custClr>
    <a:custClr name="Classic Blue #00507F. Use w/white. (Contrast: 6.8:1)">
      <a:srgbClr val="00507F"/>
    </a:custClr>
    <a:custClr name="Ocean #006E9F. Use w/black. (Contrast 4.7.)">
      <a:srgbClr val="006E9F"/>
    </a:custClr>
    <a:custClr name="Wedgewood #5393BD. Use w/Charcoal. (Contrast: 5.5:1) Use a border against white fill.">
      <a:srgbClr val="5393BD"/>
    </a:custClr>
    <a:custClr name="Hydrangea #98C7E9. Use w/Charcoal. (Contrast: 9.6:1) Use a border against white fill.">
      <a:srgbClr val="98C7E9"/>
    </a:custClr>
    <a:custClr name="Ice #D1EEFC. Use w/Charcoal. (Contrast: 13.5:1) Use a border against white fill.">
      <a:srgbClr val="D1EEFC"/>
    </a:custClr>
    <a:custClr name="Blank">
      <a:srgbClr val="FFFFFF"/>
    </a:custClr>
    <a:custClr name="Classic Blue #00507F. Use w/white. (Contrast: 6.8:1)">
      <a:srgbClr val="00507F"/>
    </a:custClr>
    <a:custClr name="Pool #009DD7. Use w/Charcoal. (Contrast: 6.4:1) Use a border against white fill.">
      <a:srgbClr val="009DD7"/>
    </a:custClr>
    <a:custClr name="50 pct ice #E8F6FD. Use w/Charcoal. (Contrast: 14.4:1) Use a border against white fill.">
      <a:srgbClr val="E8F6FD"/>
    </a:custClr>
    <a:custClr name="Leaf #056233. Use w/white. (Contrast: 7.2:1)">
      <a:srgbClr val="056233"/>
    </a:custClr>
    <a:custClr name="Grass #008341. Use w/white. (Contrast: 4.6:1)">
      <a:srgbClr val="008341"/>
    </a:custClr>
    <a:custClr name="Lime #06A94F. Use w/Charcoal. (Contrast: 5.1:1) Use a border against white fill.">
      <a:srgbClr val="06A94F"/>
    </a:custClr>
    <a:custClr name="Mint #7AC79B. Use w/Charcoal. (Contrast: 8:1) Use a border against white fill.">
      <a:srgbClr val="7AC79B"/>
    </a:custClr>
    <a:custClr name="Sage #B4D8BE. Use w/Charcoal. (Contrast: 10.1:1) Use a border against white fill.">
      <a:srgbClr val="B4D8BE"/>
    </a:custClr>
    <a:custClr name="Light Sage #D8ECDB. Use w/Charcoal. (Contrast: 12.5:1) Use a border against white fill.">
      <a:srgbClr val="D8ECDB"/>
    </a:custClr>
    <a:custClr name="Blank">
      <a:srgbClr val="FFFFFF"/>
    </a:custClr>
    <a:custClr name="Blank">
      <a:srgbClr val="FFFFFF"/>
    </a:custClr>
    <a:custClr name="Blank">
      <a:srgbClr val="FFFFFF"/>
    </a:custClr>
    <a:custClr name="Blank">
      <a:srgbClr val="FFFFFF"/>
    </a:custClr>
    <a:custClr name="Charcoal #1C252D. Use w/white. (Contrast: 15:1)">
      <a:srgbClr val="1C252D"/>
    </a:custClr>
    <a:custClr name="Slate #333F48. Use w/white. (Contrast: 10.3:1)">
      <a:srgbClr val="333F48"/>
    </a:custClr>
    <a:custClr name="Stone #72808A. Use w/black. (Contrast 5.4.)">
      <a:srgbClr val="72808A"/>
    </a:custClr>
    <a:custClr name="Pewter #A3AAAD. Use w/Charcoal. (Contrast: 6.6:1) Use a border against white fill.">
      <a:srgbClr val="A3AAAD"/>
    </a:custClr>
    <a:custClr name="Fog #C6CDD1. Use w/Charcoal. (Contrast: 9.7:1) Use a border against white fill.">
      <a:srgbClr val="C6CDD1"/>
    </a:custClr>
    <a:custClr name="Cement #E2E6E8. Use w/Charcoal. (Contrast: 12.4:1) Use a border against white fill.">
      <a:srgbClr val="E2E6E8"/>
    </a:custClr>
    <a:custClr name="Blank">
      <a:srgbClr val="FFFFFF"/>
    </a:custClr>
    <a:custClr name="Blank">
      <a:srgbClr val="FFFFFF"/>
    </a:custClr>
    <a:custClr name="Blank">
      <a:srgbClr val="FFFFFF"/>
    </a:custClr>
    <a:custClr name="Blank">
      <a:srgbClr val="FFFFFF"/>
    </a:custClr>
    <a:custClr name="Eggplant #49124C. Use w/white. (Contrast: 14:1)">
      <a:srgbClr val="49124C"/>
    </a:custClr>
    <a:custClr name="Plum #602468. Use w/white. (Contrast: 10.4:1)">
      <a:srgbClr val="602468"/>
    </a:custClr>
    <a:custClr name="Orchid #9A5EA6. Use w/black. (Contrast 4.6.)">
      <a:srgbClr val="9A5EA6"/>
    </a:custClr>
    <a:custClr name="Heather #B888BD. Use w/Charcoal. (Contrast: 5.4:1) Use a border against white fill.">
      <a:srgbClr val="B888BD"/>
    </a:custClr>
    <a:custClr name="Lilac #E2C9E1. Use w/Charcoal. (Contrast: 10:1) Use a border against white fill.">
      <a:srgbClr val="E2C9E1"/>
    </a:custClr>
    <a:custClr name="Soft Lilac #F5E8F2. Use w/Charcoal. (Contrast: 13:1) Use a border against white fill.">
      <a:srgbClr val="F5E8F2"/>
    </a:custClr>
    <a:custClr name="Blank">
      <a:srgbClr val="FFFFFF"/>
    </a:custClr>
    <a:custClr name="Bark #6A5204. Use w/white. (Contrast: 8.6:1)">
      <a:srgbClr val="6A5204"/>
    </a:custClr>
    <a:custClr name="Caramel #946E29. Use w/white. (Contrast: 5.5:1)">
      <a:srgbClr val="946E29"/>
    </a:custClr>
    <a:custClr name="Gold #C6892B. Use w/black. (Contrast 5.4.)">
      <a:srgbClr val="C6892B"/>
    </a:custClr>
    <a:custClr name="Amber #882E0A. Use w/white. (Contrast: 11.9:1)">
      <a:srgbClr val="882E0A"/>
    </a:custClr>
    <a:custClr name="Pumpkin #BC4A26. Use w/white. (Contrast: 7.5:1)">
      <a:srgbClr val="BC4A26"/>
    </a:custClr>
    <a:custClr name="Tangerine #EA6A20. Use w/white. (Contrast: 4.8:1)">
      <a:srgbClr val="EA6A20"/>
    </a:custClr>
    <a:custClr name="Creamsicle #F9A872. Use w/Charcoal. (Contrast: 6.4:1) Use a border against white fill.">
      <a:srgbClr val="F9A872"/>
    </a:custClr>
    <a:custClr name="Peach #FDD1B0. Use w/Charcoal. (Contrast: 9.8:1) Use a border against white fill.">
      <a:srgbClr val="FDD1B0"/>
    </a:custClr>
    <a:custClr name="Pale Peach #FAECE7. Use w/Charcoal. (Contrast: 13.1:1) Use a border against white fill.">
      <a:srgbClr val="FAECE7"/>
    </a:custClr>
    <a:custClr name="Blank">
      <a:srgbClr val="FFFFFF"/>
    </a:custClr>
    <a:custClr name="Marigold #FEC553. Use w/Charcoal. (Contrast: 7.9:1) Use a border against white fill.">
      <a:srgbClr val="FEC553"/>
    </a:custClr>
    <a:custClr name="Flax #F7D880. Use w/Charcoal. (Contrast: 9.6:1) Use a border against white fill.">
      <a:srgbClr val="F7D880"/>
    </a:custClr>
    <a:custClr name="Cream #FFF6DC. Use w/Charcoal. (Contrast: 13.7:1) Use a border against white fill.">
      <a:srgbClr val="FFF6DC"/>
    </a:custClr>
  </a:custClrLst>
  <a:extLst>
    <a:ext uri="{05A4C25C-085E-4340-85A3-A5531E510DB2}">
      <thm15:themeFamily xmlns:thm15="http://schemas.microsoft.com/office/thememl/2012/main" name="Presentation1" id="{5ABC2525-F20C-4844-92ED-D87AAC21B0B2}" vid="{4B312C9D-9275-4FDD-8187-5E7356BB796F}"/>
    </a:ext>
  </a:extLst>
</a:theme>
</file>

<file path=ppt/theme/theme2.xml><?xml version="1.0" encoding="utf-8"?>
<a:theme xmlns:a="http://schemas.openxmlformats.org/drawingml/2006/main" name="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Center-2023-Presentation-FooterInstrux-031824.potx" id="{E0643C62-E481-428B-9998-6A60D42C3FFC}" vid="{A49E1E4C-9433-46DB-9E51-16A2EB009550}"/>
    </a:ext>
  </a:extLst>
</a:theme>
</file>

<file path=ppt/theme/theme3.xml><?xml version="1.0" encoding="utf-8"?>
<a:theme xmlns:a="http://schemas.openxmlformats.org/drawingml/2006/main" name="1_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Image Options-042720.potx" id="{FFDCB90C-BCA4-4AAD-A543-A8418ECF49BA}" vid="{5DE8C55B-8984-4E98-9AD0-4E24780AA2FD}"/>
    </a:ext>
  </a:extLst>
</a:theme>
</file>

<file path=ppt/theme/theme4.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ppt/theme/theme5.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a50c3af-328d-4c26-9632-e6dd7a90b192" xsi:nil="true"/>
    <lcf76f155ced4ddcb4097134ff3c332f xmlns="9a29b55a-3458-43b1-b5f5-8a06b1b834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9" ma:contentTypeDescription="Create a new document." ma:contentTypeScope="" ma:versionID="7773f2e0efd10c9e296e94089d48219e">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36a68d76c8c7ef72e66240f17a8ac547"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b8759a14-0f36-467b-89bb-6221a083b0fc"/>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98cf6613-892b-48cc-9d98-0b8c75861a8d"/>
    <ds:schemaRef ds:uri="http://schemas.openxmlformats.org/package/2006/metadata/core-properties"/>
    <ds:schemaRef ds:uri="http://www.w3.org/XML/1998/namespace"/>
    <ds:schemaRef ds:uri="http://purl.org/dc/terms/"/>
    <ds:schemaRef ds:uri="4a50c3af-328d-4c26-9632-e6dd7a90b192"/>
    <ds:schemaRef ds:uri="9a29b55a-3458-43b1-b5f5-8a06b1b83431"/>
  </ds:schemaRefs>
</ds:datastoreItem>
</file>

<file path=customXml/itemProps2.xml><?xml version="1.0" encoding="utf-8"?>
<ds:datastoreItem xmlns:ds="http://schemas.openxmlformats.org/officeDocument/2006/customXml" ds:itemID="{360E8F93-0D76-4E95-AE7D-7FE7A13276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29b55a-3458-43b1-b5f5-8a06b1b83431"/>
    <ds:schemaRef ds:uri="4a50c3af-328d-4c26-9632-e6dd7a90b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1339</TotalTime>
  <Words>3039</Words>
  <Application>Microsoft Office PowerPoint</Application>
  <PresentationFormat>Widescreen</PresentationFormat>
  <Paragraphs>338</Paragraphs>
  <Slides>61</Slides>
  <Notes>28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61</vt:i4>
      </vt:variant>
    </vt:vector>
  </HeadingPairs>
  <TitlesOfParts>
    <vt:vector size="70" baseType="lpstr">
      <vt:lpstr>Arial</vt:lpstr>
      <vt:lpstr>Arial Narrow</vt:lpstr>
      <vt:lpstr>Calibri</vt:lpstr>
      <vt:lpstr>Calibri (MS) Bold</vt:lpstr>
      <vt:lpstr>Gill Sans MT</vt:lpstr>
      <vt:lpstr>Times New Roman</vt:lpstr>
      <vt:lpstr>SPARC</vt:lpstr>
      <vt:lpstr>PROGRESS Center</vt:lpstr>
      <vt:lpstr>1_PROGRESS Center</vt:lpstr>
      <vt:lpstr>The Composition, Distribution, and Stability of the Special Education Teacher Workforce </vt:lpstr>
      <vt:lpstr>Special education staffing challenges are persistent and multi-dimensional</vt:lpstr>
      <vt:lpstr>Composition</vt:lpstr>
      <vt:lpstr>Distribution</vt:lpstr>
      <vt:lpstr>Stability</vt:lpstr>
      <vt:lpstr>Effectiveness</vt:lpstr>
      <vt:lpstr>But how pervasive are these challenges?</vt:lpstr>
      <vt:lpstr>IES NCSER Funded National Research Center The Special Educator Workforce: A Research Collaborative (SPARC Center) </vt:lpstr>
      <vt:lpstr>Five Conclusions from Preliminary Analyses</vt:lpstr>
      <vt:lpstr>1. States vary considerably in how they identify special education teachers in their data and staff special education.</vt:lpstr>
      <vt:lpstr>Ratio of Students with Disabilities to Special Education Teachers by State</vt:lpstr>
      <vt:lpstr>2. Special education teacher certification rates are not always lower than other teacher certification rates.</vt:lpstr>
      <vt:lpstr>3. Special education teacher attrition rates are higher than attrition rates for other teachers.</vt:lpstr>
      <vt:lpstr>4. Special education teacher attrition rates declined after the first year of the pandemic, spiked, then stabilized.</vt:lpstr>
      <vt:lpstr>5. Special education teacher turnover rates are generally, but not always, higher in higher-poverty schools.</vt:lpstr>
      <vt:lpstr>Some states are “beating the odds” yet they still report special education teacher staffing challenges.</vt:lpstr>
      <vt:lpstr>Lessons and Policy Responses in 3 States</vt:lpstr>
      <vt:lpstr>Outline</vt:lpstr>
      <vt:lpstr>Outline </vt:lpstr>
      <vt:lpstr>Supply Relative to Demand by Subject Area in Washington</vt:lpstr>
      <vt:lpstr>Supply Relative to Demand by Subject Area in Washington 1</vt:lpstr>
      <vt:lpstr>Supply Relative to Demand by Subject Area in Washington 2</vt:lpstr>
      <vt:lpstr>The Special Education Teacher Workforce in Washington</vt:lpstr>
      <vt:lpstr>The Special Education Teacher Workforce in Washington </vt:lpstr>
      <vt:lpstr>The Special Education Teacher Workforce in Washington  </vt:lpstr>
      <vt:lpstr>The Special Education Teacher Workforce in Washington   </vt:lpstr>
      <vt:lpstr>Outline  </vt:lpstr>
      <vt:lpstr>Background</vt:lpstr>
      <vt:lpstr>Background </vt:lpstr>
      <vt:lpstr>Background  </vt:lpstr>
      <vt:lpstr>Event Study Plots, Vacancies</vt:lpstr>
      <vt:lpstr>Event Study Plots, Vacancies </vt:lpstr>
      <vt:lpstr>Event Study Plots, Vacancies  </vt:lpstr>
      <vt:lpstr>Event Study Plots, Vacancies   </vt:lpstr>
      <vt:lpstr>Event Study Plots, Vacancies and Unlicensed Teachers</vt:lpstr>
      <vt:lpstr>Event Study Plots, Vacancies and Unlicensed Teachers </vt:lpstr>
      <vt:lpstr>Event Study Plots, Vacancies and Unlicensed Teachers  </vt:lpstr>
      <vt:lpstr>Event Study Plots, Vacancies and Unlicensed Teachers   </vt:lpstr>
      <vt:lpstr>Event Study Plots, Teacher Attrition</vt:lpstr>
      <vt:lpstr>Event Study Plots, Teacher Attrition </vt:lpstr>
      <vt:lpstr>Event Study Plots, Teacher Attrition  </vt:lpstr>
      <vt:lpstr>Event Study Plots, Teacher Attrition   </vt:lpstr>
      <vt:lpstr>Event Study Plots, Teacher Movement Between SPED and GEN</vt:lpstr>
      <vt:lpstr>Event Study Plots, Teacher Movement Between SPED and GEN </vt:lpstr>
      <vt:lpstr>Event Study Plots, Teacher Movement Between SPED and GEN  </vt:lpstr>
      <vt:lpstr>Event Study Plots, Teacher Movement Between SPED and GEN   </vt:lpstr>
      <vt:lpstr>Outline   </vt:lpstr>
      <vt:lpstr>APR Projects in Pennsylvania</vt:lpstr>
      <vt:lpstr>Developing Future Special Educators Grants</vt:lpstr>
      <vt:lpstr>Developing Future Special Educators Grants </vt:lpstr>
      <vt:lpstr>Accelerated Program for PK-12 Special Education Certification</vt:lpstr>
      <vt:lpstr>Accelerated Program for PK-12 Special Education Certification (cont’d.)</vt:lpstr>
      <vt:lpstr>APR Mentoring Project</vt:lpstr>
      <vt:lpstr>APR Mentoring Project (cont’d.)</vt:lpstr>
      <vt:lpstr>States can beat the odds in recruiting and retaining special education teachers.</vt:lpstr>
      <vt:lpstr>Thank you!</vt:lpstr>
      <vt:lpstr>References</vt:lpstr>
      <vt:lpstr>References (cont’d.)</vt:lpstr>
      <vt:lpstr>References (cont’d.)   </vt:lpstr>
      <vt:lpstr>Stay connected with the PROGRESS Center! </vt:lpstr>
      <vt:lpstr>PROGRESS Center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AIR Presentation</dc:subject>
  <dc:creator>de Boinville, Amy</dc:creator>
  <cp:keywords>Add appropriate tags for accessibility</cp:keywords>
  <cp:lastModifiedBy>Peterson, Amy</cp:lastModifiedBy>
  <cp:revision>68</cp:revision>
  <cp:lastPrinted>2025-03-10T19:54:53Z</cp:lastPrinted>
  <dcterms:created xsi:type="dcterms:W3CDTF">2024-10-07T02:03:10Z</dcterms:created>
  <dcterms:modified xsi:type="dcterms:W3CDTF">2025-08-07T21:05:34Z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0x0101007873C9C38D4CE64E9D6A3BDA6AD05B18</vt:lpwstr>
  </property>
  <property fmtid="{D5CDD505-2E9C-101B-9397-08002B2CF9AE}" pid="4" name="TaxKeyword">
    <vt:lpwstr>403;#Add appropriate tags for accessibility|eab204ad-ef36-4d01-a7c0-674086fd960c</vt:lpwstr>
  </property>
  <property fmtid="{D5CDD505-2E9C-101B-9397-08002B2CF9AE}" pid="5" name="MediaServiceImageTags">
    <vt:lpwstr/>
  </property>
</Properties>
</file>